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6"/>
  </p:notesMasterIdLst>
  <p:handoutMasterIdLst>
    <p:handoutMasterId r:id="rId7"/>
  </p:handoutMasterIdLst>
  <p:sldIdLst>
    <p:sldId id="258" r:id="rId2"/>
    <p:sldId id="268" r:id="rId3"/>
    <p:sldId id="270" r:id="rId4"/>
    <p:sldId id="267" r:id="rId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8"/>
      <p:bold r:id="rId9"/>
      <p:italic r:id="rId10"/>
      <p:boldItalic r:id="rId11"/>
    </p:embeddedFont>
    <p:embeddedFont>
      <p:font typeface="Twinkl" panose="020B0604020202020204" charset="0"/>
      <p:regular r:id="rId12"/>
      <p:bold r:id="rId13"/>
    </p:embeddedFont>
    <p:embeddedFont>
      <p:font typeface="Twinkl SemiBold" charset="0"/>
      <p:bold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52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307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9285"/>
    <a:srgbClr val="88CCC1"/>
    <a:srgbClr val="FDCF81"/>
    <a:srgbClr val="CCB5D8"/>
    <a:srgbClr val="FAB000"/>
    <a:srgbClr val="8D358B"/>
    <a:srgbClr val="00A7E6"/>
    <a:srgbClr val="FAFA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41" d="100"/>
          <a:sy n="41" d="100"/>
        </p:scale>
        <p:origin x="1172" y="20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482"/>
        <p:guide orient="horz" pos="3861"/>
        <p:guide pos="530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1.fntdata"/><Relationship Id="rId13" Type="http://schemas.openxmlformats.org/officeDocument/2006/relationships/font" Target="fonts/font6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12" Type="http://schemas.openxmlformats.org/officeDocument/2006/relationships/font" Target="fonts/font5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3.fntdata"/><Relationship Id="rId4" Type="http://schemas.openxmlformats.org/officeDocument/2006/relationships/slide" Target="slides/slide3.xml"/><Relationship Id="rId9" Type="http://schemas.openxmlformats.org/officeDocument/2006/relationships/font" Target="fonts/font2.fntdata"/><Relationship Id="rId14" Type="http://schemas.openxmlformats.org/officeDocument/2006/relationships/font" Target="fonts/font7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C892F024-95B1-4204-965A-09D8BAC24F00}" type="datetimeFigureOut">
              <a:rPr lang="en-GB"/>
              <a:pPr>
                <a:defRPr/>
              </a:pPr>
              <a:t>15/01/2021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89B4829-A160-42A7-BD31-F5D22114BFC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00497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9C3CFB6-CDAB-49AD-A9A8-E1E028322553}" type="datetimeFigureOut">
              <a:rPr lang="en-GB"/>
              <a:pPr>
                <a:defRPr/>
              </a:pPr>
              <a:t>15/01/2021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5D3ED38D-934C-4AF7-B111-C7943C2BAA4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662480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9030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178101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3" name="Rounded Rectangle 2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9451183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8621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e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6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7" r:id="rId1"/>
    <p:sldLayoutId id="2147483768" r:id="rId2"/>
    <p:sldLayoutId id="2147483769" r:id="rId3"/>
    <p:sldLayoutId id="2147483770" r:id="rId4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>
            <a:grpSpLocks/>
          </p:cNvGrpSpPr>
          <p:nvPr/>
        </p:nvGrpSpPr>
        <p:grpSpPr bwMode="auto">
          <a:xfrm>
            <a:off x="804863" y="2703513"/>
            <a:ext cx="2335212" cy="3697287"/>
            <a:chOff x="805106" y="2703513"/>
            <a:chExt cx="2334970" cy="3697287"/>
          </a:xfrm>
        </p:grpSpPr>
        <p:pic>
          <p:nvPicPr>
            <p:cNvPr id="9231" name="Picture 6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543"/>
            <a:stretch>
              <a:fillRect/>
            </a:stretch>
          </p:blipFill>
          <p:spPr bwMode="auto">
            <a:xfrm>
              <a:off x="805106" y="2895493"/>
              <a:ext cx="2334970" cy="35053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32" name="Rectangle 41"/>
            <p:cNvSpPr>
              <a:spLocks noChangeArrowheads="1"/>
            </p:cNvSpPr>
            <p:nvPr/>
          </p:nvSpPr>
          <p:spPr bwMode="auto">
            <a:xfrm>
              <a:off x="852947" y="4318409"/>
              <a:ext cx="2201565" cy="69904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>
                  <a:solidFill>
                    <a:schemeClr val="tx1"/>
                  </a:solidFill>
                </a:rPr>
                <a:t>Can you air write an ‘el’ with your finger?</a:t>
              </a:r>
            </a:p>
          </p:txBody>
        </p:sp>
        <p:pic>
          <p:nvPicPr>
            <p:cNvPr id="9233" name="Picture 9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9513" y="2703513"/>
              <a:ext cx="763760" cy="145181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Group 10"/>
          <p:cNvGrpSpPr>
            <a:grpSpLocks/>
          </p:cNvGrpSpPr>
          <p:nvPr/>
        </p:nvGrpSpPr>
        <p:grpSpPr bwMode="auto">
          <a:xfrm>
            <a:off x="3363913" y="2738438"/>
            <a:ext cx="2335212" cy="3654425"/>
            <a:chOff x="3363670" y="2738438"/>
            <a:chExt cx="2334970" cy="3653895"/>
          </a:xfrm>
        </p:grpSpPr>
        <p:pic>
          <p:nvPicPr>
            <p:cNvPr id="9228" name="Picture 5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1252"/>
            <a:stretch>
              <a:fillRect/>
            </a:stretch>
          </p:blipFill>
          <p:spPr bwMode="auto">
            <a:xfrm>
              <a:off x="3363670" y="2875482"/>
              <a:ext cx="2334970" cy="35168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229" name="Rectangle 19"/>
            <p:cNvSpPr>
              <a:spLocks noChangeArrowheads="1"/>
            </p:cNvSpPr>
            <p:nvPr/>
          </p:nvSpPr>
          <p:spPr bwMode="auto">
            <a:xfrm>
              <a:off x="3631141" y="4289219"/>
              <a:ext cx="1823065" cy="9764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00000"/>
                </a:lnSpc>
                <a:spcBef>
                  <a:spcPct val="0"/>
                </a:spcBef>
                <a:buFont typeface="Arial" panose="020B0604020202020204" pitchFamily="34" charset="0"/>
                <a:buNone/>
              </a:pPr>
              <a:r>
                <a:rPr lang="en-GB" altLang="en-US"/>
                <a:t>Can you write an ‘le’</a:t>
              </a:r>
              <a:r>
                <a:rPr lang="en-GB" altLang="ja-JP">
                  <a:ea typeface="ＭＳ Ｐゴシック" panose="020B0600070205080204" pitchFamily="34" charset="-128"/>
                </a:rPr>
                <a:t> on your table or the carpet?</a:t>
              </a:r>
            </a:p>
          </p:txBody>
        </p:sp>
        <p:pic>
          <p:nvPicPr>
            <p:cNvPr id="9230" name="Picture 20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714750" y="2738438"/>
              <a:ext cx="1714500" cy="12096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2" name="Group 11"/>
          <p:cNvGrpSpPr>
            <a:grpSpLocks/>
          </p:cNvGrpSpPr>
          <p:nvPr/>
        </p:nvGrpSpPr>
        <p:grpSpPr bwMode="auto">
          <a:xfrm>
            <a:off x="5989638" y="2506663"/>
            <a:ext cx="2401887" cy="3898900"/>
            <a:chOff x="5989638" y="2506663"/>
            <a:chExt cx="2401887" cy="3898901"/>
          </a:xfrm>
        </p:grpSpPr>
        <p:pic>
          <p:nvPicPr>
            <p:cNvPr id="9223" name="Picture 2"/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2392"/>
            <a:stretch>
              <a:fillRect/>
            </a:stretch>
          </p:blipFill>
          <p:spPr bwMode="auto">
            <a:xfrm>
              <a:off x="5989638" y="2875482"/>
              <a:ext cx="2398712" cy="353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grpSp>
          <p:nvGrpSpPr>
            <p:cNvPr id="9224" name="Group 5"/>
            <p:cNvGrpSpPr>
              <a:grpSpLocks/>
            </p:cNvGrpSpPr>
            <p:nvPr/>
          </p:nvGrpSpPr>
          <p:grpSpPr bwMode="auto">
            <a:xfrm>
              <a:off x="5992813" y="4289504"/>
              <a:ext cx="2398712" cy="2019221"/>
              <a:chOff x="5992813" y="4289425"/>
              <a:chExt cx="2398712" cy="2019297"/>
            </a:xfrm>
          </p:grpSpPr>
          <p:sp>
            <p:nvSpPr>
              <p:cNvPr id="9226" name="Rectangle 43"/>
              <p:cNvSpPr>
                <a:spLocks noChangeArrowheads="1"/>
              </p:cNvSpPr>
              <p:nvPr/>
            </p:nvSpPr>
            <p:spPr bwMode="auto">
              <a:xfrm>
                <a:off x="5992813" y="4289425"/>
                <a:ext cx="2398712" cy="97631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72000" rIns="0" bIns="72000">
                <a:spAutoFit/>
              </a:bodyPr>
              <a:lstStyle>
                <a:lvl1pPr>
                  <a:lnSpc>
                    <a:spcPct val="90000"/>
                  </a:lnSpc>
                  <a:spcBef>
                    <a:spcPts val="1000"/>
                  </a:spcBef>
                  <a:buFont typeface="Arial" panose="020B0604020202020204" pitchFamily="34" charset="0"/>
                  <a:buChar char="•"/>
                  <a:defRPr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1pPr>
                <a:lvl2pPr marL="742950" indent="-28575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6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2pPr>
                <a:lvl3pPr marL="11430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3pPr>
                <a:lvl4pPr marL="16002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4pPr>
                <a:lvl5pPr marL="2057400" indent="-228600">
                  <a:lnSpc>
                    <a:spcPct val="90000"/>
                  </a:lnSpc>
                  <a:spcBef>
                    <a:spcPts val="500"/>
                  </a:spcBef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5pPr>
                <a:lvl6pPr marL="25146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6pPr>
                <a:lvl7pPr marL="29718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7pPr>
                <a:lvl8pPr marL="34290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8pPr>
                <a:lvl9pPr marL="3886200" indent="-228600" eaLnBrk="0" fontAlgn="base" hangingPunct="0">
                  <a:lnSpc>
                    <a:spcPct val="90000"/>
                  </a:lnSpc>
                  <a:spcBef>
                    <a:spcPts val="500"/>
                  </a:spcBef>
                  <a:spcAft>
                    <a:spcPct val="0"/>
                  </a:spcAft>
                  <a:buFont typeface="Arial" panose="020B0604020202020204" pitchFamily="34" charset="0"/>
                  <a:buChar char="•"/>
                  <a:defRPr sz="1400">
                    <a:solidFill>
                      <a:srgbClr val="1C1C1C"/>
                    </a:solidFill>
                    <a:latin typeface="Twinkl" pitchFamily="2" charset="0"/>
                    <a:ea typeface="Sassoon Infant Rg" panose="02000503030000020003" pitchFamily="50" charset="0"/>
                    <a:cs typeface="Sassoon Infant Rg" panose="02000503030000020003" pitchFamily="50" charset="0"/>
                  </a:defRPr>
                </a:lvl9pPr>
              </a:lstStyle>
              <a:p>
                <a:pPr algn="ctr" eaLnBrk="1" hangingPunct="1">
                  <a:lnSpc>
                    <a:spcPct val="100000"/>
                  </a:lnSpc>
                  <a:spcBef>
                    <a:spcPct val="0"/>
                  </a:spcBef>
                  <a:buFontTx/>
                  <a:buNone/>
                </a:pPr>
                <a:r>
                  <a:rPr lang="en-GB" altLang="en-US"/>
                  <a:t>Can you write either an ‘el’</a:t>
                </a:r>
                <a:r>
                  <a:rPr lang="en-GB" altLang="ja-JP">
                    <a:ea typeface="ＭＳ Ｐゴシック" panose="020B0600070205080204" pitchFamily="34" charset="-128"/>
                  </a:rPr>
                  <a:t> or an </a:t>
                </a:r>
                <a:r>
                  <a:rPr lang="en-GB" altLang="en-US"/>
                  <a:t>‘</a:t>
                </a:r>
                <a:r>
                  <a:rPr lang="en-GB" altLang="ja-JP">
                    <a:ea typeface="ＭＳ Ｐゴシック" panose="020B0600070205080204" pitchFamily="34" charset="-128"/>
                  </a:rPr>
                  <a:t>le</a:t>
                </a:r>
                <a:r>
                  <a:rPr lang="en-GB" altLang="en-US"/>
                  <a:t>’</a:t>
                </a:r>
                <a:r>
                  <a:rPr lang="en-GB" altLang="ja-JP">
                    <a:ea typeface="ＭＳ Ｐゴシック" panose="020B0600070205080204" pitchFamily="34" charset="-128"/>
                  </a:rPr>
                  <a:t> on a partner</a:t>
                </a:r>
                <a:r>
                  <a:rPr lang="en-GB" altLang="en-US"/>
                  <a:t>’</a:t>
                </a:r>
                <a:r>
                  <a:rPr lang="en-GB" altLang="ja-JP">
                    <a:ea typeface="ＭＳ Ｐゴシック" panose="020B0600070205080204" pitchFamily="34" charset="-128"/>
                  </a:rPr>
                  <a:t>s back?</a:t>
                </a:r>
                <a:endParaRPr lang="en-GB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9" name="Rounded Rectangle 8"/>
              <p:cNvSpPr/>
              <p:nvPr/>
            </p:nvSpPr>
            <p:spPr>
              <a:xfrm>
                <a:off x="6088063" y="5276809"/>
                <a:ext cx="2216150" cy="1031914"/>
              </a:xfrm>
              <a:prstGeom prst="roundRect">
                <a:avLst/>
              </a:prstGeom>
              <a:solidFill>
                <a:srgbClr val="00928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r>
                  <a:rPr lang="en-GB" altLang="ja-JP" dirty="0"/>
                  <a:t>Can they tell </a:t>
                </a:r>
                <a:br>
                  <a:rPr lang="en-GB" altLang="ja-JP" dirty="0"/>
                </a:br>
                <a:r>
                  <a:rPr lang="en-GB" altLang="ja-JP" dirty="0"/>
                  <a:t>what letters you have written?</a:t>
                </a:r>
                <a:endParaRPr lang="en-GB" altLang="en-US" dirty="0"/>
              </a:p>
            </p:txBody>
          </p:sp>
        </p:grpSp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30786" r="-30786" b="51245"/>
            <a:stretch/>
          </p:blipFill>
          <p:spPr bwMode="auto">
            <a:xfrm>
              <a:off x="6301971" y="2506663"/>
              <a:ext cx="1812295" cy="1807438"/>
            </a:xfrm>
            <a:prstGeom prst="ellipse">
              <a:avLst/>
            </a:prstGeom>
          </p:spPr>
        </p:pic>
      </p:grpSp>
      <p:sp>
        <p:nvSpPr>
          <p:cNvPr id="9221" name="Title 20"/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/>
          <a:lstStyle/>
          <a:p>
            <a:pPr eaLnBrk="1" hangingPunct="1"/>
            <a:r>
              <a:rPr lang="en-GB" altLang="en-US" sz="3600" b="0"/>
              <a:t>Be Careful!</a:t>
            </a:r>
          </a:p>
        </p:txBody>
      </p:sp>
      <p:sp>
        <p:nvSpPr>
          <p:cNvPr id="9222" name="Rectangle 4"/>
          <p:cNvSpPr>
            <a:spLocks noChangeArrowheads="1"/>
          </p:cNvSpPr>
          <p:nvPr/>
        </p:nvSpPr>
        <p:spPr bwMode="auto">
          <a:xfrm>
            <a:off x="755650" y="1365250"/>
            <a:ext cx="7745413" cy="70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tx1"/>
                </a:solidFill>
              </a:rPr>
              <a:t>The sound /l/ sounds exactly the same whether it is spelt with ‘le’ or ‘el’ so be careful not to mix up the spellings!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>
          <a:xfrm>
            <a:off x="755650" y="765175"/>
            <a:ext cx="7632700" cy="531813"/>
          </a:xfrm>
          <a:prstGeom prst="roundRect">
            <a:avLst>
              <a:gd name="adj" fmla="val 50000"/>
            </a:avLst>
          </a:prstGeom>
          <a:solidFill>
            <a:srgbClr val="8D358B"/>
          </a:solidFill>
        </p:spPr>
        <p:txBody>
          <a:bodyPr/>
          <a:lstStyle/>
          <a:p>
            <a:pPr eaLnBrk="1" hangingPunct="1"/>
            <a:r>
              <a:rPr lang="en-GB" altLang="en-US" sz="1800">
                <a:solidFill>
                  <a:schemeClr val="bg1"/>
                </a:solidFill>
              </a:rPr>
              <a:t>Here are this week’s spellings to practise.</a:t>
            </a:r>
          </a:p>
        </p:txBody>
      </p:sp>
      <p:grpSp>
        <p:nvGrpSpPr>
          <p:cNvPr id="2" name="Group 1"/>
          <p:cNvGrpSpPr>
            <a:grpSpLocks/>
          </p:cNvGrpSpPr>
          <p:nvPr/>
        </p:nvGrpSpPr>
        <p:grpSpPr bwMode="auto">
          <a:xfrm>
            <a:off x="1852613" y="1550988"/>
            <a:ext cx="5443537" cy="3838575"/>
            <a:chOff x="1852613" y="1550988"/>
            <a:chExt cx="5443537" cy="3838575"/>
          </a:xfrm>
        </p:grpSpPr>
        <p:sp>
          <p:nvSpPr>
            <p:cNvPr id="10244" name="Rectangle 2"/>
            <p:cNvSpPr>
              <a:spLocks noChangeArrowheads="1"/>
            </p:cNvSpPr>
            <p:nvPr/>
          </p:nvSpPr>
          <p:spPr bwMode="auto">
            <a:xfrm>
              <a:off x="1852613" y="1550988"/>
              <a:ext cx="1711325" cy="3756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camel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tunnel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squirrel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travel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GB" altLang="en-US" sz="3200">
                  <a:solidFill>
                    <a:schemeClr val="tx1"/>
                  </a:solidFill>
                </a:rPr>
                <a:t>towel</a:t>
              </a:r>
            </a:p>
          </p:txBody>
        </p:sp>
        <p:sp>
          <p:nvSpPr>
            <p:cNvPr id="10245" name="Rectangle 3"/>
            <p:cNvSpPr>
              <a:spLocks noChangeArrowheads="1"/>
            </p:cNvSpPr>
            <p:nvPr/>
          </p:nvSpPr>
          <p:spPr bwMode="auto">
            <a:xfrm>
              <a:off x="5586413" y="1550988"/>
              <a:ext cx="1709737" cy="38385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72000" rIns="0" bIns="72000">
              <a:spAutoFit/>
            </a:bodyPr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1pPr>
              <a:lvl2pPr marL="742950" indent="-28575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6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2pPr>
              <a:lvl3pPr marL="11430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3pPr>
              <a:lvl4pPr marL="16002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4pPr>
              <a:lvl5pPr marL="2057400" indent="-228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5pPr>
              <a:lvl6pPr marL="25146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6pPr>
              <a:lvl7pPr marL="29718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7pPr>
              <a:lvl8pPr marL="34290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8pPr>
              <a:lvl9pPr marL="3886200" indent="-2286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 sz="1400">
                  <a:solidFill>
                    <a:srgbClr val="1C1C1C"/>
                  </a:solidFill>
                  <a:latin typeface="Twinkl" pitchFamily="2" charset="0"/>
                  <a:ea typeface="Sassoon Infant Rg" panose="02000503030000020003" pitchFamily="50" charset="0"/>
                  <a:cs typeface="Sassoon Infant Rg" panose="02000503030000020003" pitchFamily="50" charset="0"/>
                </a:defRPr>
              </a:lvl9pPr>
            </a:lstStyle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tinsel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bagel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hazel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vowel</a:t>
              </a:r>
            </a:p>
            <a:p>
              <a:pPr algn="ctr" eaLnBrk="1" hangingPunct="1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nl-NL" altLang="en-US" sz="3200">
                  <a:solidFill>
                    <a:schemeClr val="tx1"/>
                  </a:solidFill>
                </a:rPr>
                <a:t>jewel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.pptx" id="{43A97736-C155-4690-9795-7A156DC1B183}" vid="{EC06FDAE-EA90-4436-A920-CF72100EA2FE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106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Twinkl</vt:lpstr>
      <vt:lpstr>Arial</vt:lpstr>
      <vt:lpstr>Twinkl SemiBold</vt:lpstr>
      <vt:lpstr>Calibri</vt:lpstr>
      <vt:lpstr>Office Theme</vt:lpstr>
      <vt:lpstr>PowerPoint Presentation</vt:lpstr>
      <vt:lpstr>Be Careful!</vt:lpstr>
      <vt:lpstr>Here are this week’s spellings to practise.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Laura Buckland</dc:creator>
  <cp:lastModifiedBy>Zahra Bata</cp:lastModifiedBy>
  <cp:revision>63</cp:revision>
  <dcterms:created xsi:type="dcterms:W3CDTF">2017-09-01T16:06:54Z</dcterms:created>
  <dcterms:modified xsi:type="dcterms:W3CDTF">2021-01-15T09:32:41Z</dcterms:modified>
</cp:coreProperties>
</file>