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8" r:id="rId2"/>
    <p:sldId id="271" r:id="rId3"/>
    <p:sldId id="274" r:id="rId4"/>
    <p:sldId id="273" r:id="rId5"/>
    <p:sldId id="268" r:id="rId6"/>
    <p:sldId id="270" r:id="rId7"/>
    <p:sldId id="267" r:id="rId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Twinkl" panose="020B0604020202020204" charset="0"/>
      <p:regular r:id="rId15"/>
      <p:bold r:id="rId16"/>
    </p:embeddedFont>
    <p:embeddedFont>
      <p:font typeface="Twinkl SemiBold" charset="0"/>
      <p:bold r:id="rId17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52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61">
          <p15:clr>
            <a:srgbClr val="A4A3A4"/>
          </p15:clr>
        </p15:guide>
        <p15:guide id="10" pos="530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8CCC1"/>
    <a:srgbClr val="CCB5D8"/>
    <a:srgbClr val="8D358B"/>
    <a:srgbClr val="009285"/>
    <a:srgbClr val="FDCF81"/>
    <a:srgbClr val="FAB000"/>
    <a:srgbClr val="00A7E6"/>
    <a:srgbClr val="FAFA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41" d="100"/>
          <a:sy n="41" d="100"/>
        </p:scale>
        <p:origin x="1172" y="20"/>
      </p:cViewPr>
      <p:guideLst>
        <p:guide orient="horz" pos="2160"/>
        <p:guide pos="2880"/>
        <p:guide pos="340"/>
        <p:guide orient="horz" pos="3952"/>
        <p:guide pos="5420"/>
        <p:guide orient="horz" pos="346"/>
        <p:guide pos="476"/>
        <p:guide orient="horz" pos="482"/>
        <p:guide orient="horz" pos="3861"/>
        <p:guide pos="5307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handoutMaster" Target="handoutMasters/handout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5CFBB4F-32C7-4AF5-AFE5-CEA33D121586}" type="datetimeFigureOut">
              <a:rPr lang="en-GB"/>
              <a:pPr>
                <a:defRPr/>
              </a:pPr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760B8BB-71A9-4C2A-B362-A42151F603A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15150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0C741DC-42E3-4A28-99BE-51A84D23B52A}" type="datetimeFigureOut">
              <a:rPr lang="en-GB"/>
              <a:pPr>
                <a:defRPr/>
              </a:pPr>
              <a:t>21/01/2021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1BD4A8A-B071-4BC7-8B38-32F82061F0B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824052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48245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8940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Rounded Rectangle 2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042077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442324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5" r:id="rId1"/>
    <p:sldLayoutId id="2147483816" r:id="rId2"/>
    <p:sldLayoutId id="2147483817" r:id="rId3"/>
    <p:sldLayoutId id="2147483818" r:id="rId4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5" Type="http://schemas.openxmlformats.org/officeDocument/2006/relationships/image" Target="../media/image2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Relationship Id="rId14" Type="http://schemas.openxmlformats.org/officeDocument/2006/relationships/image" Target="../media/image2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3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32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b="0"/>
              <a:t>Verbs and Nouns </a:t>
            </a:r>
          </a:p>
        </p:txBody>
      </p:sp>
      <p:sp>
        <p:nvSpPr>
          <p:cNvPr id="8195" name="Rectangle 4"/>
          <p:cNvSpPr>
            <a:spLocks noChangeArrowheads="1"/>
          </p:cNvSpPr>
          <p:nvPr/>
        </p:nvSpPr>
        <p:spPr bwMode="auto">
          <a:xfrm>
            <a:off x="755650" y="1354138"/>
            <a:ext cx="7669213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/>
              <a:t>A noun is a person, place, thing or object.</a:t>
            </a:r>
          </a:p>
          <a:p>
            <a:pPr>
              <a:buFont typeface="Arial" panose="020B0604020202020204" pitchFamily="34" charset="0"/>
              <a:buNone/>
            </a:pPr>
            <a:r>
              <a:rPr lang="en-GB" altLang="en-US"/>
              <a:t>A verb is a doing word (an action).</a:t>
            </a:r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1706563" y="2716213"/>
            <a:ext cx="2401887" cy="3692525"/>
            <a:chOff x="5989638" y="2713038"/>
            <a:chExt cx="2401887" cy="3692525"/>
          </a:xfrm>
        </p:grpSpPr>
        <p:grpSp>
          <p:nvGrpSpPr>
            <p:cNvPr id="8203" name="Group 69"/>
            <p:cNvGrpSpPr>
              <a:grpSpLocks/>
            </p:cNvGrpSpPr>
            <p:nvPr/>
          </p:nvGrpSpPr>
          <p:grpSpPr bwMode="auto">
            <a:xfrm>
              <a:off x="5989638" y="2875482"/>
              <a:ext cx="2401887" cy="3530081"/>
              <a:chOff x="5989638" y="2875482"/>
              <a:chExt cx="2401887" cy="3530082"/>
            </a:xfrm>
          </p:grpSpPr>
          <p:pic>
            <p:nvPicPr>
              <p:cNvPr id="8205" name="Picture 2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12392"/>
              <a:stretch>
                <a:fillRect/>
              </a:stretch>
            </p:blipFill>
            <p:spPr bwMode="auto">
              <a:xfrm>
                <a:off x="5989638" y="2875482"/>
                <a:ext cx="2398712" cy="35300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8206" name="Rectangle 43"/>
              <p:cNvSpPr>
                <a:spLocks noChangeArrowheads="1"/>
              </p:cNvSpPr>
              <p:nvPr/>
            </p:nvSpPr>
            <p:spPr bwMode="auto">
              <a:xfrm>
                <a:off x="5992813" y="4289503"/>
                <a:ext cx="2398712" cy="12534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72000" rIns="0" bIns="7200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dirty="0"/>
                  <a:t>Can you think of a noun that ends in ‘-y’ and whisper it to</a:t>
                </a:r>
                <a:br>
                  <a:rPr lang="en-GB" altLang="en-US" dirty="0"/>
                </a:br>
                <a:r>
                  <a:rPr lang="en-GB" altLang="en-US" dirty="0"/>
                  <a:t> a partner?</a:t>
                </a:r>
              </a:p>
            </p:txBody>
          </p:sp>
        </p:grpSp>
        <p:pic>
          <p:nvPicPr>
            <p:cNvPr id="8204" name="Picture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87892" y="2713038"/>
              <a:ext cx="1432684" cy="15120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7"/>
          <p:cNvGrpSpPr>
            <a:grpSpLocks/>
          </p:cNvGrpSpPr>
          <p:nvPr/>
        </p:nvGrpSpPr>
        <p:grpSpPr bwMode="auto">
          <a:xfrm>
            <a:off x="5276850" y="2574925"/>
            <a:ext cx="2335213" cy="3833813"/>
            <a:chOff x="3363913" y="2559717"/>
            <a:chExt cx="2335212" cy="3833146"/>
          </a:xfrm>
        </p:grpSpPr>
        <p:grpSp>
          <p:nvGrpSpPr>
            <p:cNvPr id="8198" name="Group 10"/>
            <p:cNvGrpSpPr>
              <a:grpSpLocks/>
            </p:cNvGrpSpPr>
            <p:nvPr/>
          </p:nvGrpSpPr>
          <p:grpSpPr bwMode="auto">
            <a:xfrm>
              <a:off x="3363913" y="2874963"/>
              <a:ext cx="2335212" cy="3517900"/>
              <a:chOff x="3363670" y="2875482"/>
              <a:chExt cx="2334970" cy="3516851"/>
            </a:xfrm>
          </p:grpSpPr>
          <p:pic>
            <p:nvPicPr>
              <p:cNvPr id="8201" name="Picture 5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11252"/>
              <a:stretch>
                <a:fillRect/>
              </a:stretch>
            </p:blipFill>
            <p:spPr bwMode="auto">
              <a:xfrm>
                <a:off x="3363670" y="2875482"/>
                <a:ext cx="2334970" cy="35168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8202" name="Rectangle 19"/>
              <p:cNvSpPr>
                <a:spLocks noChangeArrowheads="1"/>
              </p:cNvSpPr>
              <p:nvPr/>
            </p:nvSpPr>
            <p:spPr bwMode="auto">
              <a:xfrm>
                <a:off x="3660099" y="4433700"/>
                <a:ext cx="1823065" cy="12530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72000" rIns="0" bIns="7200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en-GB" altLang="en-US"/>
                  <a:t>Can you think of a verb that ends in ‘-y’ and write it on your arm? </a:t>
                </a:r>
              </a:p>
            </p:txBody>
          </p:sp>
        </p:grpSp>
        <p:pic>
          <p:nvPicPr>
            <p:cNvPr id="8199" name="Picture 6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94707" y="2559717"/>
              <a:ext cx="2056188" cy="14537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00" name="Picture 20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10041" y="3456382"/>
              <a:ext cx="521478" cy="9915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461963" y="4089400"/>
            <a:ext cx="8220075" cy="800100"/>
          </a:xfrm>
          <a:prstGeom prst="rect">
            <a:avLst/>
          </a:prstGeom>
          <a:solidFill>
            <a:srgbClr val="88CC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219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b="0"/>
              <a:t>Changing ‘-y’ to ‘-es’ </a:t>
            </a:r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755650" y="1354138"/>
            <a:ext cx="7669213" cy="893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 dirty="0"/>
              <a:t>We have learnt about words ending in ‘-y’. Sometimes verbs and nouns need to change their spelling. Look at how these verbs and nouns change in these sentences.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57200" y="2590800"/>
            <a:ext cx="8220075" cy="800100"/>
          </a:xfrm>
          <a:prstGeom prst="rect">
            <a:avLst/>
          </a:prstGeom>
          <a:solidFill>
            <a:srgbClr val="CCB5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303463" y="2670175"/>
            <a:ext cx="45720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/>
            <a:r>
              <a:rPr lang="en-GB" altLang="en-US" dirty="0"/>
              <a:t>I </a:t>
            </a:r>
            <a:r>
              <a:rPr lang="en-GB" altLang="en-US" b="1" dirty="0">
                <a:solidFill>
                  <a:srgbClr val="8D358B"/>
                </a:solidFill>
              </a:rPr>
              <a:t>cry</a:t>
            </a:r>
            <a:r>
              <a:rPr lang="en-GB" altLang="en-US" dirty="0"/>
              <a:t> at sad films.</a:t>
            </a:r>
          </a:p>
          <a:p>
            <a:pPr algn="ctr"/>
            <a:r>
              <a:rPr lang="en-GB" altLang="en-US" dirty="0"/>
              <a:t>Mum </a:t>
            </a:r>
            <a:r>
              <a:rPr lang="en-GB" altLang="en-US" b="1" dirty="0">
                <a:solidFill>
                  <a:srgbClr val="8D358B"/>
                </a:solidFill>
              </a:rPr>
              <a:t>cries </a:t>
            </a:r>
            <a:r>
              <a:rPr lang="en-GB" altLang="en-US" dirty="0"/>
              <a:t>at sad films.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2303463" y="4143375"/>
            <a:ext cx="457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/>
            <a:r>
              <a:rPr lang="en-GB" altLang="en-US"/>
              <a:t>What a sweet </a:t>
            </a:r>
            <a:r>
              <a:rPr lang="en-GB" altLang="en-US" b="1">
                <a:solidFill>
                  <a:srgbClr val="009285"/>
                </a:solidFill>
              </a:rPr>
              <a:t>baby</a:t>
            </a:r>
            <a:r>
              <a:rPr lang="en-GB" altLang="en-US"/>
              <a:t>!</a:t>
            </a:r>
          </a:p>
          <a:p>
            <a:pPr algn="ctr"/>
            <a:r>
              <a:rPr lang="en-GB" altLang="en-US"/>
              <a:t>What a lot of sweet </a:t>
            </a:r>
            <a:r>
              <a:rPr lang="en-GB" altLang="en-US" b="1">
                <a:solidFill>
                  <a:srgbClr val="009285"/>
                </a:solidFill>
              </a:rPr>
              <a:t>babies</a:t>
            </a:r>
            <a:r>
              <a:rPr lang="en-GB" altLang="en-US"/>
              <a:t>!</a:t>
            </a: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755650" y="5305425"/>
            <a:ext cx="766921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dirty="0"/>
              <a:t>A noun or verb ending in ‘-y’ is changed to ‘-</a:t>
            </a:r>
            <a:r>
              <a:rPr lang="en-GB" altLang="en-US" dirty="0" err="1"/>
              <a:t>ies’</a:t>
            </a:r>
            <a:r>
              <a:rPr lang="en-GB" altLang="en-US" dirty="0"/>
              <a:t> for plurals, or when the word needs to change to make sense.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1925" y="3748088"/>
            <a:ext cx="1220788" cy="151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" name="Group 19"/>
          <p:cNvGrpSpPr>
            <a:grpSpLocks/>
          </p:cNvGrpSpPr>
          <p:nvPr/>
        </p:nvGrpSpPr>
        <p:grpSpPr bwMode="auto">
          <a:xfrm>
            <a:off x="5984875" y="3633788"/>
            <a:ext cx="2346325" cy="1630362"/>
            <a:chOff x="5984891" y="3220980"/>
            <a:chExt cx="2346310" cy="1629983"/>
          </a:xfrm>
        </p:grpSpPr>
        <p:pic>
          <p:nvPicPr>
            <p:cNvPr id="9229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87268" y="3220980"/>
              <a:ext cx="1143933" cy="1431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30" name="Picture 1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85990" y="3311627"/>
              <a:ext cx="1024297" cy="12730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31" name="Picture 1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84891" y="3697567"/>
              <a:ext cx="2035143" cy="11533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728"/>
          <a:stretch>
            <a:fillRect/>
          </a:stretch>
        </p:blipFill>
        <p:spPr bwMode="auto">
          <a:xfrm>
            <a:off x="1330325" y="2287588"/>
            <a:ext cx="1325563" cy="1093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567"/>
          <a:stretch>
            <a:fillRect/>
          </a:stretch>
        </p:blipFill>
        <p:spPr bwMode="auto">
          <a:xfrm>
            <a:off x="6638925" y="2243138"/>
            <a:ext cx="719138" cy="1144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17" grpId="0" animBg="1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b="0"/>
              <a:t>Changing ‘-y’ to ‘-es’ </a:t>
            </a:r>
          </a:p>
        </p:txBody>
      </p:sp>
      <p:sp>
        <p:nvSpPr>
          <p:cNvPr id="10243" name="Rectangle 4"/>
          <p:cNvSpPr>
            <a:spLocks noChangeArrowheads="1"/>
          </p:cNvSpPr>
          <p:nvPr/>
        </p:nvSpPr>
        <p:spPr bwMode="auto">
          <a:xfrm>
            <a:off x="755650" y="1354138"/>
            <a:ext cx="78486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/>
              <a:t>One way to think about the rule could be: </a:t>
            </a:r>
          </a:p>
          <a:p>
            <a:pPr>
              <a:buFont typeface="Arial" panose="020B0604020202020204" pitchFamily="34" charset="0"/>
              <a:buNone/>
            </a:pPr>
            <a:r>
              <a:rPr lang="en-GB" altLang="en-US"/>
              <a:t>The ‘</a:t>
            </a:r>
            <a:r>
              <a:rPr lang="en-GB" altLang="en-US" b="1"/>
              <a:t>y</a:t>
            </a:r>
            <a:r>
              <a:rPr lang="en-GB" altLang="en-US"/>
              <a:t>’ is changed to ‘</a:t>
            </a:r>
            <a:r>
              <a:rPr lang="en-GB" altLang="en-US" b="1"/>
              <a:t>i</a:t>
            </a:r>
            <a:r>
              <a:rPr lang="en-GB" altLang="en-US"/>
              <a:t>’ before ‘</a:t>
            </a:r>
            <a:r>
              <a:rPr lang="en-GB" altLang="en-US" b="1"/>
              <a:t>–es</a:t>
            </a:r>
            <a:r>
              <a:rPr lang="en-GB" altLang="en-US"/>
              <a:t>’ is added.</a:t>
            </a:r>
          </a:p>
        </p:txBody>
      </p: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6929438" y="4132263"/>
            <a:ext cx="1592262" cy="1481137"/>
            <a:chOff x="6930003" y="4132408"/>
            <a:chExt cx="1592261" cy="1480990"/>
          </a:xfrm>
        </p:grpSpPr>
        <p:grpSp>
          <p:nvGrpSpPr>
            <p:cNvPr id="10299" name="Group 6"/>
            <p:cNvGrpSpPr>
              <a:grpSpLocks/>
            </p:cNvGrpSpPr>
            <p:nvPr/>
          </p:nvGrpSpPr>
          <p:grpSpPr bwMode="auto">
            <a:xfrm>
              <a:off x="7065963" y="4281432"/>
              <a:ext cx="1358900" cy="1331966"/>
              <a:chOff x="7029450" y="2600324"/>
              <a:chExt cx="1358900" cy="1331913"/>
            </a:xfrm>
          </p:grpSpPr>
          <p:sp>
            <p:nvSpPr>
              <p:cNvPr id="69" name="Rounded Rectangle 68"/>
              <p:cNvSpPr/>
              <p:nvPr/>
            </p:nvSpPr>
            <p:spPr bwMode="auto">
              <a:xfrm>
                <a:off x="7031602" y="2600510"/>
                <a:ext cx="1357312" cy="1290458"/>
              </a:xfrm>
              <a:prstGeom prst="roundRect">
                <a:avLst>
                  <a:gd name="adj" fmla="val 12122"/>
                </a:avLst>
              </a:prstGeom>
              <a:solidFill>
                <a:srgbClr val="8D35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0303" name="Rectangle 15"/>
              <p:cNvSpPr>
                <a:spLocks noChangeArrowheads="1"/>
              </p:cNvSpPr>
              <p:nvPr/>
            </p:nvSpPr>
            <p:spPr bwMode="auto">
              <a:xfrm>
                <a:off x="7029450" y="3509939"/>
                <a:ext cx="1358900" cy="42229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72000" rIns="0" bIns="7200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b="1">
                    <a:solidFill>
                      <a:schemeClr val="bg1"/>
                    </a:solidFill>
                  </a:rPr>
                  <a:t>families</a:t>
                </a:r>
              </a:p>
            </p:txBody>
          </p:sp>
        </p:grpSp>
        <p:pic>
          <p:nvPicPr>
            <p:cNvPr id="10300" name="Picture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30003" y="4136063"/>
              <a:ext cx="1054699" cy="10668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01" name="Picture 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71275" y="4132408"/>
              <a:ext cx="650989" cy="11327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" name="Group 12"/>
          <p:cNvGrpSpPr>
            <a:grpSpLocks/>
          </p:cNvGrpSpPr>
          <p:nvPr/>
        </p:nvGrpSpPr>
        <p:grpSpPr bwMode="auto">
          <a:xfrm>
            <a:off x="7034213" y="2482850"/>
            <a:ext cx="1419225" cy="1444625"/>
            <a:chOff x="7033580" y="2482935"/>
            <a:chExt cx="1420491" cy="1444539"/>
          </a:xfrm>
        </p:grpSpPr>
        <p:grpSp>
          <p:nvGrpSpPr>
            <p:cNvPr id="10293" name="Group 6"/>
            <p:cNvGrpSpPr>
              <a:grpSpLocks/>
            </p:cNvGrpSpPr>
            <p:nvPr/>
          </p:nvGrpSpPr>
          <p:grpSpPr bwMode="auto">
            <a:xfrm>
              <a:off x="7065963" y="2595994"/>
              <a:ext cx="1358900" cy="1331480"/>
              <a:chOff x="7029450" y="2600324"/>
              <a:chExt cx="1358900" cy="1331913"/>
            </a:xfrm>
          </p:grpSpPr>
          <p:sp>
            <p:nvSpPr>
              <p:cNvPr id="47" name="Rounded Rectangle 46"/>
              <p:cNvSpPr/>
              <p:nvPr/>
            </p:nvSpPr>
            <p:spPr bwMode="auto">
              <a:xfrm>
                <a:off x="7030434" y="2599971"/>
                <a:ext cx="1358524" cy="1290980"/>
              </a:xfrm>
              <a:prstGeom prst="roundRect">
                <a:avLst>
                  <a:gd name="adj" fmla="val 12122"/>
                </a:avLst>
              </a:prstGeom>
              <a:solidFill>
                <a:srgbClr val="FAB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0298" name="Rectangle 15"/>
              <p:cNvSpPr>
                <a:spLocks noChangeArrowheads="1"/>
              </p:cNvSpPr>
              <p:nvPr/>
            </p:nvSpPr>
            <p:spPr bwMode="auto">
              <a:xfrm>
                <a:off x="7029450" y="3509939"/>
                <a:ext cx="1358900" cy="42229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72000" rIns="0" bIns="7200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b="1">
                    <a:solidFill>
                      <a:schemeClr val="bg1"/>
                    </a:solidFill>
                  </a:rPr>
                  <a:t>babies</a:t>
                </a:r>
              </a:p>
            </p:txBody>
          </p:sp>
        </p:grpSp>
        <p:pic>
          <p:nvPicPr>
            <p:cNvPr id="10294" name="Picture 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33580" y="2641559"/>
              <a:ext cx="682811" cy="8413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95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16391" y="2482935"/>
              <a:ext cx="737680" cy="9266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96" name="Picture 7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50549" y="2895760"/>
              <a:ext cx="1219306" cy="6950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6" name="Group 15"/>
          <p:cNvGrpSpPr>
            <a:grpSpLocks/>
          </p:cNvGrpSpPr>
          <p:nvPr/>
        </p:nvGrpSpPr>
        <p:grpSpPr bwMode="auto">
          <a:xfrm>
            <a:off x="2365375" y="4094163"/>
            <a:ext cx="1358900" cy="1520825"/>
            <a:chOff x="2365375" y="4094596"/>
            <a:chExt cx="1358900" cy="1520391"/>
          </a:xfrm>
        </p:grpSpPr>
        <p:grpSp>
          <p:nvGrpSpPr>
            <p:cNvPr id="10289" name="Group 2"/>
            <p:cNvGrpSpPr>
              <a:grpSpLocks/>
            </p:cNvGrpSpPr>
            <p:nvPr/>
          </p:nvGrpSpPr>
          <p:grpSpPr bwMode="auto">
            <a:xfrm>
              <a:off x="2365375" y="4284899"/>
              <a:ext cx="1358900" cy="1330088"/>
              <a:chOff x="2324100" y="2601914"/>
              <a:chExt cx="1358900" cy="1330325"/>
            </a:xfrm>
          </p:grpSpPr>
          <p:sp>
            <p:nvSpPr>
              <p:cNvPr id="57" name="Rounded Rectangle 56"/>
              <p:cNvSpPr/>
              <p:nvPr/>
            </p:nvSpPr>
            <p:spPr bwMode="auto">
              <a:xfrm>
                <a:off x="2325688" y="2602057"/>
                <a:ext cx="1357312" cy="1288911"/>
              </a:xfrm>
              <a:prstGeom prst="roundRect">
                <a:avLst>
                  <a:gd name="adj" fmla="val 12122"/>
                </a:avLst>
              </a:prstGeom>
              <a:solidFill>
                <a:srgbClr val="8D35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0292" name="Rectangle 47"/>
              <p:cNvSpPr>
                <a:spLocks noChangeArrowheads="1"/>
              </p:cNvSpPr>
              <p:nvPr/>
            </p:nvSpPr>
            <p:spPr bwMode="auto">
              <a:xfrm>
                <a:off x="2324100" y="3510377"/>
                <a:ext cx="1358721" cy="4218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72000" rIns="0" bIns="7200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b="1">
                    <a:solidFill>
                      <a:schemeClr val="bg1"/>
                    </a:solidFill>
                  </a:rPr>
                  <a:t>cries</a:t>
                </a:r>
              </a:p>
            </p:txBody>
          </p:sp>
        </p:grpSp>
        <p:pic>
          <p:nvPicPr>
            <p:cNvPr id="10290" name="Picture 14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4666" y="4094596"/>
              <a:ext cx="1115665" cy="11705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5470525" y="3937000"/>
            <a:ext cx="1358900" cy="1676400"/>
            <a:chOff x="5470527" y="3937026"/>
            <a:chExt cx="1358897" cy="1676375"/>
          </a:xfrm>
        </p:grpSpPr>
        <p:grpSp>
          <p:nvGrpSpPr>
            <p:cNvPr id="10283" name="Group 5"/>
            <p:cNvGrpSpPr>
              <a:grpSpLocks/>
            </p:cNvGrpSpPr>
            <p:nvPr/>
          </p:nvGrpSpPr>
          <p:grpSpPr bwMode="auto">
            <a:xfrm>
              <a:off x="5470527" y="4281177"/>
              <a:ext cx="1358897" cy="1332224"/>
              <a:chOff x="5478463" y="2600325"/>
              <a:chExt cx="1357312" cy="1331913"/>
            </a:xfrm>
          </p:grpSpPr>
          <p:sp>
            <p:nvSpPr>
              <p:cNvPr id="79" name="Rounded Rectangle 78"/>
              <p:cNvSpPr/>
              <p:nvPr/>
            </p:nvSpPr>
            <p:spPr bwMode="auto">
              <a:xfrm>
                <a:off x="5478463" y="2600657"/>
                <a:ext cx="1357312" cy="1290316"/>
              </a:xfrm>
              <a:prstGeom prst="roundRect">
                <a:avLst>
                  <a:gd name="adj" fmla="val 12122"/>
                </a:avLst>
              </a:prstGeom>
              <a:solidFill>
                <a:srgbClr val="00928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0288" name="Rectangle 52"/>
              <p:cNvSpPr>
                <a:spLocks noChangeArrowheads="1"/>
              </p:cNvSpPr>
              <p:nvPr/>
            </p:nvSpPr>
            <p:spPr bwMode="auto">
              <a:xfrm>
                <a:off x="5478463" y="3509854"/>
                <a:ext cx="1357312" cy="4223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72000" rIns="0" bIns="7200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b="1">
                    <a:solidFill>
                      <a:schemeClr val="bg1"/>
                    </a:solidFill>
                  </a:rPr>
                  <a:t>marries</a:t>
                </a:r>
              </a:p>
            </p:txBody>
          </p:sp>
        </p:grpSp>
        <p:grpSp>
          <p:nvGrpSpPr>
            <p:cNvPr id="10284" name="Group 20"/>
            <p:cNvGrpSpPr>
              <a:grpSpLocks/>
            </p:cNvGrpSpPr>
            <p:nvPr/>
          </p:nvGrpSpPr>
          <p:grpSpPr bwMode="auto">
            <a:xfrm>
              <a:off x="5688803" y="3937026"/>
              <a:ext cx="1079086" cy="1349681"/>
              <a:chOff x="5688803" y="3937026"/>
              <a:chExt cx="1079086" cy="1349681"/>
            </a:xfrm>
          </p:grpSpPr>
          <p:pic>
            <p:nvPicPr>
              <p:cNvPr id="10285" name="Picture 18"/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88803" y="3937026"/>
                <a:ext cx="390178" cy="132904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286" name="Picture 19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883892" y="3994243"/>
                <a:ext cx="883997" cy="129246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25" name="Group 24"/>
          <p:cNvGrpSpPr>
            <a:grpSpLocks/>
          </p:cNvGrpSpPr>
          <p:nvPr/>
        </p:nvGrpSpPr>
        <p:grpSpPr bwMode="auto">
          <a:xfrm>
            <a:off x="771525" y="4032250"/>
            <a:ext cx="1360488" cy="1585913"/>
            <a:chOff x="771732" y="4031474"/>
            <a:chExt cx="1359495" cy="1586689"/>
          </a:xfrm>
        </p:grpSpPr>
        <p:grpSp>
          <p:nvGrpSpPr>
            <p:cNvPr id="10279" name="Group 1"/>
            <p:cNvGrpSpPr>
              <a:grpSpLocks/>
            </p:cNvGrpSpPr>
            <p:nvPr/>
          </p:nvGrpSpPr>
          <p:grpSpPr bwMode="auto">
            <a:xfrm>
              <a:off x="771732" y="4285604"/>
              <a:ext cx="1359495" cy="1332559"/>
              <a:chOff x="755560" y="2600322"/>
              <a:chExt cx="1357859" cy="1331913"/>
            </a:xfrm>
          </p:grpSpPr>
          <p:sp>
            <p:nvSpPr>
              <p:cNvPr id="52" name="Rounded Rectangle 51"/>
              <p:cNvSpPr/>
              <p:nvPr/>
            </p:nvSpPr>
            <p:spPr bwMode="auto">
              <a:xfrm>
                <a:off x="755560" y="2600316"/>
                <a:ext cx="1357859" cy="1290644"/>
              </a:xfrm>
              <a:prstGeom prst="roundRect">
                <a:avLst>
                  <a:gd name="adj" fmla="val 12122"/>
                </a:avLst>
              </a:prstGeom>
              <a:solidFill>
                <a:srgbClr val="00928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0282" name="Rectangle 13"/>
              <p:cNvSpPr>
                <a:spLocks noChangeArrowheads="1"/>
              </p:cNvSpPr>
              <p:nvPr/>
            </p:nvSpPr>
            <p:spPr bwMode="auto">
              <a:xfrm>
                <a:off x="755560" y="3509863"/>
                <a:ext cx="1357859" cy="4223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72000" rIns="0" bIns="7200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b="1">
                    <a:solidFill>
                      <a:schemeClr val="bg1"/>
                    </a:solidFill>
                  </a:rPr>
                  <a:t>carries</a:t>
                </a:r>
              </a:p>
            </p:txBody>
          </p:sp>
        </p:grpSp>
        <p:pic>
          <p:nvPicPr>
            <p:cNvPr id="10280" name="Picture 23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5575" y="4031474"/>
              <a:ext cx="957155" cy="13534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8" name="Group 27"/>
          <p:cNvGrpSpPr>
            <a:grpSpLocks/>
          </p:cNvGrpSpPr>
          <p:nvPr/>
        </p:nvGrpSpPr>
        <p:grpSpPr bwMode="auto">
          <a:xfrm>
            <a:off x="3751263" y="2482850"/>
            <a:ext cx="1577975" cy="1427163"/>
            <a:chOff x="3750536" y="2482935"/>
            <a:chExt cx="1578567" cy="1427078"/>
          </a:xfrm>
        </p:grpSpPr>
        <p:grpSp>
          <p:nvGrpSpPr>
            <p:cNvPr id="10273" name="Group 3"/>
            <p:cNvGrpSpPr>
              <a:grpSpLocks/>
            </p:cNvGrpSpPr>
            <p:nvPr/>
          </p:nvGrpSpPr>
          <p:grpSpPr bwMode="auto">
            <a:xfrm>
              <a:off x="3876675" y="2580182"/>
              <a:ext cx="1360488" cy="1329831"/>
              <a:chOff x="3890963" y="2601913"/>
              <a:chExt cx="1358900" cy="1330325"/>
            </a:xfrm>
          </p:grpSpPr>
          <p:sp>
            <p:nvSpPr>
              <p:cNvPr id="42" name="Rounded Rectangle 41"/>
              <p:cNvSpPr/>
              <p:nvPr/>
            </p:nvSpPr>
            <p:spPr bwMode="auto">
              <a:xfrm>
                <a:off x="3891870" y="2601498"/>
                <a:ext cx="1357823" cy="1289452"/>
              </a:xfrm>
              <a:prstGeom prst="roundRect">
                <a:avLst>
                  <a:gd name="adj" fmla="val 12122"/>
                </a:avLst>
              </a:prstGeom>
              <a:solidFill>
                <a:srgbClr val="00928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0278" name="Rectangle 49"/>
              <p:cNvSpPr>
                <a:spLocks noChangeArrowheads="1"/>
              </p:cNvSpPr>
              <p:nvPr/>
            </p:nvSpPr>
            <p:spPr bwMode="auto">
              <a:xfrm>
                <a:off x="3890963" y="3510333"/>
                <a:ext cx="1358900" cy="42190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72000" rIns="0" bIns="7200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b="1">
                    <a:solidFill>
                      <a:schemeClr val="bg1"/>
                    </a:solidFill>
                  </a:rPr>
                  <a:t>replies</a:t>
                </a:r>
              </a:p>
            </p:txBody>
          </p:sp>
        </p:grpSp>
        <p:pic>
          <p:nvPicPr>
            <p:cNvPr id="10274" name="Picture 25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0536" y="2585305"/>
              <a:ext cx="1578567" cy="10006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7" name="Oval Callout 26"/>
            <p:cNvSpPr/>
            <p:nvPr/>
          </p:nvSpPr>
          <p:spPr>
            <a:xfrm>
              <a:off x="4334955" y="2482935"/>
              <a:ext cx="533600" cy="412725"/>
            </a:xfrm>
            <a:prstGeom prst="wedgeEllipseCallout">
              <a:avLst>
                <a:gd name="adj1" fmla="val -62102"/>
                <a:gd name="adj2" fmla="val 35839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60" name="Oval Callout 59"/>
            <p:cNvSpPr/>
            <p:nvPr/>
          </p:nvSpPr>
          <p:spPr>
            <a:xfrm>
              <a:off x="4373069" y="3189331"/>
              <a:ext cx="395435" cy="257160"/>
            </a:xfrm>
            <a:prstGeom prst="wedgeEllipseCallout">
              <a:avLst>
                <a:gd name="adj1" fmla="val 80201"/>
                <a:gd name="adj2" fmla="val -88164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32" name="Group 31"/>
          <p:cNvGrpSpPr>
            <a:grpSpLocks/>
          </p:cNvGrpSpPr>
          <p:nvPr/>
        </p:nvGrpSpPr>
        <p:grpSpPr bwMode="auto">
          <a:xfrm>
            <a:off x="649288" y="2565400"/>
            <a:ext cx="1579562" cy="1366838"/>
            <a:chOff x="649764" y="2565250"/>
            <a:chExt cx="1579669" cy="1366989"/>
          </a:xfrm>
        </p:grpSpPr>
        <p:grpSp>
          <p:nvGrpSpPr>
            <p:cNvPr id="10266" name="Group 1"/>
            <p:cNvGrpSpPr>
              <a:grpSpLocks/>
            </p:cNvGrpSpPr>
            <p:nvPr/>
          </p:nvGrpSpPr>
          <p:grpSpPr bwMode="auto">
            <a:xfrm>
              <a:off x="771525" y="2600565"/>
              <a:ext cx="1358900" cy="1331674"/>
              <a:chOff x="755560" y="2600322"/>
              <a:chExt cx="1357859" cy="1331913"/>
            </a:xfrm>
          </p:grpSpPr>
          <p:sp>
            <p:nvSpPr>
              <p:cNvPr id="31" name="Rounded Rectangle 30"/>
              <p:cNvSpPr/>
              <p:nvPr/>
            </p:nvSpPr>
            <p:spPr bwMode="auto">
              <a:xfrm>
                <a:off x="756044" y="2599936"/>
                <a:ext cx="1357951" cy="1291012"/>
              </a:xfrm>
              <a:prstGeom prst="roundRect">
                <a:avLst>
                  <a:gd name="adj" fmla="val 12122"/>
                </a:avLst>
              </a:prstGeom>
              <a:solidFill>
                <a:srgbClr val="8D35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0272" name="Rectangle 13"/>
              <p:cNvSpPr>
                <a:spLocks noChangeArrowheads="1"/>
              </p:cNvSpPr>
              <p:nvPr/>
            </p:nvSpPr>
            <p:spPr bwMode="auto">
              <a:xfrm>
                <a:off x="755560" y="3509863"/>
                <a:ext cx="1357859" cy="4223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72000" rIns="0" bIns="7200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b="1">
                    <a:solidFill>
                      <a:schemeClr val="bg1"/>
                    </a:solidFill>
                  </a:rPr>
                  <a:t>flies</a:t>
                </a:r>
              </a:p>
            </p:txBody>
          </p:sp>
        </p:grpSp>
        <p:pic>
          <p:nvPicPr>
            <p:cNvPr id="10267" name="Picture 63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3919" y="2565250"/>
              <a:ext cx="688908" cy="6401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68" name="Picture 29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9764" y="2946271"/>
              <a:ext cx="688908" cy="6401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69" name="Picture 65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540525" y="2610654"/>
              <a:ext cx="688908" cy="6401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70" name="Picture 64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260892" y="2965713"/>
              <a:ext cx="688908" cy="6401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5" name="Group 34"/>
          <p:cNvGrpSpPr>
            <a:grpSpLocks/>
          </p:cNvGrpSpPr>
          <p:nvPr/>
        </p:nvGrpSpPr>
        <p:grpSpPr bwMode="auto">
          <a:xfrm>
            <a:off x="2266950" y="2598738"/>
            <a:ext cx="1457325" cy="1330325"/>
            <a:chOff x="2266263" y="2598958"/>
            <a:chExt cx="1458012" cy="1330104"/>
          </a:xfrm>
        </p:grpSpPr>
        <p:grpSp>
          <p:nvGrpSpPr>
            <p:cNvPr id="10262" name="Group 2"/>
            <p:cNvGrpSpPr>
              <a:grpSpLocks/>
            </p:cNvGrpSpPr>
            <p:nvPr/>
          </p:nvGrpSpPr>
          <p:grpSpPr bwMode="auto">
            <a:xfrm>
              <a:off x="2365375" y="2598958"/>
              <a:ext cx="1358900" cy="1330104"/>
              <a:chOff x="2324100" y="2601914"/>
              <a:chExt cx="1358900" cy="1330325"/>
            </a:xfrm>
          </p:grpSpPr>
          <p:sp>
            <p:nvSpPr>
              <p:cNvPr id="37" name="Rounded Rectangle 36"/>
              <p:cNvSpPr/>
              <p:nvPr/>
            </p:nvSpPr>
            <p:spPr bwMode="auto">
              <a:xfrm>
                <a:off x="2325048" y="2601914"/>
                <a:ext cx="1357952" cy="1289050"/>
              </a:xfrm>
              <a:prstGeom prst="roundRect">
                <a:avLst>
                  <a:gd name="adj" fmla="val 12122"/>
                </a:avLst>
              </a:prstGeom>
              <a:solidFill>
                <a:srgbClr val="FAB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0265" name="Rectangle 47"/>
              <p:cNvSpPr>
                <a:spLocks noChangeArrowheads="1"/>
              </p:cNvSpPr>
              <p:nvPr/>
            </p:nvSpPr>
            <p:spPr bwMode="auto">
              <a:xfrm>
                <a:off x="2324100" y="3510377"/>
                <a:ext cx="1358721" cy="4218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72000" rIns="0" bIns="7200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b="1">
                    <a:solidFill>
                      <a:schemeClr val="bg1"/>
                    </a:solidFill>
                  </a:rPr>
                  <a:t>tries</a:t>
                </a:r>
              </a:p>
            </p:txBody>
          </p:sp>
        </p:grpSp>
        <p:pic>
          <p:nvPicPr>
            <p:cNvPr id="10263" name="Picture 33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6263" y="2727024"/>
              <a:ext cx="1408298" cy="8047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8" name="Group 37"/>
          <p:cNvGrpSpPr>
            <a:grpSpLocks/>
          </p:cNvGrpSpPr>
          <p:nvPr/>
        </p:nvGrpSpPr>
        <p:grpSpPr bwMode="auto">
          <a:xfrm>
            <a:off x="5434013" y="2595563"/>
            <a:ext cx="1414462" cy="1331912"/>
            <a:chOff x="5433844" y="2595222"/>
            <a:chExt cx="1414660" cy="1332254"/>
          </a:xfrm>
        </p:grpSpPr>
        <p:grpSp>
          <p:nvGrpSpPr>
            <p:cNvPr id="10258" name="Group 5"/>
            <p:cNvGrpSpPr>
              <a:grpSpLocks/>
            </p:cNvGrpSpPr>
            <p:nvPr/>
          </p:nvGrpSpPr>
          <p:grpSpPr bwMode="auto">
            <a:xfrm>
              <a:off x="5470525" y="2595222"/>
              <a:ext cx="1358900" cy="1332254"/>
              <a:chOff x="5478463" y="2600325"/>
              <a:chExt cx="1357312" cy="1331913"/>
            </a:xfrm>
          </p:grpSpPr>
          <p:sp>
            <p:nvSpPr>
              <p:cNvPr id="85" name="Rounded Rectangle 84"/>
              <p:cNvSpPr/>
              <p:nvPr/>
            </p:nvSpPr>
            <p:spPr bwMode="auto">
              <a:xfrm>
                <a:off x="5478299" y="2600325"/>
                <a:ext cx="1357502" cy="1290638"/>
              </a:xfrm>
              <a:prstGeom prst="roundRect">
                <a:avLst>
                  <a:gd name="adj" fmla="val 12122"/>
                </a:avLst>
              </a:prstGeom>
              <a:solidFill>
                <a:srgbClr val="8D35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0261" name="Rectangle 52"/>
              <p:cNvSpPr>
                <a:spLocks noChangeArrowheads="1"/>
              </p:cNvSpPr>
              <p:nvPr/>
            </p:nvSpPr>
            <p:spPr bwMode="auto">
              <a:xfrm>
                <a:off x="5478463" y="3509854"/>
                <a:ext cx="1357312" cy="4223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72000" rIns="0" bIns="7200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b="1">
                    <a:solidFill>
                      <a:schemeClr val="bg1"/>
                    </a:solidFill>
                  </a:rPr>
                  <a:t>copies</a:t>
                </a:r>
              </a:p>
            </p:txBody>
          </p:sp>
        </p:grpSp>
        <p:pic>
          <p:nvPicPr>
            <p:cNvPr id="10259" name="Picture 35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33844" y="2711587"/>
              <a:ext cx="1414660" cy="721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" name="Group 40"/>
          <p:cNvGrpSpPr>
            <a:grpSpLocks/>
          </p:cNvGrpSpPr>
          <p:nvPr/>
        </p:nvGrpSpPr>
        <p:grpSpPr bwMode="auto">
          <a:xfrm>
            <a:off x="3876675" y="4040188"/>
            <a:ext cx="1360488" cy="1555750"/>
            <a:chOff x="3876675" y="4039544"/>
            <a:chExt cx="1360488" cy="1556396"/>
          </a:xfrm>
        </p:grpSpPr>
        <p:grpSp>
          <p:nvGrpSpPr>
            <p:cNvPr id="10254" name="Group 3"/>
            <p:cNvGrpSpPr>
              <a:grpSpLocks/>
            </p:cNvGrpSpPr>
            <p:nvPr/>
          </p:nvGrpSpPr>
          <p:grpSpPr bwMode="auto">
            <a:xfrm>
              <a:off x="3876675" y="4265360"/>
              <a:ext cx="1360488" cy="1330580"/>
              <a:chOff x="3890963" y="2602189"/>
              <a:chExt cx="1359393" cy="1330049"/>
            </a:xfrm>
          </p:grpSpPr>
          <p:sp>
            <p:nvSpPr>
              <p:cNvPr id="63" name="Rounded Rectangle 62"/>
              <p:cNvSpPr/>
              <p:nvPr/>
            </p:nvSpPr>
            <p:spPr bwMode="auto">
              <a:xfrm>
                <a:off x="3892550" y="2601892"/>
                <a:ext cx="1357806" cy="1289070"/>
              </a:xfrm>
              <a:prstGeom prst="roundRect">
                <a:avLst>
                  <a:gd name="adj" fmla="val 12122"/>
                </a:avLst>
              </a:prstGeom>
              <a:solidFill>
                <a:srgbClr val="FAB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0257" name="Rectangle 49"/>
              <p:cNvSpPr>
                <a:spLocks noChangeArrowheads="1"/>
              </p:cNvSpPr>
              <p:nvPr/>
            </p:nvSpPr>
            <p:spPr bwMode="auto">
              <a:xfrm>
                <a:off x="3890963" y="3510333"/>
                <a:ext cx="1358900" cy="42190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72000" rIns="0" bIns="7200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b="1">
                    <a:solidFill>
                      <a:schemeClr val="bg1"/>
                    </a:solidFill>
                  </a:rPr>
                  <a:t>dries</a:t>
                </a:r>
              </a:p>
            </p:txBody>
          </p:sp>
        </p:grpSp>
        <p:pic>
          <p:nvPicPr>
            <p:cNvPr id="10255" name="Picture 39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4485" y="4039544"/>
              <a:ext cx="926672" cy="12132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>
            <a:grpSpLocks/>
          </p:cNvGrpSpPr>
          <p:nvPr/>
        </p:nvGrpSpPr>
        <p:grpSpPr bwMode="auto">
          <a:xfrm>
            <a:off x="804863" y="2703513"/>
            <a:ext cx="2335212" cy="3697287"/>
            <a:chOff x="805106" y="2703513"/>
            <a:chExt cx="2334970" cy="3697287"/>
          </a:xfrm>
        </p:grpSpPr>
        <p:pic>
          <p:nvPicPr>
            <p:cNvPr id="11280" name="Picture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1543"/>
            <a:stretch>
              <a:fillRect/>
            </a:stretch>
          </p:blipFill>
          <p:spPr bwMode="auto">
            <a:xfrm>
              <a:off x="805106" y="2895493"/>
              <a:ext cx="2334970" cy="3505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281" name="Rectangle 41"/>
            <p:cNvSpPr>
              <a:spLocks noChangeArrowheads="1"/>
            </p:cNvSpPr>
            <p:nvPr/>
          </p:nvSpPr>
          <p:spPr bwMode="auto">
            <a:xfrm>
              <a:off x="852947" y="4318409"/>
              <a:ext cx="2201565" cy="12534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Can you air write a ‘y’ with your finger and then cross it out, changing it to ‘ies’?</a:t>
              </a:r>
            </a:p>
          </p:txBody>
        </p:sp>
        <p:pic>
          <p:nvPicPr>
            <p:cNvPr id="11282" name="Picture 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9513" y="2703513"/>
              <a:ext cx="763760" cy="14518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5989638" y="2506663"/>
            <a:ext cx="2398712" cy="3898900"/>
            <a:chOff x="5989638" y="2506663"/>
            <a:chExt cx="2398712" cy="3898901"/>
          </a:xfrm>
        </p:grpSpPr>
        <p:pic>
          <p:nvPicPr>
            <p:cNvPr id="11275" name="Picture 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2392"/>
            <a:stretch>
              <a:fillRect/>
            </a:stretch>
          </p:blipFill>
          <p:spPr bwMode="auto">
            <a:xfrm>
              <a:off x="5989638" y="2875482"/>
              <a:ext cx="2398712" cy="3530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1276" name="Group 5"/>
            <p:cNvGrpSpPr>
              <a:grpSpLocks/>
            </p:cNvGrpSpPr>
            <p:nvPr/>
          </p:nvGrpSpPr>
          <p:grpSpPr bwMode="auto">
            <a:xfrm>
              <a:off x="5989638" y="4181134"/>
              <a:ext cx="2398712" cy="2127592"/>
              <a:chOff x="5989638" y="4181051"/>
              <a:chExt cx="2398712" cy="2127672"/>
            </a:xfrm>
          </p:grpSpPr>
          <p:sp>
            <p:nvSpPr>
              <p:cNvPr id="11278" name="Rectangle 43"/>
              <p:cNvSpPr>
                <a:spLocks noChangeArrowheads="1"/>
              </p:cNvSpPr>
              <p:nvPr/>
            </p:nvSpPr>
            <p:spPr bwMode="auto">
              <a:xfrm>
                <a:off x="5989638" y="4181051"/>
                <a:ext cx="2398712" cy="12534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72000" rIns="0" bIns="7200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/>
                  <a:t>Can you write either </a:t>
                </a:r>
                <a:br>
                  <a:rPr lang="en-GB" altLang="en-US"/>
                </a:br>
                <a:r>
                  <a:rPr lang="en-GB" altLang="en-US"/>
                  <a:t>a word ending in </a:t>
                </a:r>
                <a:br>
                  <a:rPr lang="en-GB" altLang="en-US"/>
                </a:br>
                <a:r>
                  <a:rPr lang="en-GB" altLang="en-US"/>
                  <a:t>‘-y’ or ‘-ies’ on a partner’s back? </a:t>
                </a:r>
                <a:endParaRPr lang="en-GB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9" name="Rounded Rectangle 8"/>
              <p:cNvSpPr/>
              <p:nvPr/>
            </p:nvSpPr>
            <p:spPr>
              <a:xfrm>
                <a:off x="6088063" y="5410164"/>
                <a:ext cx="2216150" cy="898559"/>
              </a:xfrm>
              <a:prstGeom prst="roundRect">
                <a:avLst/>
              </a:prstGeom>
              <a:solidFill>
                <a:srgbClr val="00928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GB" altLang="ja-JP" dirty="0"/>
                  <a:t>Can they tell </a:t>
                </a:r>
                <a:br>
                  <a:rPr lang="en-GB" altLang="ja-JP" dirty="0"/>
                </a:br>
                <a:r>
                  <a:rPr lang="en-GB" altLang="ja-JP" dirty="0"/>
                  <a:t>what word you have written?</a:t>
                </a:r>
                <a:endParaRPr lang="en-GB" altLang="en-US" dirty="0"/>
              </a:p>
            </p:txBody>
          </p:sp>
        </p:grpSp>
        <p:pic>
          <p:nvPicPr>
            <p:cNvPr id="22" name="Picture 21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30786" r="-30786" b="51245"/>
            <a:stretch/>
          </p:blipFill>
          <p:spPr bwMode="auto">
            <a:xfrm>
              <a:off x="6378172" y="2506663"/>
              <a:ext cx="1653092" cy="1648662"/>
            </a:xfrm>
            <a:prstGeom prst="ellipse">
              <a:avLst/>
            </a:prstGeom>
          </p:spPr>
        </p:pic>
      </p:grpSp>
      <p:sp>
        <p:nvSpPr>
          <p:cNvPr id="1126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b="0"/>
              <a:t>Changing ‘-y’ to ‘-es’ </a:t>
            </a:r>
          </a:p>
        </p:txBody>
      </p:sp>
      <p:sp>
        <p:nvSpPr>
          <p:cNvPr id="11269" name="Rectangle 4"/>
          <p:cNvSpPr>
            <a:spLocks noChangeArrowheads="1"/>
          </p:cNvSpPr>
          <p:nvPr/>
        </p:nvSpPr>
        <p:spPr bwMode="auto">
          <a:xfrm>
            <a:off x="755650" y="1354138"/>
            <a:ext cx="78486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/>
              <a:t>One way to think about the rule could be: </a:t>
            </a:r>
          </a:p>
          <a:p>
            <a:pPr>
              <a:buFont typeface="Arial" panose="020B0604020202020204" pitchFamily="34" charset="0"/>
              <a:buNone/>
            </a:pPr>
            <a:r>
              <a:rPr lang="en-GB" altLang="en-US"/>
              <a:t>The ‘</a:t>
            </a:r>
            <a:r>
              <a:rPr lang="en-GB" altLang="en-US" b="1"/>
              <a:t>y</a:t>
            </a:r>
            <a:r>
              <a:rPr lang="en-GB" altLang="en-US"/>
              <a:t>’ is changed to ‘</a:t>
            </a:r>
            <a:r>
              <a:rPr lang="en-GB" altLang="en-US" b="1"/>
              <a:t>i</a:t>
            </a:r>
            <a:r>
              <a:rPr lang="en-GB" altLang="en-US"/>
              <a:t>’ before ‘</a:t>
            </a:r>
            <a:r>
              <a:rPr lang="en-GB" altLang="en-US" b="1"/>
              <a:t>–es</a:t>
            </a:r>
            <a:r>
              <a:rPr lang="en-GB" altLang="en-US"/>
              <a:t>’ is added.</a:t>
            </a:r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3363913" y="2822575"/>
            <a:ext cx="2335212" cy="3570288"/>
            <a:chOff x="3363913" y="2822395"/>
            <a:chExt cx="2335212" cy="3570468"/>
          </a:xfrm>
        </p:grpSpPr>
        <p:grpSp>
          <p:nvGrpSpPr>
            <p:cNvPr id="11271" name="Group 10"/>
            <p:cNvGrpSpPr>
              <a:grpSpLocks/>
            </p:cNvGrpSpPr>
            <p:nvPr/>
          </p:nvGrpSpPr>
          <p:grpSpPr bwMode="auto">
            <a:xfrm>
              <a:off x="3363913" y="2874963"/>
              <a:ext cx="2335212" cy="3517900"/>
              <a:chOff x="3363670" y="2875482"/>
              <a:chExt cx="2334970" cy="3516851"/>
            </a:xfrm>
          </p:grpSpPr>
          <p:pic>
            <p:nvPicPr>
              <p:cNvPr id="11273" name="Picture 5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11252"/>
              <a:stretch>
                <a:fillRect/>
              </a:stretch>
            </p:blipFill>
            <p:spPr bwMode="auto">
              <a:xfrm>
                <a:off x="3363670" y="2875482"/>
                <a:ext cx="2334970" cy="35168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274" name="Rectangle 19"/>
              <p:cNvSpPr>
                <a:spLocks noChangeArrowheads="1"/>
              </p:cNvSpPr>
              <p:nvPr/>
            </p:nvSpPr>
            <p:spPr bwMode="auto">
              <a:xfrm>
                <a:off x="3652956" y="4237652"/>
                <a:ext cx="1823065" cy="9764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72000" rIns="0" bIns="7200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en-GB" altLang="en-US"/>
                  <a:t>Can you write an ‘ies’ on your table or the carpet?</a:t>
                </a:r>
              </a:p>
            </p:txBody>
          </p:sp>
        </p:grpSp>
        <p:pic>
          <p:nvPicPr>
            <p:cNvPr id="11272" name="Picture 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12389" y="2822395"/>
              <a:ext cx="1719221" cy="12132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531813"/>
          </a:xfrm>
          <a:prstGeom prst="roundRect">
            <a:avLst>
              <a:gd name="adj" fmla="val 50000"/>
            </a:avLst>
          </a:prstGeom>
          <a:solidFill>
            <a:srgbClr val="8D358B"/>
          </a:solidFill>
        </p:spPr>
        <p:txBody>
          <a:bodyPr/>
          <a:lstStyle/>
          <a:p>
            <a:pPr eaLnBrk="1" hangingPunct="1"/>
            <a:r>
              <a:rPr lang="en-GB" altLang="en-US" sz="1800">
                <a:solidFill>
                  <a:schemeClr val="bg1"/>
                </a:solidFill>
              </a:rPr>
              <a:t>Here are this week’s spellings to practise.</a:t>
            </a: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1852613" y="1550988"/>
            <a:ext cx="5443537" cy="3838575"/>
            <a:chOff x="1852613" y="1550988"/>
            <a:chExt cx="5443537" cy="3838575"/>
          </a:xfrm>
        </p:grpSpPr>
        <p:sp>
          <p:nvSpPr>
            <p:cNvPr id="12292" name="Rectangle 2"/>
            <p:cNvSpPr>
              <a:spLocks noChangeArrowheads="1"/>
            </p:cNvSpPr>
            <p:nvPr/>
          </p:nvSpPr>
          <p:spPr bwMode="auto">
            <a:xfrm>
              <a:off x="1852613" y="1550988"/>
              <a:ext cx="1711325" cy="3756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3200">
                  <a:solidFill>
                    <a:schemeClr val="tx1"/>
                  </a:solidFill>
                </a:rPr>
                <a:t>flies</a:t>
              </a:r>
            </a:p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3200">
                  <a:solidFill>
                    <a:schemeClr val="tx1"/>
                  </a:solidFill>
                </a:rPr>
                <a:t>tries</a:t>
              </a:r>
            </a:p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3200">
                  <a:solidFill>
                    <a:schemeClr val="tx1"/>
                  </a:solidFill>
                </a:rPr>
                <a:t>replies</a:t>
              </a:r>
            </a:p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3200">
                  <a:solidFill>
                    <a:schemeClr val="tx1"/>
                  </a:solidFill>
                </a:rPr>
                <a:t>copies</a:t>
              </a:r>
            </a:p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3200">
                  <a:solidFill>
                    <a:schemeClr val="tx1"/>
                  </a:solidFill>
                </a:rPr>
                <a:t>babies</a:t>
              </a:r>
            </a:p>
          </p:txBody>
        </p:sp>
        <p:sp>
          <p:nvSpPr>
            <p:cNvPr id="12293" name="Rectangle 3"/>
            <p:cNvSpPr>
              <a:spLocks noChangeArrowheads="1"/>
            </p:cNvSpPr>
            <p:nvPr/>
          </p:nvSpPr>
          <p:spPr bwMode="auto">
            <a:xfrm>
              <a:off x="5586413" y="1550988"/>
              <a:ext cx="1709737" cy="3838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3200">
                  <a:solidFill>
                    <a:schemeClr val="tx1"/>
                  </a:solidFill>
                </a:rPr>
                <a:t>carries</a:t>
              </a:r>
            </a:p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3200">
                  <a:solidFill>
                    <a:schemeClr val="tx1"/>
                  </a:solidFill>
                </a:rPr>
                <a:t>cries</a:t>
              </a:r>
            </a:p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3200">
                  <a:solidFill>
                    <a:schemeClr val="tx1"/>
                  </a:solidFill>
                </a:rPr>
                <a:t>dries</a:t>
              </a:r>
            </a:p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3200">
                  <a:solidFill>
                    <a:schemeClr val="tx1"/>
                  </a:solidFill>
                </a:rPr>
                <a:t>marries</a:t>
              </a:r>
            </a:p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3200">
                  <a:solidFill>
                    <a:schemeClr val="tx1"/>
                  </a:solidFill>
                </a:rPr>
                <a:t>families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.pptx" id="{43A97736-C155-4690-9795-7A156DC1B183}" vid="{EC06FDAE-EA90-4436-A920-CF72100EA2F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325</Words>
  <Application>Microsoft Office PowerPoint</Application>
  <PresentationFormat>On-screen Show (4:3)</PresentationFormat>
  <Paragraphs>43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Calibri</vt:lpstr>
      <vt:lpstr>Twinkl SemiBold</vt:lpstr>
      <vt:lpstr>Twinkl</vt:lpstr>
      <vt:lpstr>Arial</vt:lpstr>
      <vt:lpstr>Office Theme</vt:lpstr>
      <vt:lpstr>PowerPoint Presentation</vt:lpstr>
      <vt:lpstr>Verbs and Nouns </vt:lpstr>
      <vt:lpstr>Changing ‘-y’ to ‘-es’ </vt:lpstr>
      <vt:lpstr>Changing ‘-y’ to ‘-es’ </vt:lpstr>
      <vt:lpstr>Changing ‘-y’ to ‘-es’ </vt:lpstr>
      <vt:lpstr>Here are this week’s spellings to practise.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Buckland</dc:creator>
  <cp:lastModifiedBy>Zahra Bata</cp:lastModifiedBy>
  <cp:revision>87</cp:revision>
  <dcterms:created xsi:type="dcterms:W3CDTF">2017-09-01T16:06:54Z</dcterms:created>
  <dcterms:modified xsi:type="dcterms:W3CDTF">2021-01-21T08:43:19Z</dcterms:modified>
</cp:coreProperties>
</file>