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308" r:id="rId6"/>
    <p:sldId id="587" r:id="rId7"/>
    <p:sldId id="588" r:id="rId8"/>
    <p:sldId id="586" r:id="rId9"/>
    <p:sldId id="460" r:id="rId10"/>
    <p:sldId id="590" r:id="rId11"/>
    <p:sldId id="584" r:id="rId12"/>
    <p:sldId id="461" r:id="rId13"/>
    <p:sldId id="58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AE342-6726-402C-BEAE-3D674011D020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A6CBB-AE44-4F25-BC23-17B63E2FF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0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66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94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7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1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2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28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6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2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46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16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445FC-2C46-449F-9880-DA203538D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0603-398B-467A-816A-01DBF6C324BE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30C9C-8372-4C70-ACF1-1E5AC9A4E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5BC18-8B63-47EB-B325-C93B4ABCA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475C5-D598-4888-9F2B-459C9C4E1E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95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EE540-EF02-4CDC-BD16-42677A885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C117-6F48-4BF4-BF67-C0192B179B02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C5049-A419-4063-8135-AE2BCC3F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CEF1B-BC1A-4A10-B138-26739EFD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E8ADC-4D74-4AD1-A19F-919A197034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885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E29E0-6CC0-4973-9AB0-E78A2DD0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4FCB3-C2E1-47CF-9BE1-3129964C29B0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A123D-122C-4EA7-8E16-C91826906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30BB3-9D94-4697-8D68-936BABECE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5EE35-8C92-4A14-9D1B-70A4060249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01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5031811-F0AD-446A-BCD4-3F4DCE1A5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AACCF-E57C-4C5F-B37B-7BE9BEDBF85E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AF48BA-1ED1-410D-800B-834B12690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90305A-68A1-49D8-A93E-F87063691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19E2-DAE2-40C3-828B-538448DE62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191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988E7A9-B554-47BB-8893-A56D66763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EE12E-8DE4-45CA-A5B7-95C5E1C25EF5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8F459A-C88C-4915-9D76-B00CC094F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A1BB451-7F70-4E15-8334-FF417FFC0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D1685-967E-43BA-AEC0-B751778023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501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5EE4EA4-A053-4D42-86FB-26A5D1017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A2B32-17B4-43C2-92E0-5B3796A6FB34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8B9C51-ECED-428D-BE6F-BB7534942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BD2EFC-1B55-41A2-AA60-E6CA736FB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1779-1B7F-4546-8F25-CE347E7DDF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82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3D1350-EE52-455C-BF39-DCE4CDFE9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12777-CFAD-4601-A2A7-FAC989BFCC1F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24573BB-5062-4707-AC9D-A88DF093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39094E9-379F-402E-970E-2C143A2C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174DE-A39F-43AC-B8FE-4BE6088C7A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89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EE4FE3-FCC8-463F-86A5-1CE2CE63F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4724A-DBD6-434F-B1CC-F2DB5E3E14E1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7732AB6-6E5D-4DB7-90AE-C4857C3BB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26708C-742B-40E5-A75D-5D3877D79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DD847-9CCC-44A3-8425-F6ED3B9E08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124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FDE11F-7E14-4E29-8D84-C938A44A2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8CB0C-541B-47C4-A138-90E7571F2125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5B4F1D-D905-48F7-B0AC-5EF0C2BE7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5202A6-E234-448D-A095-573BF847F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F89BB-2A80-40EF-82CD-81506CA876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605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4F8DF-2334-4124-A198-636B8F4C9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FE6AE-CDC9-4A13-AF29-9FFB9DCA7C1D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DE1BA-5D9A-4BA5-A6FE-9A7AF81AD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481CE-B51A-4E97-96BA-2DB284E08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49046-77B7-4486-9236-87E6821692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046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6A1E9-E72F-4F8F-B817-5069AB20D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7FE90-BF3F-4945-852E-B4764D832286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7F0AD-C8F4-434D-B3A1-77AFC0D1B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183B4-D0A0-48DE-A124-66E820CC8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1CD5A-873E-4142-87D1-17BFD2FC0E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BFAE52E3-C0A2-4B8B-8127-DE92D35AAD2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284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398D868-82C7-4784-89E3-C23E950ADC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5991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269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39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4B5ECD-A8D2-414D-B91E-20D88E45AD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6409A9A-C433-4FD6-A5CC-E478ABA16F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E115D-5875-4D1C-AAFF-3E0321E1AD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323970-5935-41E6-B267-405A64D03E94}" type="datetimeFigureOut">
              <a:rPr lang="en-GB"/>
              <a:pPr>
                <a:defRPr/>
              </a:pPr>
              <a:t>20/01/2022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5D844F-B6C1-4013-833A-F77DE7E0E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7CB06-8368-47C9-BEED-5DF3EDC0B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A0CE70-357D-4305-B502-15C455FB9F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95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itle 2">
            <a:extLst>
              <a:ext uri="{FF2B5EF4-FFF2-40B4-BE49-F238E27FC236}">
                <a16:creationId xmlns:a16="http://schemas.microsoft.com/office/drawing/2014/main" id="{1E8F3FA7-E77A-429D-AB3A-68B15F88834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1072" y="3700820"/>
            <a:ext cx="9081855" cy="2628958"/>
          </a:xfrm>
        </p:spPr>
        <p:txBody>
          <a:bodyPr/>
          <a:lstStyle/>
          <a:p>
            <a:r>
              <a:rPr lang="en-GB" altLang="en-US" sz="2200" i="1" dirty="0"/>
              <a:t>Please view the Slideshow to begin working through your home learning pack.</a:t>
            </a:r>
          </a:p>
          <a:p>
            <a:endParaRPr lang="en-GB" altLang="en-US" sz="2200" dirty="0"/>
          </a:p>
          <a:p>
            <a:r>
              <a:rPr lang="en-GB" altLang="en-US" sz="2200" dirty="0"/>
              <a:t>Click slide show from the top menu bar and then select from beginning</a:t>
            </a:r>
          </a:p>
          <a:p>
            <a:r>
              <a:rPr lang="en-GB" altLang="en-US" sz="2200" dirty="0"/>
              <a:t>The slide show will flow following each click of the mouse.</a:t>
            </a:r>
          </a:p>
        </p:txBody>
      </p:sp>
      <p:sp>
        <p:nvSpPr>
          <p:cNvPr id="6148" name="Subtitle 2">
            <a:extLst>
              <a:ext uri="{FF2B5EF4-FFF2-40B4-BE49-F238E27FC236}">
                <a16:creationId xmlns:a16="http://schemas.microsoft.com/office/drawing/2014/main" id="{9FAA423A-0451-41FD-8959-EF6AFF6A4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53033"/>
            <a:ext cx="6858000" cy="1596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r>
              <a:rPr lang="en-GB" altLang="en-US" sz="3200" b="1" dirty="0">
                <a:solidFill>
                  <a:prstClr val="black"/>
                </a:solidFill>
              </a:rPr>
              <a:t>Getting Started</a:t>
            </a: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</p:txBody>
      </p:sp>
      <p:pic>
        <p:nvPicPr>
          <p:cNvPr id="5" name="Picture 2" descr="Tornos News | Spanish flag to fly alongside Greek flag at Parliament in  Athens in show of solidarity">
            <a:extLst>
              <a:ext uri="{FF2B5EF4-FFF2-40B4-BE49-F238E27FC236}">
                <a16:creationId xmlns:a16="http://schemas.microsoft.com/office/drawing/2014/main" id="{770BCE6E-03F9-4296-9DE9-7BBFE9473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902" y="1350478"/>
            <a:ext cx="2583402" cy="169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ubtitle 2">
            <a:extLst>
              <a:ext uri="{FF2B5EF4-FFF2-40B4-BE49-F238E27FC236}">
                <a16:creationId xmlns:a16="http://schemas.microsoft.com/office/drawing/2014/main" id="{8029D974-6436-455B-9E79-11B260E1A7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79620" y="1267096"/>
            <a:ext cx="6624961" cy="207997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/>
              <a:t>Spanish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2AFA089A-A9BC-42CD-8376-E49D77475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155" y="409570"/>
            <a:ext cx="4617244" cy="721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Tornos News | Spanish flag to fly alongside Greek flag at Parliament in  Athens in show of solidarity">
            <a:extLst>
              <a:ext uri="{FF2B5EF4-FFF2-40B4-BE49-F238E27FC236}">
                <a16:creationId xmlns:a16="http://schemas.microsoft.com/office/drawing/2014/main" id="{97B67F9A-C363-4AA8-815D-147D59FCF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223" y="2106545"/>
            <a:ext cx="4290312" cy="280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EC9EFB-9442-4497-A339-91C19E23B42D}"/>
              </a:ext>
            </a:extLst>
          </p:cNvPr>
          <p:cNvSpPr txBox="1"/>
          <p:nvPr/>
        </p:nvSpPr>
        <p:spPr>
          <a:xfrm>
            <a:off x="2414761" y="5563059"/>
            <a:ext cx="4572000" cy="885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3 – </a:t>
            </a:r>
            <a:r>
              <a:rPr lang="en-GB" sz="2400" b="1" dirty="0"/>
              <a:t>¡</a:t>
            </a:r>
            <a:r>
              <a:rPr lang="en-GB" sz="2400" b="1" dirty="0" err="1"/>
              <a:t>Vamos</a:t>
            </a:r>
            <a:r>
              <a:rPr lang="en-GB" sz="2400" b="1" dirty="0"/>
              <a:t> a </a:t>
            </a:r>
            <a:r>
              <a:rPr lang="en-GB" sz="2400" b="1" dirty="0" err="1"/>
              <a:t>celebrarlo</a:t>
            </a:r>
            <a:r>
              <a:rPr lang="en-GB" sz="2400" b="1" dirty="0"/>
              <a:t>! 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Home learning pack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>
            <a:extLst>
              <a:ext uri="{FF2B5EF4-FFF2-40B4-BE49-F238E27FC236}">
                <a16:creationId xmlns:a16="http://schemas.microsoft.com/office/drawing/2014/main" id="{F2D22A0F-D60F-48BA-A03B-D09458202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92" y="1043731"/>
            <a:ext cx="8643938" cy="47705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="1" dirty="0">
                <a:solidFill>
                  <a:prstClr val="black"/>
                </a:solidFill>
              </a:rPr>
              <a:t>During this pack your child will learn how to…</a:t>
            </a:r>
          </a:p>
          <a:p>
            <a:pPr marL="214313" indent="-214313" defTabSz="6858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en-GB" altLang="en-US" sz="2000" dirty="0">
              <a:solidFill>
                <a:prstClr val="black"/>
              </a:solidFill>
            </a:endParaRP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Make simple statements about activities.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Express praise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Months of the year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Write an invitation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 Seasons of the year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Simple adverbs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Phonic focus: d making the sound </a:t>
            </a:r>
            <a:r>
              <a:rPr lang="en-GB" altLang="en-US" sz="2000" dirty="0" err="1">
                <a:solidFill>
                  <a:prstClr val="black"/>
                </a:solidFill>
              </a:rPr>
              <a:t>th</a:t>
            </a:r>
            <a:r>
              <a:rPr lang="en-GB" altLang="en-US" sz="2000" dirty="0">
                <a:solidFill>
                  <a:prstClr val="black"/>
                </a:solidFill>
              </a:rPr>
              <a:t>, consolidation of j, </a:t>
            </a:r>
            <a:r>
              <a:rPr lang="en-GB" altLang="en-US" sz="2000" dirty="0" err="1">
                <a:solidFill>
                  <a:prstClr val="black"/>
                </a:solidFill>
              </a:rPr>
              <a:t>ll</a:t>
            </a:r>
            <a:r>
              <a:rPr lang="en-GB" altLang="en-US" sz="2000" dirty="0">
                <a:solidFill>
                  <a:prstClr val="black"/>
                </a:solidFill>
              </a:rPr>
              <a:t>, ñ, v and z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76451E81-A1BA-4C9B-9D4E-D5837BB72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695" y="139327"/>
            <a:ext cx="4617244" cy="721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C19567-10BF-4758-85C0-8A9BB47FC2BD}"/>
              </a:ext>
            </a:extLst>
          </p:cNvPr>
          <p:cNvSpPr txBox="1"/>
          <p:nvPr/>
        </p:nvSpPr>
        <p:spPr>
          <a:xfrm>
            <a:off x="26633" y="205018"/>
            <a:ext cx="911736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Complete all tasks.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Email your work to your class teacher to get   the correct answers.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Keep a copy of your work so Mr Mattaliano can check it once we are back in school.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90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CFC5F289-BDED-42E4-9B2C-E303F101D884}"/>
              </a:ext>
            </a:extLst>
          </p:cNvPr>
          <p:cNvSpPr txBox="1">
            <a:spLocks/>
          </p:cNvSpPr>
          <p:nvPr/>
        </p:nvSpPr>
        <p:spPr bwMode="auto">
          <a:xfrm>
            <a:off x="105949" y="-20343"/>
            <a:ext cx="7174523" cy="13906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>
              <a:defRPr/>
            </a:pPr>
            <a:r>
              <a:rPr lang="en-GB" sz="3785" b="1" kern="10" dirty="0">
                <a:effectLst>
                  <a:prstShdw prst="shdw17" dist="17961" dir="13500000">
                    <a:srgbClr val="FF0000">
                      <a:alpha val="50000"/>
                    </a:srgbClr>
                  </a:prstShdw>
                </a:effectLst>
                <a:latin typeface="Comic Sans MS"/>
              </a:rPr>
              <a:t>Los meses del año</a:t>
            </a:r>
            <a:br>
              <a:rPr lang="en-GB" sz="3750" b="1" kern="10" dirty="0">
                <a:effectLst>
                  <a:prstShdw prst="shdw17" dist="17961" dir="13500000">
                    <a:srgbClr val="FF0000">
                      <a:alpha val="50000"/>
                    </a:srgbClr>
                  </a:prstShdw>
                </a:effectLst>
                <a:latin typeface="Comic Sans MS"/>
              </a:rPr>
            </a:br>
            <a:endParaRPr lang="en-GB" sz="3750" dirty="0"/>
          </a:p>
        </p:txBody>
      </p:sp>
      <p:sp>
        <p:nvSpPr>
          <p:cNvPr id="48138" name="TextBox 4">
            <a:extLst>
              <a:ext uri="{FF2B5EF4-FFF2-40B4-BE49-F238E27FC236}">
                <a16:creationId xmlns:a16="http://schemas.microsoft.com/office/drawing/2014/main" id="{AC63012B-D4E3-4471-BCA4-624C2B736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6002" y="127166"/>
            <a:ext cx="3820257" cy="4070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45" b="1" u="sng" dirty="0">
                <a:latin typeface="Comic Sans MS" panose="030F0702030302020204" pitchFamily="66" charset="0"/>
              </a:rPr>
              <a:t>(The months of the year)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409812-9BA3-4C6F-A82B-E61E3F954E4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77" y="825624"/>
            <a:ext cx="6977846" cy="48478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494B54B-CC16-4DF4-BEA2-46E4F36C449A}"/>
              </a:ext>
            </a:extLst>
          </p:cNvPr>
          <p:cNvSpPr txBox="1"/>
          <p:nvPr/>
        </p:nvSpPr>
        <p:spPr>
          <a:xfrm>
            <a:off x="1156316" y="5939163"/>
            <a:ext cx="6600547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Unlike English, Spanish does not 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use 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capital letters 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for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months of the year  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7964CCB-26B2-4CAC-A36F-C545EB3E9D56}"/>
              </a:ext>
            </a:extLst>
          </p:cNvPr>
          <p:cNvSpPr txBox="1"/>
          <p:nvPr/>
        </p:nvSpPr>
        <p:spPr>
          <a:xfrm>
            <a:off x="985421" y="3018408"/>
            <a:ext cx="7696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please complete worksheet 1 - 2 </a:t>
            </a:r>
          </a:p>
        </p:txBody>
      </p:sp>
    </p:spTree>
    <p:extLst>
      <p:ext uri="{BB962C8B-B14F-4D97-AF65-F5344CB8AC3E}">
        <p14:creationId xmlns:p14="http://schemas.microsoft.com/office/powerpoint/2010/main" val="332865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3D9B190B-4E75-4C74-9371-479CF44EC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5725"/>
            <a:ext cx="5959536" cy="603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846B2F41-A6D0-4016-8902-1AA6B9C4D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9" r="18388"/>
          <a:stretch>
            <a:fillRect/>
          </a:stretch>
        </p:blipFill>
        <p:spPr bwMode="auto">
          <a:xfrm>
            <a:off x="5824537" y="2539615"/>
            <a:ext cx="3319463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331B94-A96A-4BFE-8CA1-B93AA90BCACF}"/>
              </a:ext>
            </a:extLst>
          </p:cNvPr>
          <p:cNvSpPr txBox="1"/>
          <p:nvPr/>
        </p:nvSpPr>
        <p:spPr>
          <a:xfrm>
            <a:off x="0" y="63526"/>
            <a:ext cx="9144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Worksheet 1:</a:t>
            </a:r>
            <a:r>
              <a:rPr lang="en-GB" sz="2400" b="1" dirty="0">
                <a:latin typeface="Comic Sans MS" panose="030F0702030302020204" pitchFamily="66" charset="0"/>
              </a:rPr>
              <a:t> Complete the Word Search</a:t>
            </a:r>
          </a:p>
        </p:txBody>
      </p:sp>
    </p:spTree>
    <p:extLst>
      <p:ext uri="{BB962C8B-B14F-4D97-AF65-F5344CB8AC3E}">
        <p14:creationId xmlns:p14="http://schemas.microsoft.com/office/powerpoint/2010/main" val="3566791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7386D1B-B470-4CA7-B515-4FEB5D86B0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" t="18552" r="6534" b="5299"/>
          <a:stretch/>
        </p:blipFill>
        <p:spPr bwMode="auto">
          <a:xfrm>
            <a:off x="1664563" y="2044774"/>
            <a:ext cx="5814874" cy="4813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E30AE3-F672-458F-AB91-A52F5E471A4B}"/>
              </a:ext>
            </a:extLst>
          </p:cNvPr>
          <p:cNvSpPr txBox="1"/>
          <p:nvPr/>
        </p:nvSpPr>
        <p:spPr>
          <a:xfrm>
            <a:off x="0" y="0"/>
            <a:ext cx="9144000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Worksheet 2</a:t>
            </a:r>
            <a:r>
              <a:rPr lang="en-GB" sz="2400" b="1" dirty="0">
                <a:latin typeface="Comic Sans MS" panose="030F0702030302020204" pitchFamily="66" charset="0"/>
              </a:rPr>
              <a:t>: 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Look at the months on the middle column, and complete the table with the previous month on the left hand side and the following month on the right hand side. 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The first one has been done for you!  </a:t>
            </a:r>
          </a:p>
        </p:txBody>
      </p:sp>
    </p:spTree>
    <p:extLst>
      <p:ext uri="{BB962C8B-B14F-4D97-AF65-F5344CB8AC3E}">
        <p14:creationId xmlns:p14="http://schemas.microsoft.com/office/powerpoint/2010/main" val="2117209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953C75-EB11-4EEE-B3E8-61CAE975AB79}"/>
              </a:ext>
            </a:extLst>
          </p:cNvPr>
          <p:cNvSpPr txBox="1"/>
          <p:nvPr/>
        </p:nvSpPr>
        <p:spPr>
          <a:xfrm>
            <a:off x="1216241" y="550416"/>
            <a:ext cx="68624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Please email your work to your class teacher for the correct answers. </a:t>
            </a:r>
          </a:p>
        </p:txBody>
      </p:sp>
    </p:spTree>
    <p:extLst>
      <p:ext uri="{BB962C8B-B14F-4D97-AF65-F5344CB8AC3E}">
        <p14:creationId xmlns:p14="http://schemas.microsoft.com/office/powerpoint/2010/main" val="2774762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1" ma:contentTypeDescription="Create a new document." ma:contentTypeScope="" ma:versionID="7173102542d4907f78a12ff488c7f7e9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59924be2449c5854d61361494411562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8F49F5-0304-4CA7-B6DA-E2C3AF5262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6A1A4B-773C-465C-9C8A-74DC4FCD075A}">
  <ds:schemaRefs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8a842455-6561-48a8-95e9-51b2549395a5"/>
    <ds:schemaRef ds:uri="http://schemas.microsoft.com/office/2006/documentManagement/types"/>
    <ds:schemaRef ds:uri="701c1903-fed7-4a8a-87d3-54cb9a24053b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9C0D8F4-E92A-4327-B43C-C8B3BB7352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</TotalTime>
  <Words>242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Comic Sans MS</vt:lpstr>
      <vt:lpstr>Times New Roman</vt:lpstr>
      <vt:lpstr>Twinkl SemiBold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Task:  Can you remember the numbers till 20? Complete the table below with the missing numbers in Spanish.</dc:title>
  <dc:creator>Cri Cri</dc:creator>
  <cp:lastModifiedBy>Natalie Clarke</cp:lastModifiedBy>
  <cp:revision>46</cp:revision>
  <dcterms:created xsi:type="dcterms:W3CDTF">2021-01-11T20:55:30Z</dcterms:created>
  <dcterms:modified xsi:type="dcterms:W3CDTF">2022-01-20T09:42:31Z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