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71" r:id="rId3"/>
    <p:sldId id="272" r:id="rId4"/>
    <p:sldId id="268" r:id="rId5"/>
    <p:sldId id="270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  <p:embeddedFont>
      <p:font typeface="Twinkl SemiBold" charset="0"/>
      <p:bold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3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285"/>
    <a:srgbClr val="88CCC1"/>
    <a:srgbClr val="FDCF81"/>
    <a:srgbClr val="CCB5D8"/>
    <a:srgbClr val="FAB000"/>
    <a:srgbClr val="8D358B"/>
    <a:srgbClr val="00A7E6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1" d="100"/>
          <a:sy n="41" d="100"/>
        </p:scale>
        <p:origin x="1172" y="20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61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538CFB7-5345-4BFB-B216-9E1F29BFD221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C8A582C-85D2-4FB9-B0F2-42BDEA6AB7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6721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EFC0484-AF76-416E-9BDE-6C093A7F75F9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590F630-10AF-48C7-8204-F006A38A6D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7589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650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4062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2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45595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389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/>
              <a:t>/l/ Spelt ‘-il’ </a:t>
            </a:r>
          </a:p>
        </p:txBody>
      </p:sp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755650" y="1354138"/>
            <a:ext cx="78486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We have looked at the sound /l/ spelt with ‘-le’ and ‘-el’ at the </a:t>
            </a:r>
            <a:r>
              <a:rPr lang="en-GB" altLang="en-US" b="1"/>
              <a:t>end</a:t>
            </a:r>
            <a:r>
              <a:rPr lang="en-GB" altLang="en-US"/>
              <a:t> of words.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/>
              <a:t>The /l/ sound at the end of these words is spelt with ‘-il’ instead. 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68350" y="3036888"/>
            <a:ext cx="1517650" cy="1584325"/>
            <a:chOff x="768350" y="2579071"/>
            <a:chExt cx="1517650" cy="1584942"/>
          </a:xfrm>
        </p:grpSpPr>
        <p:grpSp>
          <p:nvGrpSpPr>
            <p:cNvPr id="8215" name="Group 1"/>
            <p:cNvGrpSpPr>
              <a:grpSpLocks/>
            </p:cNvGrpSpPr>
            <p:nvPr/>
          </p:nvGrpSpPr>
          <p:grpSpPr bwMode="auto">
            <a:xfrm>
              <a:off x="768350" y="2681288"/>
              <a:ext cx="1517650" cy="1482725"/>
              <a:chOff x="755559" y="2449514"/>
              <a:chExt cx="1516367" cy="1482721"/>
            </a:xfrm>
          </p:grpSpPr>
          <p:sp>
            <p:nvSpPr>
              <p:cNvPr id="29" name="Rounded Rectangle 28"/>
              <p:cNvSpPr/>
              <p:nvPr/>
            </p:nvSpPr>
            <p:spPr bwMode="auto">
              <a:xfrm>
                <a:off x="755559" y="2448937"/>
                <a:ext cx="1516367" cy="1442007"/>
              </a:xfrm>
              <a:prstGeom prst="roundRect">
                <a:avLst>
                  <a:gd name="adj" fmla="val 12122"/>
                </a:avLst>
              </a:prstGeom>
              <a:solidFill>
                <a:srgbClr val="8D35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218" name="Rectangle 13"/>
              <p:cNvSpPr>
                <a:spLocks noChangeArrowheads="1"/>
              </p:cNvSpPr>
              <p:nvPr/>
            </p:nvSpPr>
            <p:spPr bwMode="auto">
              <a:xfrm>
                <a:off x="755559" y="3509863"/>
                <a:ext cx="1513487" cy="4223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pencil</a:t>
                </a:r>
              </a:p>
            </p:txBody>
          </p:sp>
        </p:grpSp>
        <p:pic>
          <p:nvPicPr>
            <p:cNvPr id="8216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5329" y="2579071"/>
              <a:ext cx="1097375" cy="1335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840038" y="3005138"/>
            <a:ext cx="1514475" cy="1612900"/>
            <a:chOff x="2840038" y="2547228"/>
            <a:chExt cx="1514475" cy="1613610"/>
          </a:xfrm>
        </p:grpSpPr>
        <p:grpSp>
          <p:nvGrpSpPr>
            <p:cNvPr id="8211" name="Group 2"/>
            <p:cNvGrpSpPr>
              <a:grpSpLocks/>
            </p:cNvGrpSpPr>
            <p:nvPr/>
          </p:nvGrpSpPr>
          <p:grpSpPr bwMode="auto">
            <a:xfrm>
              <a:off x="2840038" y="2681288"/>
              <a:ext cx="1514475" cy="1479550"/>
              <a:chOff x="2324100" y="2453406"/>
              <a:chExt cx="1514648" cy="1478833"/>
            </a:xfrm>
          </p:grpSpPr>
          <p:sp>
            <p:nvSpPr>
              <p:cNvPr id="72" name="Rounded Rectangle 71"/>
              <p:cNvSpPr/>
              <p:nvPr/>
            </p:nvSpPr>
            <p:spPr bwMode="auto">
              <a:xfrm>
                <a:off x="2325687" y="2452755"/>
                <a:ext cx="1513061" cy="1438211"/>
              </a:xfrm>
              <a:prstGeom prst="roundRect">
                <a:avLst>
                  <a:gd name="adj" fmla="val 12122"/>
                </a:avLst>
              </a:prstGeom>
              <a:solidFill>
                <a:srgbClr val="FAB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214" name="Rectangle 47"/>
              <p:cNvSpPr>
                <a:spLocks noChangeArrowheads="1"/>
              </p:cNvSpPr>
              <p:nvPr/>
            </p:nvSpPr>
            <p:spPr bwMode="auto">
              <a:xfrm>
                <a:off x="2324100" y="3510377"/>
                <a:ext cx="1514648" cy="421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fossil</a:t>
                </a:r>
              </a:p>
            </p:txBody>
          </p:sp>
        </p:grpSp>
        <p:pic>
          <p:nvPicPr>
            <p:cNvPr id="8212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8670" y="2547228"/>
              <a:ext cx="1505843" cy="1243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4910138" y="3138488"/>
            <a:ext cx="1485900" cy="1455737"/>
            <a:chOff x="4910138" y="2681288"/>
            <a:chExt cx="1485900" cy="1455737"/>
          </a:xfrm>
        </p:grpSpPr>
        <p:grpSp>
          <p:nvGrpSpPr>
            <p:cNvPr id="8206" name="Group 3"/>
            <p:cNvGrpSpPr>
              <a:grpSpLocks/>
            </p:cNvGrpSpPr>
            <p:nvPr/>
          </p:nvGrpSpPr>
          <p:grpSpPr bwMode="auto">
            <a:xfrm>
              <a:off x="4910138" y="2681288"/>
              <a:ext cx="1485900" cy="1455737"/>
              <a:chOff x="3891259" y="2480919"/>
              <a:chExt cx="1485142" cy="1455331"/>
            </a:xfrm>
          </p:grpSpPr>
          <p:sp>
            <p:nvSpPr>
              <p:cNvPr id="35" name="Rounded Rectangle 34"/>
              <p:cNvSpPr/>
              <p:nvPr/>
            </p:nvSpPr>
            <p:spPr bwMode="auto">
              <a:xfrm>
                <a:off x="3892845" y="2480919"/>
                <a:ext cx="1483556" cy="1409307"/>
              </a:xfrm>
              <a:prstGeom prst="roundRect">
                <a:avLst>
                  <a:gd name="adj" fmla="val 12122"/>
                </a:avLst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210" name="Rectangle 49"/>
              <p:cNvSpPr>
                <a:spLocks noChangeArrowheads="1"/>
              </p:cNvSpPr>
              <p:nvPr/>
            </p:nvSpPr>
            <p:spPr bwMode="auto">
              <a:xfrm>
                <a:off x="3891259" y="3514345"/>
                <a:ext cx="1485142" cy="4219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nostril</a:t>
                </a:r>
              </a:p>
            </p:txBody>
          </p:sp>
        </p:grp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/>
            <a:srcRect t="19724"/>
            <a:stretch/>
          </p:blipFill>
          <p:spPr>
            <a:xfrm>
              <a:off x="5172229" y="2683934"/>
              <a:ext cx="1024217" cy="1081586"/>
            </a:xfrm>
            <a:prstGeom prst="roundRect">
              <a:avLst/>
            </a:prstGeom>
          </p:spPr>
        </p:pic>
        <p:cxnSp>
          <p:nvCxnSpPr>
            <p:cNvPr id="11" name="Straight Arrow Connector 10"/>
            <p:cNvCxnSpPr/>
            <p:nvPr/>
          </p:nvCxnSpPr>
          <p:spPr>
            <a:xfrm flipH="1" flipV="1">
              <a:off x="5926138" y="3548063"/>
              <a:ext cx="469900" cy="2540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6624638" y="2589213"/>
            <a:ext cx="1706562" cy="2022475"/>
            <a:chOff x="6625071" y="2132012"/>
            <a:chExt cx="1706129" cy="2022476"/>
          </a:xfrm>
        </p:grpSpPr>
        <p:grpSp>
          <p:nvGrpSpPr>
            <p:cNvPr id="8200" name="Group 5"/>
            <p:cNvGrpSpPr>
              <a:grpSpLocks/>
            </p:cNvGrpSpPr>
            <p:nvPr/>
          </p:nvGrpSpPr>
          <p:grpSpPr bwMode="auto">
            <a:xfrm>
              <a:off x="6824663" y="2682875"/>
              <a:ext cx="1506537" cy="1471613"/>
              <a:chOff x="5478368" y="2460352"/>
              <a:chExt cx="1504222" cy="1471886"/>
            </a:xfrm>
          </p:grpSpPr>
          <p:sp>
            <p:nvSpPr>
              <p:cNvPr id="67" name="Rounded Rectangle 66"/>
              <p:cNvSpPr/>
              <p:nvPr/>
            </p:nvSpPr>
            <p:spPr bwMode="auto">
              <a:xfrm>
                <a:off x="5478749" y="2460351"/>
                <a:ext cx="1503841" cy="1430604"/>
              </a:xfrm>
              <a:prstGeom prst="roundRect">
                <a:avLst>
                  <a:gd name="adj" fmla="val 12122"/>
                </a:avLst>
              </a:prstGeom>
              <a:solidFill>
                <a:srgbClr val="8D35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205" name="Rectangle 52"/>
              <p:cNvSpPr>
                <a:spLocks noChangeArrowheads="1"/>
              </p:cNvSpPr>
              <p:nvPr/>
            </p:nvSpPr>
            <p:spPr bwMode="auto">
              <a:xfrm>
                <a:off x="5478463" y="3509854"/>
                <a:ext cx="1504127" cy="422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pupil</a:t>
                </a:r>
              </a:p>
            </p:txBody>
          </p:sp>
        </p:grpSp>
        <p:pic>
          <p:nvPicPr>
            <p:cNvPr id="8201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2874" y="2132012"/>
              <a:ext cx="504314" cy="1691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2" name="Picture 1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5071" y="3049914"/>
              <a:ext cx="1390008" cy="786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9" name="Straight Arrow Connector 18"/>
            <p:cNvCxnSpPr/>
            <p:nvPr/>
          </p:nvCxnSpPr>
          <p:spPr>
            <a:xfrm>
              <a:off x="6975819" y="2895599"/>
              <a:ext cx="263458" cy="49053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/>
              <a:t>/l/ Spelt ‘-al’ 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365250"/>
            <a:ext cx="774541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is another way to spell the /l/ sound.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/l/ sound at the end of these words is spelt with ‘-al’ instead. </a:t>
            </a:r>
          </a:p>
        </p:txBody>
      </p:sp>
      <p:grpSp>
        <p:nvGrpSpPr>
          <p:cNvPr id="9225" name="Group 27"/>
          <p:cNvGrpSpPr>
            <a:grpSpLocks/>
          </p:cNvGrpSpPr>
          <p:nvPr/>
        </p:nvGrpSpPr>
        <p:grpSpPr bwMode="auto">
          <a:xfrm>
            <a:off x="3725863" y="4283075"/>
            <a:ext cx="1804987" cy="1776413"/>
            <a:chOff x="3726070" y="4282832"/>
            <a:chExt cx="1804572" cy="1776327"/>
          </a:xfrm>
        </p:grpSpPr>
        <p:grpSp>
          <p:nvGrpSpPr>
            <p:cNvPr id="9247" name="Group 10"/>
            <p:cNvGrpSpPr>
              <a:grpSpLocks/>
            </p:cNvGrpSpPr>
            <p:nvPr/>
          </p:nvGrpSpPr>
          <p:grpSpPr bwMode="auto">
            <a:xfrm>
              <a:off x="3734095" y="4282832"/>
              <a:ext cx="1709704" cy="1776327"/>
              <a:chOff x="1257272" y="3691107"/>
              <a:chExt cx="1709738" cy="1776385"/>
            </a:xfrm>
          </p:grpSpPr>
          <p:sp>
            <p:nvSpPr>
              <p:cNvPr id="9249" name="Rectangle 34"/>
              <p:cNvSpPr>
                <a:spLocks noChangeArrowheads="1"/>
              </p:cNvSpPr>
              <p:nvPr/>
            </p:nvSpPr>
            <p:spPr bwMode="auto">
              <a:xfrm>
                <a:off x="1257272" y="5014294"/>
                <a:ext cx="1709738" cy="4531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>
                    <a:solidFill>
                      <a:schemeClr val="tx1"/>
                    </a:solidFill>
                  </a:rPr>
                  <a:t>hospit</a:t>
                </a:r>
                <a:r>
                  <a:rPr lang="en-GB" altLang="en-US" sz="2000" b="1">
                    <a:solidFill>
                      <a:schemeClr val="tx1"/>
                    </a:solidFill>
                  </a:rPr>
                  <a:t>al</a:t>
                </a:r>
              </a:p>
            </p:txBody>
          </p:sp>
          <p:sp>
            <p:nvSpPr>
              <p:cNvPr id="21" name="Oval 20"/>
              <p:cNvSpPr/>
              <p:nvPr/>
            </p:nvSpPr>
            <p:spPr bwMode="auto">
              <a:xfrm>
                <a:off x="1420661" y="3691107"/>
                <a:ext cx="1390358" cy="1393803"/>
              </a:xfrm>
              <a:prstGeom prst="ellipse">
                <a:avLst/>
              </a:prstGeom>
              <a:solidFill>
                <a:srgbClr val="8D35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pic>
          <p:nvPicPr>
            <p:cNvPr id="9248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6070" y="4531963"/>
              <a:ext cx="1804572" cy="920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220788" y="2359025"/>
            <a:ext cx="1709737" cy="1787525"/>
            <a:chOff x="1204119" y="2359020"/>
            <a:chExt cx="1709738" cy="1787678"/>
          </a:xfrm>
        </p:grpSpPr>
        <p:grpSp>
          <p:nvGrpSpPr>
            <p:cNvPr id="9243" name="Group 10"/>
            <p:cNvGrpSpPr>
              <a:grpSpLocks/>
            </p:cNvGrpSpPr>
            <p:nvPr/>
          </p:nvGrpSpPr>
          <p:grpSpPr bwMode="auto">
            <a:xfrm>
              <a:off x="1204119" y="2359020"/>
              <a:ext cx="1709738" cy="1787678"/>
              <a:chOff x="1260447" y="3691107"/>
              <a:chExt cx="1709738" cy="1787972"/>
            </a:xfrm>
          </p:grpSpPr>
          <p:sp>
            <p:nvSpPr>
              <p:cNvPr id="9245" name="Rectangle 34"/>
              <p:cNvSpPr>
                <a:spLocks noChangeArrowheads="1"/>
              </p:cNvSpPr>
              <p:nvPr/>
            </p:nvSpPr>
            <p:spPr bwMode="auto">
              <a:xfrm>
                <a:off x="1260447" y="5025881"/>
                <a:ext cx="1709738" cy="4531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>
                    <a:solidFill>
                      <a:schemeClr val="tx1"/>
                    </a:solidFill>
                  </a:rPr>
                  <a:t>met</a:t>
                </a:r>
                <a:r>
                  <a:rPr lang="en-GB" altLang="en-US" sz="2000" b="1">
                    <a:solidFill>
                      <a:schemeClr val="tx1"/>
                    </a:solidFill>
                  </a:rPr>
                  <a:t>al</a:t>
                </a:r>
              </a:p>
            </p:txBody>
          </p:sp>
          <p:sp>
            <p:nvSpPr>
              <p:cNvPr id="8" name="Oval 7"/>
              <p:cNvSpPr/>
              <p:nvPr/>
            </p:nvSpPr>
            <p:spPr bwMode="auto">
              <a:xfrm>
                <a:off x="1420784" y="3691107"/>
                <a:ext cx="1389064" cy="1394174"/>
              </a:xfrm>
              <a:prstGeom prst="ellipse">
                <a:avLst/>
              </a:prstGeom>
              <a:solidFill>
                <a:srgbClr val="8D35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pic>
          <p:nvPicPr>
            <p:cNvPr id="9244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4732" y="2372739"/>
              <a:ext cx="841321" cy="1408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225550" y="4313238"/>
            <a:ext cx="1711325" cy="1746250"/>
            <a:chOff x="1225604" y="4313238"/>
            <a:chExt cx="1711325" cy="1746250"/>
          </a:xfrm>
        </p:grpSpPr>
        <p:grpSp>
          <p:nvGrpSpPr>
            <p:cNvPr id="9239" name="Group 17"/>
            <p:cNvGrpSpPr>
              <a:grpSpLocks/>
            </p:cNvGrpSpPr>
            <p:nvPr/>
          </p:nvGrpSpPr>
          <p:grpSpPr bwMode="auto">
            <a:xfrm>
              <a:off x="1225604" y="4313238"/>
              <a:ext cx="1711325" cy="1746250"/>
              <a:chOff x="1419490" y="3681053"/>
              <a:chExt cx="1709738" cy="1746056"/>
            </a:xfrm>
          </p:grpSpPr>
          <p:sp>
            <p:nvSpPr>
              <p:cNvPr id="9241" name="Rectangle 34"/>
              <p:cNvSpPr>
                <a:spLocks noChangeArrowheads="1"/>
              </p:cNvSpPr>
              <p:nvPr/>
            </p:nvSpPr>
            <p:spPr bwMode="auto">
              <a:xfrm>
                <a:off x="1419490" y="4973911"/>
                <a:ext cx="1709738" cy="4531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>
                    <a:solidFill>
                      <a:schemeClr val="tx1"/>
                    </a:solidFill>
                  </a:rPr>
                  <a:t>ov</a:t>
                </a:r>
                <a:r>
                  <a:rPr lang="en-GB" altLang="en-US" sz="2000" b="1">
                    <a:solidFill>
                      <a:schemeClr val="tx1"/>
                    </a:solidFill>
                  </a:rPr>
                  <a:t>al</a:t>
                </a:r>
              </a:p>
            </p:txBody>
          </p:sp>
          <p:sp>
            <p:nvSpPr>
              <p:cNvPr id="27" name="Oval 26"/>
              <p:cNvSpPr/>
              <p:nvPr/>
            </p:nvSpPr>
            <p:spPr bwMode="auto">
              <a:xfrm>
                <a:off x="1578093" y="3681053"/>
                <a:ext cx="1392532" cy="1393670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pic>
          <p:nvPicPr>
            <p:cNvPr id="9240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3542" y="4456033"/>
              <a:ext cx="1682642" cy="1072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3511550" y="2314575"/>
            <a:ext cx="2120900" cy="1811338"/>
            <a:chOff x="3511204" y="2314481"/>
            <a:chExt cx="2121592" cy="1811959"/>
          </a:xfrm>
        </p:grpSpPr>
        <p:grpSp>
          <p:nvGrpSpPr>
            <p:cNvPr id="9234" name="Group 14"/>
            <p:cNvGrpSpPr>
              <a:grpSpLocks/>
            </p:cNvGrpSpPr>
            <p:nvPr/>
          </p:nvGrpSpPr>
          <p:grpSpPr bwMode="auto">
            <a:xfrm>
              <a:off x="3742718" y="2322513"/>
              <a:ext cx="1709737" cy="1803927"/>
              <a:chOff x="1322422" y="3681848"/>
              <a:chExt cx="1709738" cy="1803473"/>
            </a:xfrm>
          </p:grpSpPr>
          <p:sp>
            <p:nvSpPr>
              <p:cNvPr id="9237" name="Rectangle 34"/>
              <p:cNvSpPr>
                <a:spLocks noChangeArrowheads="1"/>
              </p:cNvSpPr>
              <p:nvPr/>
            </p:nvSpPr>
            <p:spPr bwMode="auto">
              <a:xfrm>
                <a:off x="1322422" y="5032311"/>
                <a:ext cx="1709738" cy="4530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>
                    <a:solidFill>
                      <a:schemeClr val="tx1"/>
                    </a:solidFill>
                  </a:rPr>
                  <a:t>ped</a:t>
                </a:r>
                <a:r>
                  <a:rPr lang="en-GB" altLang="en-US" sz="2000" b="1">
                    <a:solidFill>
                      <a:schemeClr val="tx1"/>
                    </a:solidFill>
                  </a:rPr>
                  <a:t>al</a:t>
                </a:r>
              </a:p>
            </p:txBody>
          </p:sp>
          <p:sp>
            <p:nvSpPr>
              <p:cNvPr id="13" name="Oval 12"/>
              <p:cNvSpPr/>
              <p:nvPr/>
            </p:nvSpPr>
            <p:spPr bwMode="auto">
              <a:xfrm>
                <a:off x="1473621" y="3681757"/>
                <a:ext cx="1389516" cy="1393952"/>
              </a:xfrm>
              <a:prstGeom prst="ellipse">
                <a:avLst/>
              </a:prstGeom>
              <a:solidFill>
                <a:srgbClr val="FAB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pic>
          <p:nvPicPr>
            <p:cNvPr id="9235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1204" y="2314481"/>
              <a:ext cx="2121592" cy="1347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4" name="Straight Arrow Connector 13"/>
            <p:cNvCxnSpPr/>
            <p:nvPr/>
          </p:nvCxnSpPr>
          <p:spPr>
            <a:xfrm flipH="1" flipV="1">
              <a:off x="4394142" y="3351474"/>
              <a:ext cx="301723" cy="24932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6115050" y="4327525"/>
            <a:ext cx="1716088" cy="1776413"/>
            <a:chOff x="6115745" y="4327525"/>
            <a:chExt cx="1715393" cy="1776413"/>
          </a:xfrm>
        </p:grpSpPr>
        <p:grpSp>
          <p:nvGrpSpPr>
            <p:cNvPr id="9230" name="Group 14"/>
            <p:cNvGrpSpPr>
              <a:grpSpLocks/>
            </p:cNvGrpSpPr>
            <p:nvPr/>
          </p:nvGrpSpPr>
          <p:grpSpPr bwMode="auto">
            <a:xfrm>
              <a:off x="6121400" y="4327525"/>
              <a:ext cx="1709738" cy="1776413"/>
              <a:chOff x="1314496" y="3681849"/>
              <a:chExt cx="1709738" cy="1776453"/>
            </a:xfrm>
          </p:grpSpPr>
          <p:sp>
            <p:nvSpPr>
              <p:cNvPr id="9232" name="Rectangle 34"/>
              <p:cNvSpPr>
                <a:spLocks noChangeArrowheads="1"/>
              </p:cNvSpPr>
              <p:nvPr/>
            </p:nvSpPr>
            <p:spPr bwMode="auto">
              <a:xfrm>
                <a:off x="1314496" y="5005292"/>
                <a:ext cx="1709738" cy="4530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>
                    <a:solidFill>
                      <a:schemeClr val="tx1"/>
                    </a:solidFill>
                  </a:rPr>
                  <a:t>anim</a:t>
                </a:r>
                <a:r>
                  <a:rPr lang="en-GB" altLang="en-US" sz="2000" b="1">
                    <a:solidFill>
                      <a:schemeClr val="tx1"/>
                    </a:solidFill>
                  </a:rPr>
                  <a:t>al</a:t>
                </a:r>
              </a:p>
            </p:txBody>
          </p:sp>
          <p:sp>
            <p:nvSpPr>
              <p:cNvPr id="24" name="Oval 23"/>
              <p:cNvSpPr/>
              <p:nvPr/>
            </p:nvSpPr>
            <p:spPr bwMode="auto">
              <a:xfrm>
                <a:off x="1475462" y="3681849"/>
                <a:ext cx="1388499" cy="1392269"/>
              </a:xfrm>
              <a:prstGeom prst="ellipse">
                <a:avLst/>
              </a:prstGeom>
              <a:solidFill>
                <a:srgbClr val="FAB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pic>
          <p:nvPicPr>
            <p:cNvPr id="9231" name="Picture 1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745" y="4328005"/>
              <a:ext cx="1505843" cy="1329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6070600" y="2322513"/>
            <a:ext cx="1760538" cy="1778000"/>
            <a:chOff x="6070600" y="2322509"/>
            <a:chExt cx="1760538" cy="1778528"/>
          </a:xfrm>
        </p:grpSpPr>
        <p:grpSp>
          <p:nvGrpSpPr>
            <p:cNvPr id="9226" name="Group 17"/>
            <p:cNvGrpSpPr>
              <a:grpSpLocks/>
            </p:cNvGrpSpPr>
            <p:nvPr/>
          </p:nvGrpSpPr>
          <p:grpSpPr bwMode="auto">
            <a:xfrm>
              <a:off x="6070600" y="2322509"/>
              <a:ext cx="1709738" cy="1778528"/>
              <a:chOff x="1419490" y="3681053"/>
              <a:chExt cx="1709738" cy="1778822"/>
            </a:xfrm>
          </p:grpSpPr>
          <p:sp>
            <p:nvSpPr>
              <p:cNvPr id="9228" name="Rectangle 34"/>
              <p:cNvSpPr>
                <a:spLocks noChangeArrowheads="1"/>
              </p:cNvSpPr>
              <p:nvPr/>
            </p:nvSpPr>
            <p:spPr bwMode="auto">
              <a:xfrm>
                <a:off x="1419490" y="5006677"/>
                <a:ext cx="1709738" cy="4531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>
                    <a:solidFill>
                      <a:schemeClr val="tx1"/>
                    </a:solidFill>
                  </a:rPr>
                  <a:t>capit</a:t>
                </a:r>
                <a:r>
                  <a:rPr lang="en-GB" altLang="en-US" sz="2000" b="1">
                    <a:solidFill>
                      <a:schemeClr val="tx1"/>
                    </a:solidFill>
                  </a:rPr>
                  <a:t>al</a:t>
                </a:r>
              </a:p>
            </p:txBody>
          </p:sp>
          <p:sp>
            <p:nvSpPr>
              <p:cNvPr id="18" name="Oval 17"/>
              <p:cNvSpPr/>
              <p:nvPr/>
            </p:nvSpPr>
            <p:spPr bwMode="auto">
              <a:xfrm>
                <a:off x="1578240" y="3681053"/>
                <a:ext cx="1392238" cy="1394469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pic>
          <p:nvPicPr>
            <p:cNvPr id="9227" name="Picture 2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1917" y="2432512"/>
              <a:ext cx="1719221" cy="1182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804863" y="2703513"/>
            <a:ext cx="2335212" cy="3697287"/>
            <a:chOff x="805106" y="2703513"/>
            <a:chExt cx="2334970" cy="3697287"/>
          </a:xfrm>
        </p:grpSpPr>
        <p:pic>
          <p:nvPicPr>
            <p:cNvPr id="10256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43"/>
            <a:stretch>
              <a:fillRect/>
            </a:stretch>
          </p:blipFill>
          <p:spPr bwMode="auto">
            <a:xfrm>
              <a:off x="805106" y="2895493"/>
              <a:ext cx="2334970" cy="3505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7" name="Rectangle 41"/>
            <p:cNvSpPr>
              <a:spLocks noChangeArrowheads="1"/>
            </p:cNvSpPr>
            <p:nvPr/>
          </p:nvSpPr>
          <p:spPr bwMode="auto">
            <a:xfrm>
              <a:off x="852947" y="4318409"/>
              <a:ext cx="2201565" cy="699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Can you air write an ‘il’ with your finger?</a:t>
              </a:r>
            </a:p>
          </p:txBody>
        </p:sp>
        <p:pic>
          <p:nvPicPr>
            <p:cNvPr id="10258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9513" y="2703513"/>
              <a:ext cx="763760" cy="1451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5989638" y="2506663"/>
            <a:ext cx="2401887" cy="3898900"/>
            <a:chOff x="5989638" y="2506663"/>
            <a:chExt cx="2401887" cy="3898901"/>
          </a:xfrm>
        </p:grpSpPr>
        <p:pic>
          <p:nvPicPr>
            <p:cNvPr id="10251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392"/>
            <a:stretch>
              <a:fillRect/>
            </a:stretch>
          </p:blipFill>
          <p:spPr bwMode="auto">
            <a:xfrm>
              <a:off x="5989638" y="2875482"/>
              <a:ext cx="2398712" cy="3530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0252" name="Group 5"/>
            <p:cNvGrpSpPr>
              <a:grpSpLocks/>
            </p:cNvGrpSpPr>
            <p:nvPr/>
          </p:nvGrpSpPr>
          <p:grpSpPr bwMode="auto">
            <a:xfrm>
              <a:off x="5992813" y="4289504"/>
              <a:ext cx="2398712" cy="2019221"/>
              <a:chOff x="5992813" y="4289425"/>
              <a:chExt cx="2398712" cy="2019297"/>
            </a:xfrm>
          </p:grpSpPr>
          <p:sp>
            <p:nvSpPr>
              <p:cNvPr id="10254" name="Rectangle 43"/>
              <p:cNvSpPr>
                <a:spLocks noChangeArrowheads="1"/>
              </p:cNvSpPr>
              <p:nvPr/>
            </p:nvSpPr>
            <p:spPr bwMode="auto">
              <a:xfrm>
                <a:off x="5992813" y="4289425"/>
                <a:ext cx="2398712" cy="9763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/>
                  <a:t>Can you write either an ‘il’</a:t>
                </a:r>
                <a:r>
                  <a:rPr lang="en-GB" altLang="ja-JP">
                    <a:ea typeface="ＭＳ Ｐゴシック" panose="020B0600070205080204" pitchFamily="34" charset="-128"/>
                  </a:rPr>
                  <a:t> or an </a:t>
                </a:r>
                <a:r>
                  <a:rPr lang="en-GB" altLang="en-US"/>
                  <a:t>‘</a:t>
                </a:r>
                <a:r>
                  <a:rPr lang="en-GB" altLang="en-US">
                    <a:ea typeface="ＭＳ Ｐゴシック" panose="020B0600070205080204" pitchFamily="34" charset="-128"/>
                  </a:rPr>
                  <a:t>al</a:t>
                </a:r>
                <a:r>
                  <a:rPr lang="en-GB" altLang="en-US"/>
                  <a:t>’</a:t>
                </a:r>
                <a:r>
                  <a:rPr lang="en-GB" altLang="ja-JP">
                    <a:ea typeface="ＭＳ Ｐゴシック" panose="020B0600070205080204" pitchFamily="34" charset="-128"/>
                  </a:rPr>
                  <a:t> on a partner</a:t>
                </a:r>
                <a:r>
                  <a:rPr lang="en-GB" altLang="en-US"/>
                  <a:t>’</a:t>
                </a:r>
                <a:r>
                  <a:rPr lang="en-GB" altLang="ja-JP">
                    <a:ea typeface="ＭＳ Ｐゴシック" panose="020B0600070205080204" pitchFamily="34" charset="-128"/>
                  </a:rPr>
                  <a:t>s back?</a:t>
                </a:r>
                <a:endParaRPr lang="en-GB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6088063" y="5276809"/>
                <a:ext cx="2216150" cy="1031914"/>
              </a:xfrm>
              <a:prstGeom prst="roundRect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GB" altLang="ja-JP" dirty="0"/>
                  <a:t>Can they tell </a:t>
                </a:r>
                <a:br>
                  <a:rPr lang="en-GB" altLang="ja-JP" dirty="0"/>
                </a:br>
                <a:r>
                  <a:rPr lang="en-GB" altLang="ja-JP" dirty="0"/>
                  <a:t>what letters you have written?</a:t>
                </a:r>
                <a:endParaRPr lang="en-GB" altLang="en-US" dirty="0"/>
              </a:p>
            </p:txBody>
          </p:sp>
        </p:grpSp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0786" r="-30786" b="51245"/>
            <a:stretch/>
          </p:blipFill>
          <p:spPr bwMode="auto">
            <a:xfrm>
              <a:off x="6301971" y="2506663"/>
              <a:ext cx="1812295" cy="1807438"/>
            </a:xfrm>
            <a:prstGeom prst="ellipse">
              <a:avLst/>
            </a:prstGeom>
          </p:spPr>
        </p:pic>
      </p:grpSp>
      <p:sp>
        <p:nvSpPr>
          <p:cNvPr id="1024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/>
              <a:t>/l/ Spelt ‘-il’ and ‘-al’ 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3363913" y="2692400"/>
            <a:ext cx="2335212" cy="3700463"/>
            <a:chOff x="3363913" y="2692400"/>
            <a:chExt cx="2335212" cy="3700463"/>
          </a:xfrm>
        </p:grpSpPr>
        <p:grpSp>
          <p:nvGrpSpPr>
            <p:cNvPr id="10246" name="Group 10"/>
            <p:cNvGrpSpPr>
              <a:grpSpLocks/>
            </p:cNvGrpSpPr>
            <p:nvPr/>
          </p:nvGrpSpPr>
          <p:grpSpPr bwMode="auto">
            <a:xfrm>
              <a:off x="3363913" y="2874963"/>
              <a:ext cx="2335212" cy="3517900"/>
              <a:chOff x="3363670" y="2875482"/>
              <a:chExt cx="2334970" cy="3516851"/>
            </a:xfrm>
          </p:grpSpPr>
          <p:pic>
            <p:nvPicPr>
              <p:cNvPr id="10249" name="Picture 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1252"/>
              <a:stretch>
                <a:fillRect/>
              </a:stretch>
            </p:blipFill>
            <p:spPr bwMode="auto">
              <a:xfrm>
                <a:off x="3363670" y="2875482"/>
                <a:ext cx="2334970" cy="3516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250" name="Rectangle 19"/>
              <p:cNvSpPr>
                <a:spLocks noChangeArrowheads="1"/>
              </p:cNvSpPr>
              <p:nvPr/>
            </p:nvSpPr>
            <p:spPr bwMode="auto">
              <a:xfrm>
                <a:off x="3660099" y="4433700"/>
                <a:ext cx="1823065" cy="9764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GB" altLang="en-US"/>
                  <a:t>Can you write an ‘-al’ on the back of your hand?</a:t>
                </a:r>
              </a:p>
            </p:txBody>
          </p:sp>
        </p:grpSp>
        <p:pic>
          <p:nvPicPr>
            <p:cNvPr id="10247" name="Picture 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8272" y="2692400"/>
              <a:ext cx="887582" cy="1230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8" name="Picture 2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9989" y="3297601"/>
              <a:ext cx="594399" cy="1130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531813"/>
          </a:xfrm>
          <a:prstGeom prst="roundRect">
            <a:avLst>
              <a:gd name="adj" fmla="val 50000"/>
            </a:avLst>
          </a:prstGeom>
          <a:solidFill>
            <a:srgbClr val="8D358B"/>
          </a:solidFill>
        </p:spPr>
        <p:txBody>
          <a:bodyPr/>
          <a:lstStyle/>
          <a:p>
            <a:pPr eaLnBrk="1" hangingPunct="1"/>
            <a:r>
              <a:rPr lang="en-GB" altLang="en-US" sz="1800">
                <a:solidFill>
                  <a:schemeClr val="bg1"/>
                </a:solidFill>
              </a:rPr>
              <a:t>Here are this week’s spellings to practise.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852613" y="1550988"/>
            <a:ext cx="5443537" cy="3838575"/>
            <a:chOff x="1852613" y="1550988"/>
            <a:chExt cx="5443537" cy="3838575"/>
          </a:xfrm>
        </p:grpSpPr>
        <p:sp>
          <p:nvSpPr>
            <p:cNvPr id="11268" name="Rectangle 2"/>
            <p:cNvSpPr>
              <a:spLocks noChangeArrowheads="1"/>
            </p:cNvSpPr>
            <p:nvPr/>
          </p:nvSpPr>
          <p:spPr bwMode="auto">
            <a:xfrm>
              <a:off x="1852613" y="1550988"/>
              <a:ext cx="1711325" cy="3756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it-IT" altLang="en-US" sz="3200">
                  <a:solidFill>
                    <a:schemeClr val="tx1"/>
                  </a:solidFill>
                </a:rPr>
                <a:t>pencil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it-IT" altLang="en-US" sz="3200">
                  <a:solidFill>
                    <a:schemeClr val="tx1"/>
                  </a:solidFill>
                </a:rPr>
                <a:t>fossil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it-IT" altLang="en-US" sz="3200">
                  <a:solidFill>
                    <a:schemeClr val="tx1"/>
                  </a:solidFill>
                </a:rPr>
                <a:t>nostril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it-IT" altLang="en-US" sz="3200">
                  <a:solidFill>
                    <a:schemeClr val="tx1"/>
                  </a:solidFill>
                </a:rPr>
                <a:t>pupil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it-IT" altLang="en-US" sz="3200">
                  <a:solidFill>
                    <a:schemeClr val="tx1"/>
                  </a:solidFill>
                </a:rPr>
                <a:t>metal</a:t>
              </a:r>
            </a:p>
          </p:txBody>
        </p:sp>
        <p:sp>
          <p:nvSpPr>
            <p:cNvPr id="11269" name="Rectangle 3"/>
            <p:cNvSpPr>
              <a:spLocks noChangeArrowheads="1"/>
            </p:cNvSpPr>
            <p:nvPr/>
          </p:nvSpPr>
          <p:spPr bwMode="auto">
            <a:xfrm>
              <a:off x="5586413" y="1550988"/>
              <a:ext cx="1709737" cy="3838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nl-NL" altLang="en-US" sz="3200">
                  <a:solidFill>
                    <a:schemeClr val="tx1"/>
                  </a:solidFill>
                </a:rPr>
                <a:t>pedal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nl-NL" altLang="en-US" sz="3200">
                  <a:solidFill>
                    <a:schemeClr val="tx1"/>
                  </a:solidFill>
                </a:rPr>
                <a:t>capital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nl-NL" altLang="en-US" sz="3200">
                  <a:solidFill>
                    <a:schemeClr val="tx1"/>
                  </a:solidFill>
                </a:rPr>
                <a:t>hospital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nl-NL" altLang="en-US" sz="3200">
                  <a:solidFill>
                    <a:schemeClr val="tx1"/>
                  </a:solidFill>
                </a:rPr>
                <a:t>animal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nl-NL" altLang="en-US" sz="3200">
                  <a:solidFill>
                    <a:schemeClr val="tx1"/>
                  </a:solidFill>
                </a:rPr>
                <a:t>oval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.pptx" id="{43A97736-C155-4690-9795-7A156DC1B183}" vid="{EC06FDAE-EA90-4436-A920-CF72100EA2F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181</Words>
  <Application>Microsoft Office PowerPoint</Application>
  <PresentationFormat>On-screen Show (4:3)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Twinkl</vt:lpstr>
      <vt:lpstr>Arial</vt:lpstr>
      <vt:lpstr>Twinkl SemiBold</vt:lpstr>
      <vt:lpstr>Calibri</vt:lpstr>
      <vt:lpstr>Office Theme</vt:lpstr>
      <vt:lpstr>PowerPoint Presentation</vt:lpstr>
      <vt:lpstr>/l/ Spelt ‘-il’ </vt:lpstr>
      <vt:lpstr>/l/ Spelt ‘-al’ </vt:lpstr>
      <vt:lpstr>/l/ Spelt ‘-il’ and ‘-al’ </vt:lpstr>
      <vt:lpstr>Here are this week’s spellings to practise.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Zahra Bata</cp:lastModifiedBy>
  <cp:revision>72</cp:revision>
  <dcterms:created xsi:type="dcterms:W3CDTF">2017-09-01T16:06:54Z</dcterms:created>
  <dcterms:modified xsi:type="dcterms:W3CDTF">2021-01-19T06:18:45Z</dcterms:modified>
</cp:coreProperties>
</file>