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3.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4.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5.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6.xml" ContentType="application/vnd.openxmlformats-officedocument.theme+xml"/>
  <Override PartName="/ppt/slideLayouts/slideLayout15.xml" ContentType="application/vnd.openxmlformats-officedocument.presentationml.slideLayout+xml"/>
  <Override PartName="/ppt/theme/theme7.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8.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 id="2147483656" r:id="rId5"/>
    <p:sldMasterId id="2147483666" r:id="rId6"/>
    <p:sldMasterId id="2147483672" r:id="rId7"/>
    <p:sldMasterId id="2147483675" r:id="rId8"/>
    <p:sldMasterId id="2147483678" r:id="rId9"/>
    <p:sldMasterId id="2147483662" r:id="rId10"/>
    <p:sldMasterId id="2147483688" r:id="rId11"/>
    <p:sldMasterId id="2147483692" r:id="rId12"/>
  </p:sldMasterIdLst>
  <p:notesMasterIdLst>
    <p:notesMasterId r:id="rId50"/>
  </p:notesMasterIdLst>
  <p:sldIdLst>
    <p:sldId id="256" r:id="rId13"/>
    <p:sldId id="707" r:id="rId14"/>
    <p:sldId id="727" r:id="rId15"/>
    <p:sldId id="728" r:id="rId16"/>
    <p:sldId id="729" r:id="rId17"/>
    <p:sldId id="755" r:id="rId18"/>
    <p:sldId id="756" r:id="rId19"/>
    <p:sldId id="757" r:id="rId20"/>
    <p:sldId id="758" r:id="rId21"/>
    <p:sldId id="759" r:id="rId22"/>
    <p:sldId id="760" r:id="rId23"/>
    <p:sldId id="761" r:id="rId24"/>
    <p:sldId id="762" r:id="rId25"/>
    <p:sldId id="763" r:id="rId26"/>
    <p:sldId id="764" r:id="rId27"/>
    <p:sldId id="765" r:id="rId28"/>
    <p:sldId id="766" r:id="rId29"/>
    <p:sldId id="767" r:id="rId30"/>
    <p:sldId id="768" r:id="rId31"/>
    <p:sldId id="769" r:id="rId32"/>
    <p:sldId id="770" r:id="rId33"/>
    <p:sldId id="771" r:id="rId34"/>
    <p:sldId id="772" r:id="rId35"/>
    <p:sldId id="775" r:id="rId36"/>
    <p:sldId id="776" r:id="rId37"/>
    <p:sldId id="667" r:id="rId38"/>
    <p:sldId id="777" r:id="rId39"/>
    <p:sldId id="778" r:id="rId40"/>
    <p:sldId id="779" r:id="rId41"/>
    <p:sldId id="780" r:id="rId42"/>
    <p:sldId id="781" r:id="rId43"/>
    <p:sldId id="788" r:id="rId44"/>
    <p:sldId id="783" r:id="rId45"/>
    <p:sldId id="784" r:id="rId46"/>
    <p:sldId id="785" r:id="rId47"/>
    <p:sldId id="786" r:id="rId48"/>
    <p:sldId id="787"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Guidance and context" id="{A666EC5C-3A58-4790-B5D9-2F8560C38180}">
          <p14:sldIdLst>
            <p14:sldId id="256"/>
            <p14:sldId id="707"/>
          </p14:sldIdLst>
        </p14:section>
        <p14:section name="Questions and responses" id="{6409231F-EA78-476C-A712-77713E1A70D5}">
          <p14:sldIdLst>
            <p14:sldId id="727"/>
            <p14:sldId id="728"/>
            <p14:sldId id="729"/>
            <p14:sldId id="755"/>
            <p14:sldId id="756"/>
            <p14:sldId id="757"/>
            <p14:sldId id="758"/>
            <p14:sldId id="759"/>
            <p14:sldId id="760"/>
            <p14:sldId id="761"/>
            <p14:sldId id="762"/>
            <p14:sldId id="763"/>
            <p14:sldId id="764"/>
            <p14:sldId id="765"/>
            <p14:sldId id="766"/>
            <p14:sldId id="767"/>
            <p14:sldId id="768"/>
            <p14:sldId id="769"/>
            <p14:sldId id="770"/>
            <p14:sldId id="771"/>
            <p14:sldId id="772"/>
            <p14:sldId id="775"/>
            <p14:sldId id="776"/>
          </p14:sldIdLst>
        </p14:section>
        <p14:section name="Pupil version" id="{12F672F8-37D6-46A9-B08C-45DDF10DFD6C}">
          <p14:sldIdLst>
            <p14:sldId id="667"/>
            <p14:sldId id="777"/>
            <p14:sldId id="778"/>
            <p14:sldId id="779"/>
            <p14:sldId id="780"/>
            <p14:sldId id="781"/>
            <p14:sldId id="788"/>
            <p14:sldId id="783"/>
            <p14:sldId id="784"/>
            <p14:sldId id="785"/>
            <p14:sldId id="786"/>
            <p14:sldId id="787"/>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0A5CDAE-1878-A1B4-14AF-650AC5A54DC0}" name="James Protheroe" initials="JP" userId="S::James.Protheroe@arkcurriculumplus.org.uk::badf6e7a-8370-4022-b1ab-960aee669fb1"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yler" initials="LT" lastIdx="14" clrIdx="0">
    <p:extLst>
      <p:ext uri="{19B8F6BF-5375-455C-9EA6-DF929625EA0E}">
        <p15:presenceInfo xmlns:p15="http://schemas.microsoft.com/office/powerpoint/2012/main" userId="S::laura.tyler@arkcurriculumplus.org.uk::7fe0bb4e-a2fc-46cc-b313-42f8605cacc5" providerId="AD"/>
      </p:ext>
    </p:extLst>
  </p:cmAuthor>
  <p:cmAuthor id="2" name="Hannah Parsons (CEN)" initials="H(" lastIdx="1" clrIdx="1">
    <p:extLst>
      <p:ext uri="{19B8F6BF-5375-455C-9EA6-DF929625EA0E}">
        <p15:presenceInfo xmlns:p15="http://schemas.microsoft.com/office/powerpoint/2012/main" userId="S::hannah.parsons@arkonline.org::8ef56550-7d52-4938-9987-88f15b79d99b" providerId="AD"/>
      </p:ext>
    </p:extLst>
  </p:cmAuthor>
  <p:cmAuthor id="3" name="Alakananda Sarkar" initials="AS" lastIdx="12" clrIdx="2">
    <p:extLst>
      <p:ext uri="{19B8F6BF-5375-455C-9EA6-DF929625EA0E}">
        <p15:presenceInfo xmlns:p15="http://schemas.microsoft.com/office/powerpoint/2012/main" userId="S::alaka.sarkar@arkcurriculumplus.org.uk::ce58ae96-58b2-4804-b221-39e24eb031ac"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0E46"/>
    <a:srgbClr val="F3A0BA"/>
    <a:srgbClr val="FAD6E1"/>
    <a:srgbClr val="E40045"/>
    <a:srgbClr val="FF9900"/>
    <a:srgbClr val="FFE28F"/>
    <a:srgbClr val="FBE5D6"/>
    <a:srgbClr val="FDF1F5"/>
    <a:srgbClr val="FFE393"/>
    <a:srgbClr val="F9F4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5A8E735-AC20-4EA4-B955-586361D25928}" v="263" dt="2022-01-20T21:34:52.3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764" autoAdjust="0"/>
    <p:restoredTop sz="94660"/>
  </p:normalViewPr>
  <p:slideViewPr>
    <p:cSldViewPr snapToGrid="0">
      <p:cViewPr varScale="1">
        <p:scale>
          <a:sx n="80" d="100"/>
          <a:sy n="80" d="100"/>
        </p:scale>
        <p:origin x="658" y="53"/>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slide" Target="slides/slide30.xml"/><Relationship Id="rId47" Type="http://schemas.openxmlformats.org/officeDocument/2006/relationships/slide" Target="slides/slide35.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4.xml"/><Relationship Id="rId29" Type="http://schemas.openxmlformats.org/officeDocument/2006/relationships/slide" Target="slides/slide17.xml"/><Relationship Id="rId11" Type="http://schemas.openxmlformats.org/officeDocument/2006/relationships/slideMaster" Target="slideMasters/slideMaster8.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slide" Target="slides/slide33.xml"/><Relationship Id="rId53" Type="http://schemas.openxmlformats.org/officeDocument/2006/relationships/viewProps" Target="viewProps.xml"/><Relationship Id="rId5" Type="http://schemas.openxmlformats.org/officeDocument/2006/relationships/slideMaster" Target="slideMasters/slideMaster2.xml"/><Relationship Id="rId19" Type="http://schemas.openxmlformats.org/officeDocument/2006/relationships/slide" Target="slides/slide7.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slide" Target="slides/slide31.xml"/><Relationship Id="rId48" Type="http://schemas.openxmlformats.org/officeDocument/2006/relationships/slide" Target="slides/slide36.xml"/><Relationship Id="rId56" Type="http://schemas.microsoft.com/office/2015/10/relationships/revisionInfo" Target="revisionInfo.xml"/><Relationship Id="rId8" Type="http://schemas.openxmlformats.org/officeDocument/2006/relationships/slideMaster" Target="slideMasters/slideMaster5.xml"/><Relationship Id="rId51"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slide" Target="slides/slide34.xml"/><Relationship Id="rId20" Type="http://schemas.openxmlformats.org/officeDocument/2006/relationships/slide" Target="slides/slide8.xml"/><Relationship Id="rId41" Type="http://schemas.openxmlformats.org/officeDocument/2006/relationships/slide" Target="slides/slide29.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49" Type="http://schemas.openxmlformats.org/officeDocument/2006/relationships/slide" Target="slides/slide37.xml"/><Relationship Id="rId57" Type="http://schemas.microsoft.com/office/2018/10/relationships/authors" Target="authors.xml"/><Relationship Id="rId10" Type="http://schemas.openxmlformats.org/officeDocument/2006/relationships/slideMaster" Target="slideMasters/slideMaster7.xml"/><Relationship Id="rId31" Type="http://schemas.openxmlformats.org/officeDocument/2006/relationships/slide" Target="slides/slide19.xml"/><Relationship Id="rId44" Type="http://schemas.openxmlformats.org/officeDocument/2006/relationships/slide" Target="slides/slide32.xml"/><Relationship Id="rId5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2847B6-3330-4686-95AF-78AB0F1BA1FC}" type="datetimeFigureOut">
              <a:rPr lang="en-GB" smtClean="0"/>
              <a:t>13/04/2026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798CD0-C401-4AA8-9467-3AAD9AC7D7A8}" type="slidenum">
              <a:rPr lang="en-GB" smtClean="0"/>
              <a:t>‹#›</a:t>
            </a:fld>
            <a:endParaRPr lang="en-GB"/>
          </a:p>
        </p:txBody>
      </p:sp>
    </p:spTree>
    <p:extLst>
      <p:ext uri="{BB962C8B-B14F-4D97-AF65-F5344CB8AC3E}">
        <p14:creationId xmlns:p14="http://schemas.microsoft.com/office/powerpoint/2010/main" val="13601466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3736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39D1B-F535-024D-B6BF-0F59A2D646E0}"/>
              </a:ext>
            </a:extLst>
          </p:cNvPr>
          <p:cNvSpPr>
            <a:spLocks noGrp="1"/>
          </p:cNvSpPr>
          <p:nvPr>
            <p:ph type="ctrTitle" hasCustomPrompt="1"/>
          </p:nvPr>
        </p:nvSpPr>
        <p:spPr>
          <a:xfrm>
            <a:off x="2209799" y="762000"/>
            <a:ext cx="4530969" cy="1910862"/>
          </a:xfrm>
          <a:prstGeom prst="rect">
            <a:avLst/>
          </a:prstGeom>
        </p:spPr>
        <p:txBody>
          <a:bodyPr anchor="t" anchorCtr="0"/>
          <a:lstStyle>
            <a:lvl1pPr algn="l">
              <a:defRPr sz="4000" b="0" i="0">
                <a:latin typeface="Century Schoolbook" panose="02040604050505020304" pitchFamily="18" charset="0"/>
              </a:defRPr>
            </a:lvl1pPr>
          </a:lstStyle>
          <a:p>
            <a:r>
              <a:rPr lang="en-GB"/>
              <a:t>Section opener</a:t>
            </a:r>
            <a:endParaRPr lang="en-US"/>
          </a:p>
        </p:txBody>
      </p:sp>
    </p:spTree>
    <p:extLst>
      <p:ext uri="{BB962C8B-B14F-4D97-AF65-F5344CB8AC3E}">
        <p14:creationId xmlns:p14="http://schemas.microsoft.com/office/powerpoint/2010/main" val="30573048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rge Ans (Pre)">
    <p:spTree>
      <p:nvGrpSpPr>
        <p:cNvPr id="1" name=""/>
        <p:cNvGrpSpPr/>
        <p:nvPr/>
      </p:nvGrpSpPr>
      <p:grpSpPr>
        <a:xfrm>
          <a:off x="0" y="0"/>
          <a:ext cx="0" cy="0"/>
          <a:chOff x="0" y="0"/>
          <a:chExt cx="0" cy="0"/>
        </a:xfrm>
      </p:grpSpPr>
      <p:sp>
        <p:nvSpPr>
          <p:cNvPr id="2" name="Text Placeholder 5">
            <a:extLst>
              <a:ext uri="{FF2B5EF4-FFF2-40B4-BE49-F238E27FC236}">
                <a16:creationId xmlns:a16="http://schemas.microsoft.com/office/drawing/2014/main" id="{B58C3FCF-4FF7-4811-A993-7D71F6754750}"/>
              </a:ext>
            </a:extLst>
          </p:cNvPr>
          <p:cNvSpPr>
            <a:spLocks noGrp="1"/>
          </p:cNvSpPr>
          <p:nvPr>
            <p:ph type="body" sz="quarter" idx="10" hasCustomPrompt="1"/>
          </p:nvPr>
        </p:nvSpPr>
        <p:spPr>
          <a:xfrm>
            <a:off x="1296988" y="1122391"/>
            <a:ext cx="9950450" cy="714375"/>
          </a:xfrm>
          <a:prstGeom prst="rect">
            <a:avLst/>
          </a:prstGeom>
        </p:spPr>
        <p:txBody>
          <a:bodyPr/>
          <a:lstStyle>
            <a:lvl1pPr marL="0" indent="0">
              <a:buNone/>
              <a:defRPr sz="3200" b="1">
                <a:solidFill>
                  <a:srgbClr val="E40045"/>
                </a:solidFill>
                <a:latin typeface="Century Gothic" panose="020B0502020202020204" pitchFamily="34" charset="0"/>
              </a:defRPr>
            </a:lvl1pPr>
          </a:lstStyle>
          <a:p>
            <a:pPr lvl="0"/>
            <a:r>
              <a:rPr lang="en-GB"/>
              <a:t>Write question here..</a:t>
            </a:r>
          </a:p>
        </p:txBody>
      </p:sp>
      <p:sp>
        <p:nvSpPr>
          <p:cNvPr id="3" name="Oval 2">
            <a:extLst>
              <a:ext uri="{FF2B5EF4-FFF2-40B4-BE49-F238E27FC236}">
                <a16:creationId xmlns:a16="http://schemas.microsoft.com/office/drawing/2014/main" id="{5D0DAE4B-7361-45A1-B38A-6C9CDDE36687}"/>
              </a:ext>
            </a:extLst>
          </p:cNvPr>
          <p:cNvSpPr/>
          <p:nvPr userDrawn="1"/>
        </p:nvSpPr>
        <p:spPr>
          <a:xfrm>
            <a:off x="3784306" y="2151686"/>
            <a:ext cx="360000" cy="360000"/>
          </a:xfrm>
          <a:prstGeom prst="ellipse">
            <a:avLst/>
          </a:prstGeom>
          <a:solidFill>
            <a:schemeClr val="accent5">
              <a:lumMod val="20000"/>
              <a:lumOff val="80000"/>
            </a:schemeClr>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A</a:t>
            </a:r>
          </a:p>
        </p:txBody>
      </p:sp>
      <p:sp>
        <p:nvSpPr>
          <p:cNvPr id="4" name="Oval 3">
            <a:extLst>
              <a:ext uri="{FF2B5EF4-FFF2-40B4-BE49-F238E27FC236}">
                <a16:creationId xmlns:a16="http://schemas.microsoft.com/office/drawing/2014/main" id="{0A3313E4-D766-4E2C-A60D-58E0E0D1F019}"/>
              </a:ext>
            </a:extLst>
          </p:cNvPr>
          <p:cNvSpPr/>
          <p:nvPr userDrawn="1"/>
        </p:nvSpPr>
        <p:spPr>
          <a:xfrm>
            <a:off x="8737321" y="2151686"/>
            <a:ext cx="360000" cy="360000"/>
          </a:xfrm>
          <a:prstGeom prst="ellipse">
            <a:avLst/>
          </a:prstGeom>
          <a:solidFill>
            <a:srgbClr val="FFFF00"/>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B</a:t>
            </a:r>
          </a:p>
        </p:txBody>
      </p:sp>
      <p:sp>
        <p:nvSpPr>
          <p:cNvPr id="5" name="Oval 4">
            <a:extLst>
              <a:ext uri="{FF2B5EF4-FFF2-40B4-BE49-F238E27FC236}">
                <a16:creationId xmlns:a16="http://schemas.microsoft.com/office/drawing/2014/main" id="{6661A995-5B04-4281-9C05-FC893BFC47B2}"/>
              </a:ext>
            </a:extLst>
          </p:cNvPr>
          <p:cNvSpPr/>
          <p:nvPr userDrawn="1"/>
        </p:nvSpPr>
        <p:spPr>
          <a:xfrm>
            <a:off x="3784306" y="4456900"/>
            <a:ext cx="360000" cy="360000"/>
          </a:xfrm>
          <a:prstGeom prst="ellipse">
            <a:avLst/>
          </a:prstGeom>
          <a:solidFill>
            <a:schemeClr val="accent6">
              <a:lumMod val="40000"/>
              <a:lumOff val="60000"/>
            </a:schemeClr>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C</a:t>
            </a:r>
          </a:p>
        </p:txBody>
      </p:sp>
      <p:sp>
        <p:nvSpPr>
          <p:cNvPr id="6" name="Oval 5">
            <a:extLst>
              <a:ext uri="{FF2B5EF4-FFF2-40B4-BE49-F238E27FC236}">
                <a16:creationId xmlns:a16="http://schemas.microsoft.com/office/drawing/2014/main" id="{E99C7E16-81D7-4B21-BD1C-F4D63FD6FD1A}"/>
              </a:ext>
            </a:extLst>
          </p:cNvPr>
          <p:cNvSpPr/>
          <p:nvPr userDrawn="1"/>
        </p:nvSpPr>
        <p:spPr>
          <a:xfrm>
            <a:off x="8737321" y="4456900"/>
            <a:ext cx="360000" cy="360000"/>
          </a:xfrm>
          <a:prstGeom prst="ellipse">
            <a:avLst/>
          </a:prstGeom>
          <a:solidFill>
            <a:srgbClr val="F3A0BA"/>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D</a:t>
            </a:r>
          </a:p>
        </p:txBody>
      </p:sp>
      <p:sp>
        <p:nvSpPr>
          <p:cNvPr id="17" name="Answer A">
            <a:extLst>
              <a:ext uri="{FF2B5EF4-FFF2-40B4-BE49-F238E27FC236}">
                <a16:creationId xmlns:a16="http://schemas.microsoft.com/office/drawing/2014/main" id="{0B7110B6-6FB9-4F02-B66C-FEDFE510B9B5}"/>
              </a:ext>
            </a:extLst>
          </p:cNvPr>
          <p:cNvSpPr>
            <a:spLocks noGrp="1"/>
          </p:cNvSpPr>
          <p:nvPr>
            <p:ph type="body" sz="quarter" idx="11" hasCustomPrompt="1"/>
          </p:nvPr>
        </p:nvSpPr>
        <p:spPr>
          <a:xfrm>
            <a:off x="1951038" y="2606675"/>
            <a:ext cx="4027487" cy="908050"/>
          </a:xfrm>
          <a:prstGeom prst="roundRect">
            <a:avLst/>
          </a:prstGeom>
          <a:ln>
            <a:solidFill>
              <a:srgbClr val="C00000"/>
            </a:solidFill>
          </a:ln>
        </p:spPr>
        <p:txBody>
          <a:bodyPr anchor="ctr"/>
          <a:lstStyle>
            <a:lvl1pPr marL="0" indent="0" algn="ctr">
              <a:buNone/>
              <a:defRPr/>
            </a:lvl1pPr>
          </a:lstStyle>
          <a:p>
            <a:pPr lvl="0"/>
            <a:r>
              <a:rPr lang="en-GB"/>
              <a:t>Answer A</a:t>
            </a:r>
          </a:p>
        </p:txBody>
      </p:sp>
      <p:sp>
        <p:nvSpPr>
          <p:cNvPr id="20" name="Answer B">
            <a:extLst>
              <a:ext uri="{FF2B5EF4-FFF2-40B4-BE49-F238E27FC236}">
                <a16:creationId xmlns:a16="http://schemas.microsoft.com/office/drawing/2014/main" id="{CADEFE4D-CBCD-4B7C-BFB5-4E256E1285F4}"/>
              </a:ext>
            </a:extLst>
          </p:cNvPr>
          <p:cNvSpPr>
            <a:spLocks noGrp="1"/>
          </p:cNvSpPr>
          <p:nvPr>
            <p:ph type="body" sz="quarter" idx="12" hasCustomPrompt="1"/>
          </p:nvPr>
        </p:nvSpPr>
        <p:spPr>
          <a:xfrm>
            <a:off x="6903577" y="2605061"/>
            <a:ext cx="4027487" cy="908050"/>
          </a:xfrm>
          <a:prstGeom prst="roundRect">
            <a:avLst/>
          </a:prstGeom>
          <a:ln>
            <a:solidFill>
              <a:srgbClr val="C00000"/>
            </a:solidFill>
          </a:ln>
        </p:spPr>
        <p:txBody>
          <a:bodyPr anchor="ctr"/>
          <a:lstStyle>
            <a:lvl1pPr marL="0" indent="0" algn="ctr">
              <a:buNone/>
              <a:defRPr/>
            </a:lvl1pPr>
          </a:lstStyle>
          <a:p>
            <a:pPr lvl="0"/>
            <a:r>
              <a:rPr lang="en-GB"/>
              <a:t>Answer B</a:t>
            </a:r>
          </a:p>
        </p:txBody>
      </p:sp>
      <p:sp>
        <p:nvSpPr>
          <p:cNvPr id="25" name="Answer C">
            <a:extLst>
              <a:ext uri="{FF2B5EF4-FFF2-40B4-BE49-F238E27FC236}">
                <a16:creationId xmlns:a16="http://schemas.microsoft.com/office/drawing/2014/main" id="{256FD26C-D1BB-4AEE-8951-7CBA06B09E77}"/>
              </a:ext>
            </a:extLst>
          </p:cNvPr>
          <p:cNvSpPr>
            <a:spLocks noGrp="1"/>
          </p:cNvSpPr>
          <p:nvPr>
            <p:ph type="body" sz="quarter" idx="13" hasCustomPrompt="1"/>
          </p:nvPr>
        </p:nvSpPr>
        <p:spPr>
          <a:xfrm>
            <a:off x="1950600" y="4901952"/>
            <a:ext cx="4027487" cy="908050"/>
          </a:xfrm>
          <a:prstGeom prst="roundRect">
            <a:avLst/>
          </a:prstGeom>
          <a:ln>
            <a:solidFill>
              <a:srgbClr val="C00000"/>
            </a:solidFill>
          </a:ln>
        </p:spPr>
        <p:txBody>
          <a:bodyPr anchor="ctr"/>
          <a:lstStyle>
            <a:lvl1pPr marL="0" indent="0" algn="ctr">
              <a:buNone/>
              <a:defRPr/>
            </a:lvl1pPr>
          </a:lstStyle>
          <a:p>
            <a:pPr lvl="0"/>
            <a:r>
              <a:rPr lang="en-GB"/>
              <a:t>Answer C</a:t>
            </a:r>
          </a:p>
        </p:txBody>
      </p:sp>
      <p:sp>
        <p:nvSpPr>
          <p:cNvPr id="26" name="Answer D">
            <a:extLst>
              <a:ext uri="{FF2B5EF4-FFF2-40B4-BE49-F238E27FC236}">
                <a16:creationId xmlns:a16="http://schemas.microsoft.com/office/drawing/2014/main" id="{B9CB51B2-C4CF-4CBD-800C-FD1BF70DCCDA}"/>
              </a:ext>
            </a:extLst>
          </p:cNvPr>
          <p:cNvSpPr>
            <a:spLocks noGrp="1"/>
          </p:cNvSpPr>
          <p:nvPr>
            <p:ph type="body" sz="quarter" idx="14" hasCustomPrompt="1"/>
          </p:nvPr>
        </p:nvSpPr>
        <p:spPr>
          <a:xfrm>
            <a:off x="6903139" y="4900338"/>
            <a:ext cx="4027487" cy="908050"/>
          </a:xfrm>
          <a:prstGeom prst="roundRect">
            <a:avLst/>
          </a:prstGeom>
          <a:ln>
            <a:solidFill>
              <a:srgbClr val="C00000"/>
            </a:solidFill>
          </a:ln>
        </p:spPr>
        <p:txBody>
          <a:bodyPr anchor="ctr"/>
          <a:lstStyle>
            <a:lvl1pPr marL="0" indent="0" algn="ctr">
              <a:buNone/>
              <a:defRPr/>
            </a:lvl1pPr>
          </a:lstStyle>
          <a:p>
            <a:pPr lvl="0"/>
            <a:r>
              <a:rPr lang="en-GB"/>
              <a:t>Answer D</a:t>
            </a:r>
          </a:p>
        </p:txBody>
      </p:sp>
    </p:spTree>
    <p:extLst>
      <p:ext uri="{BB962C8B-B14F-4D97-AF65-F5344CB8AC3E}">
        <p14:creationId xmlns:p14="http://schemas.microsoft.com/office/powerpoint/2010/main" val="221107248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4044"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mall Ans (Pre)">
    <p:spTree>
      <p:nvGrpSpPr>
        <p:cNvPr id="1" name=""/>
        <p:cNvGrpSpPr/>
        <p:nvPr/>
      </p:nvGrpSpPr>
      <p:grpSpPr>
        <a:xfrm>
          <a:off x="0" y="0"/>
          <a:ext cx="0" cy="0"/>
          <a:chOff x="0" y="0"/>
          <a:chExt cx="0" cy="0"/>
        </a:xfrm>
      </p:grpSpPr>
      <p:sp>
        <p:nvSpPr>
          <p:cNvPr id="2" name="Text Placeholder 5">
            <a:extLst>
              <a:ext uri="{FF2B5EF4-FFF2-40B4-BE49-F238E27FC236}">
                <a16:creationId xmlns:a16="http://schemas.microsoft.com/office/drawing/2014/main" id="{B58C3FCF-4FF7-4811-A993-7D71F6754750}"/>
              </a:ext>
            </a:extLst>
          </p:cNvPr>
          <p:cNvSpPr>
            <a:spLocks noGrp="1"/>
          </p:cNvSpPr>
          <p:nvPr>
            <p:ph type="body" sz="quarter" idx="10" hasCustomPrompt="1"/>
          </p:nvPr>
        </p:nvSpPr>
        <p:spPr>
          <a:xfrm>
            <a:off x="1296988" y="1122391"/>
            <a:ext cx="9950450" cy="714375"/>
          </a:xfrm>
          <a:prstGeom prst="rect">
            <a:avLst/>
          </a:prstGeom>
        </p:spPr>
        <p:txBody>
          <a:bodyPr/>
          <a:lstStyle>
            <a:lvl1pPr marL="0" indent="0">
              <a:buNone/>
              <a:defRPr sz="3200" b="1">
                <a:solidFill>
                  <a:srgbClr val="E40045"/>
                </a:solidFill>
                <a:latin typeface="Century Gothic" panose="020B0502020202020204" pitchFamily="34" charset="0"/>
              </a:defRPr>
            </a:lvl1pPr>
          </a:lstStyle>
          <a:p>
            <a:pPr lvl="0"/>
            <a:r>
              <a:rPr lang="en-GB"/>
              <a:t>Write question here..</a:t>
            </a:r>
          </a:p>
        </p:txBody>
      </p:sp>
      <p:sp>
        <p:nvSpPr>
          <p:cNvPr id="3" name="Oval 2">
            <a:extLst>
              <a:ext uri="{FF2B5EF4-FFF2-40B4-BE49-F238E27FC236}">
                <a16:creationId xmlns:a16="http://schemas.microsoft.com/office/drawing/2014/main" id="{5D0DAE4B-7361-45A1-B38A-6C9CDDE36687}"/>
              </a:ext>
            </a:extLst>
          </p:cNvPr>
          <p:cNvSpPr/>
          <p:nvPr userDrawn="1"/>
        </p:nvSpPr>
        <p:spPr>
          <a:xfrm>
            <a:off x="2342930" y="4816900"/>
            <a:ext cx="360000" cy="360000"/>
          </a:xfrm>
          <a:prstGeom prst="ellipse">
            <a:avLst/>
          </a:prstGeom>
          <a:solidFill>
            <a:schemeClr val="accent5">
              <a:lumMod val="20000"/>
              <a:lumOff val="80000"/>
            </a:schemeClr>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A</a:t>
            </a:r>
          </a:p>
        </p:txBody>
      </p:sp>
      <p:sp>
        <p:nvSpPr>
          <p:cNvPr id="4" name="Oval 3">
            <a:extLst>
              <a:ext uri="{FF2B5EF4-FFF2-40B4-BE49-F238E27FC236}">
                <a16:creationId xmlns:a16="http://schemas.microsoft.com/office/drawing/2014/main" id="{0A3313E4-D766-4E2C-A60D-58E0E0D1F019}"/>
              </a:ext>
            </a:extLst>
          </p:cNvPr>
          <p:cNvSpPr/>
          <p:nvPr userDrawn="1"/>
        </p:nvSpPr>
        <p:spPr>
          <a:xfrm>
            <a:off x="4946819" y="4816900"/>
            <a:ext cx="360000" cy="360000"/>
          </a:xfrm>
          <a:prstGeom prst="ellipse">
            <a:avLst/>
          </a:prstGeom>
          <a:solidFill>
            <a:srgbClr val="FFFF00"/>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B</a:t>
            </a:r>
          </a:p>
        </p:txBody>
      </p:sp>
      <p:sp>
        <p:nvSpPr>
          <p:cNvPr id="5" name="Oval 4">
            <a:extLst>
              <a:ext uri="{FF2B5EF4-FFF2-40B4-BE49-F238E27FC236}">
                <a16:creationId xmlns:a16="http://schemas.microsoft.com/office/drawing/2014/main" id="{6661A995-5B04-4281-9C05-FC893BFC47B2}"/>
              </a:ext>
            </a:extLst>
          </p:cNvPr>
          <p:cNvSpPr/>
          <p:nvPr userDrawn="1"/>
        </p:nvSpPr>
        <p:spPr>
          <a:xfrm>
            <a:off x="7571707" y="4816900"/>
            <a:ext cx="360000" cy="360000"/>
          </a:xfrm>
          <a:prstGeom prst="ellipse">
            <a:avLst/>
          </a:prstGeom>
          <a:solidFill>
            <a:schemeClr val="accent6">
              <a:lumMod val="40000"/>
              <a:lumOff val="60000"/>
            </a:schemeClr>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C</a:t>
            </a:r>
          </a:p>
        </p:txBody>
      </p:sp>
      <p:sp>
        <p:nvSpPr>
          <p:cNvPr id="6" name="Oval 5">
            <a:extLst>
              <a:ext uri="{FF2B5EF4-FFF2-40B4-BE49-F238E27FC236}">
                <a16:creationId xmlns:a16="http://schemas.microsoft.com/office/drawing/2014/main" id="{E99C7E16-81D7-4B21-BD1C-F4D63FD6FD1A}"/>
              </a:ext>
            </a:extLst>
          </p:cNvPr>
          <p:cNvSpPr/>
          <p:nvPr userDrawn="1"/>
        </p:nvSpPr>
        <p:spPr>
          <a:xfrm>
            <a:off x="10175596" y="4816900"/>
            <a:ext cx="360000" cy="360000"/>
          </a:xfrm>
          <a:prstGeom prst="ellipse">
            <a:avLst/>
          </a:prstGeom>
          <a:solidFill>
            <a:srgbClr val="F3A0BA"/>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D</a:t>
            </a:r>
          </a:p>
        </p:txBody>
      </p:sp>
      <p:sp>
        <p:nvSpPr>
          <p:cNvPr id="17" name="Answer A">
            <a:extLst>
              <a:ext uri="{FF2B5EF4-FFF2-40B4-BE49-F238E27FC236}">
                <a16:creationId xmlns:a16="http://schemas.microsoft.com/office/drawing/2014/main" id="{0B7110B6-6FB9-4F02-B66C-FEDFE510B9B5}"/>
              </a:ext>
            </a:extLst>
          </p:cNvPr>
          <p:cNvSpPr>
            <a:spLocks noGrp="1"/>
          </p:cNvSpPr>
          <p:nvPr>
            <p:ph type="body" sz="quarter" idx="11" hasCustomPrompt="1"/>
          </p:nvPr>
        </p:nvSpPr>
        <p:spPr>
          <a:xfrm>
            <a:off x="1298727" y="5299075"/>
            <a:ext cx="2455560" cy="908050"/>
          </a:xfrm>
          <a:prstGeom prst="roundRect">
            <a:avLst/>
          </a:prstGeom>
          <a:ln>
            <a:solidFill>
              <a:srgbClr val="C00000"/>
            </a:solidFill>
          </a:ln>
        </p:spPr>
        <p:txBody>
          <a:bodyPr anchor="ctr"/>
          <a:lstStyle>
            <a:lvl1pPr marL="0" indent="0" algn="ctr">
              <a:buNone/>
              <a:defRPr/>
            </a:lvl1pPr>
          </a:lstStyle>
          <a:p>
            <a:pPr lvl="0"/>
            <a:r>
              <a:rPr lang="en-GB"/>
              <a:t>Answer A</a:t>
            </a:r>
          </a:p>
        </p:txBody>
      </p:sp>
      <p:sp>
        <p:nvSpPr>
          <p:cNvPr id="20" name="Answer B">
            <a:extLst>
              <a:ext uri="{FF2B5EF4-FFF2-40B4-BE49-F238E27FC236}">
                <a16:creationId xmlns:a16="http://schemas.microsoft.com/office/drawing/2014/main" id="{CADEFE4D-CBCD-4B7C-BFB5-4E256E1285F4}"/>
              </a:ext>
            </a:extLst>
          </p:cNvPr>
          <p:cNvSpPr>
            <a:spLocks noGrp="1"/>
          </p:cNvSpPr>
          <p:nvPr>
            <p:ph type="body" sz="quarter" idx="12" hasCustomPrompt="1"/>
          </p:nvPr>
        </p:nvSpPr>
        <p:spPr>
          <a:xfrm>
            <a:off x="3898064" y="5299075"/>
            <a:ext cx="2455560" cy="908050"/>
          </a:xfrm>
          <a:prstGeom prst="roundRect">
            <a:avLst/>
          </a:prstGeom>
          <a:ln>
            <a:solidFill>
              <a:srgbClr val="C00000"/>
            </a:solidFill>
          </a:ln>
        </p:spPr>
        <p:txBody>
          <a:bodyPr anchor="ctr"/>
          <a:lstStyle>
            <a:lvl1pPr marL="0" indent="0" algn="ctr">
              <a:buNone/>
              <a:defRPr/>
            </a:lvl1pPr>
          </a:lstStyle>
          <a:p>
            <a:pPr lvl="0"/>
            <a:r>
              <a:rPr lang="en-GB"/>
              <a:t>Answer B</a:t>
            </a:r>
          </a:p>
        </p:txBody>
      </p:sp>
      <p:sp>
        <p:nvSpPr>
          <p:cNvPr id="25" name="Answer C">
            <a:extLst>
              <a:ext uri="{FF2B5EF4-FFF2-40B4-BE49-F238E27FC236}">
                <a16:creationId xmlns:a16="http://schemas.microsoft.com/office/drawing/2014/main" id="{256FD26C-D1BB-4AEE-8951-7CBA06B09E77}"/>
              </a:ext>
            </a:extLst>
          </p:cNvPr>
          <p:cNvSpPr>
            <a:spLocks noGrp="1"/>
          </p:cNvSpPr>
          <p:nvPr>
            <p:ph type="body" sz="quarter" idx="13" hasCustomPrompt="1"/>
          </p:nvPr>
        </p:nvSpPr>
        <p:spPr>
          <a:xfrm>
            <a:off x="6523927" y="5299075"/>
            <a:ext cx="2455560" cy="908050"/>
          </a:xfrm>
          <a:prstGeom prst="roundRect">
            <a:avLst/>
          </a:prstGeom>
          <a:ln>
            <a:solidFill>
              <a:srgbClr val="C00000"/>
            </a:solidFill>
          </a:ln>
        </p:spPr>
        <p:txBody>
          <a:bodyPr anchor="ctr"/>
          <a:lstStyle>
            <a:lvl1pPr marL="0" indent="0" algn="ctr">
              <a:buNone/>
              <a:defRPr/>
            </a:lvl1pPr>
          </a:lstStyle>
          <a:p>
            <a:pPr lvl="0"/>
            <a:r>
              <a:rPr lang="en-GB"/>
              <a:t>Answer C</a:t>
            </a:r>
          </a:p>
        </p:txBody>
      </p:sp>
      <p:sp>
        <p:nvSpPr>
          <p:cNvPr id="26" name="Answer D">
            <a:extLst>
              <a:ext uri="{FF2B5EF4-FFF2-40B4-BE49-F238E27FC236}">
                <a16:creationId xmlns:a16="http://schemas.microsoft.com/office/drawing/2014/main" id="{B9CB51B2-C4CF-4CBD-800C-FD1BF70DCCDA}"/>
              </a:ext>
            </a:extLst>
          </p:cNvPr>
          <p:cNvSpPr>
            <a:spLocks noGrp="1"/>
          </p:cNvSpPr>
          <p:nvPr>
            <p:ph type="body" sz="quarter" idx="14" hasCustomPrompt="1"/>
          </p:nvPr>
        </p:nvSpPr>
        <p:spPr>
          <a:xfrm>
            <a:off x="9126841" y="5299075"/>
            <a:ext cx="2455560" cy="908050"/>
          </a:xfrm>
          <a:prstGeom prst="roundRect">
            <a:avLst/>
          </a:prstGeom>
          <a:ln>
            <a:solidFill>
              <a:srgbClr val="C00000"/>
            </a:solidFill>
          </a:ln>
        </p:spPr>
        <p:txBody>
          <a:bodyPr anchor="ctr"/>
          <a:lstStyle>
            <a:lvl1pPr marL="0" indent="0" algn="ctr">
              <a:buNone/>
              <a:defRPr/>
            </a:lvl1pPr>
          </a:lstStyle>
          <a:p>
            <a:pPr lvl="0"/>
            <a:r>
              <a:rPr lang="en-GB"/>
              <a:t>Answer D</a:t>
            </a:r>
          </a:p>
        </p:txBody>
      </p:sp>
    </p:spTree>
    <p:extLst>
      <p:ext uri="{BB962C8B-B14F-4D97-AF65-F5344CB8AC3E}">
        <p14:creationId xmlns:p14="http://schemas.microsoft.com/office/powerpoint/2010/main" val="194371934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4044"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Pr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0714677"/>
      </p:ext>
    </p:extLst>
  </p:cSld>
  <p:clrMapOvr>
    <a:masterClrMapping/>
  </p:clrMapOvr>
  <p:extLst>
    <p:ext uri="{DCECCB84-F9BA-43D5-87BE-67443E8EF086}">
      <p15:sldGuideLst xmlns:p15="http://schemas.microsoft.com/office/powerpoint/2012/main">
        <p15:guide id="1" orient="horz" pos="2160">
          <p15:clr>
            <a:srgbClr val="FBAE40"/>
          </p15:clr>
        </p15:guide>
        <p15:guide id="2" pos="404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rge Ans (Post)">
    <p:spTree>
      <p:nvGrpSpPr>
        <p:cNvPr id="1" name=""/>
        <p:cNvGrpSpPr/>
        <p:nvPr/>
      </p:nvGrpSpPr>
      <p:grpSpPr>
        <a:xfrm>
          <a:off x="0" y="0"/>
          <a:ext cx="0" cy="0"/>
          <a:chOff x="0" y="0"/>
          <a:chExt cx="0" cy="0"/>
        </a:xfrm>
      </p:grpSpPr>
      <p:sp>
        <p:nvSpPr>
          <p:cNvPr id="2" name="Text Placeholder 5">
            <a:extLst>
              <a:ext uri="{FF2B5EF4-FFF2-40B4-BE49-F238E27FC236}">
                <a16:creationId xmlns:a16="http://schemas.microsoft.com/office/drawing/2014/main" id="{B58C3FCF-4FF7-4811-A993-7D71F6754750}"/>
              </a:ext>
            </a:extLst>
          </p:cNvPr>
          <p:cNvSpPr>
            <a:spLocks noGrp="1"/>
          </p:cNvSpPr>
          <p:nvPr>
            <p:ph type="body" sz="quarter" idx="10" hasCustomPrompt="1"/>
          </p:nvPr>
        </p:nvSpPr>
        <p:spPr>
          <a:xfrm>
            <a:off x="1296988" y="1122391"/>
            <a:ext cx="9950450" cy="714375"/>
          </a:xfrm>
          <a:prstGeom prst="rect">
            <a:avLst/>
          </a:prstGeom>
        </p:spPr>
        <p:txBody>
          <a:bodyPr/>
          <a:lstStyle>
            <a:lvl1pPr marL="0" indent="0">
              <a:buNone/>
              <a:defRPr sz="3200" b="1">
                <a:solidFill>
                  <a:srgbClr val="E40045"/>
                </a:solidFill>
                <a:latin typeface="Century Gothic" panose="020B0502020202020204" pitchFamily="34" charset="0"/>
              </a:defRPr>
            </a:lvl1pPr>
          </a:lstStyle>
          <a:p>
            <a:pPr lvl="0"/>
            <a:r>
              <a:rPr lang="en-GB"/>
              <a:t>Write question here..</a:t>
            </a:r>
          </a:p>
        </p:txBody>
      </p:sp>
      <p:sp>
        <p:nvSpPr>
          <p:cNvPr id="3" name="Oval 2">
            <a:extLst>
              <a:ext uri="{FF2B5EF4-FFF2-40B4-BE49-F238E27FC236}">
                <a16:creationId xmlns:a16="http://schemas.microsoft.com/office/drawing/2014/main" id="{5D0DAE4B-7361-45A1-B38A-6C9CDDE36687}"/>
              </a:ext>
            </a:extLst>
          </p:cNvPr>
          <p:cNvSpPr/>
          <p:nvPr userDrawn="1"/>
        </p:nvSpPr>
        <p:spPr>
          <a:xfrm>
            <a:off x="3784306" y="2151686"/>
            <a:ext cx="360000" cy="360000"/>
          </a:xfrm>
          <a:prstGeom prst="ellipse">
            <a:avLst/>
          </a:prstGeom>
          <a:solidFill>
            <a:schemeClr val="accent5">
              <a:lumMod val="20000"/>
              <a:lumOff val="80000"/>
            </a:schemeClr>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A</a:t>
            </a:r>
          </a:p>
        </p:txBody>
      </p:sp>
      <p:sp>
        <p:nvSpPr>
          <p:cNvPr id="4" name="Oval 3">
            <a:extLst>
              <a:ext uri="{FF2B5EF4-FFF2-40B4-BE49-F238E27FC236}">
                <a16:creationId xmlns:a16="http://schemas.microsoft.com/office/drawing/2014/main" id="{0A3313E4-D766-4E2C-A60D-58E0E0D1F019}"/>
              </a:ext>
            </a:extLst>
          </p:cNvPr>
          <p:cNvSpPr/>
          <p:nvPr userDrawn="1"/>
        </p:nvSpPr>
        <p:spPr>
          <a:xfrm>
            <a:off x="8737321" y="2151686"/>
            <a:ext cx="360000" cy="360000"/>
          </a:xfrm>
          <a:prstGeom prst="ellipse">
            <a:avLst/>
          </a:prstGeom>
          <a:solidFill>
            <a:srgbClr val="FFFF00"/>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B</a:t>
            </a:r>
          </a:p>
        </p:txBody>
      </p:sp>
      <p:sp>
        <p:nvSpPr>
          <p:cNvPr id="5" name="Oval 4">
            <a:extLst>
              <a:ext uri="{FF2B5EF4-FFF2-40B4-BE49-F238E27FC236}">
                <a16:creationId xmlns:a16="http://schemas.microsoft.com/office/drawing/2014/main" id="{6661A995-5B04-4281-9C05-FC893BFC47B2}"/>
              </a:ext>
            </a:extLst>
          </p:cNvPr>
          <p:cNvSpPr/>
          <p:nvPr userDrawn="1"/>
        </p:nvSpPr>
        <p:spPr>
          <a:xfrm>
            <a:off x="3784306" y="4456900"/>
            <a:ext cx="360000" cy="360000"/>
          </a:xfrm>
          <a:prstGeom prst="ellipse">
            <a:avLst/>
          </a:prstGeom>
          <a:solidFill>
            <a:schemeClr val="accent6">
              <a:lumMod val="40000"/>
              <a:lumOff val="60000"/>
            </a:schemeClr>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C</a:t>
            </a:r>
          </a:p>
        </p:txBody>
      </p:sp>
      <p:sp>
        <p:nvSpPr>
          <p:cNvPr id="6" name="Oval 5">
            <a:extLst>
              <a:ext uri="{FF2B5EF4-FFF2-40B4-BE49-F238E27FC236}">
                <a16:creationId xmlns:a16="http://schemas.microsoft.com/office/drawing/2014/main" id="{E99C7E16-81D7-4B21-BD1C-F4D63FD6FD1A}"/>
              </a:ext>
            </a:extLst>
          </p:cNvPr>
          <p:cNvSpPr/>
          <p:nvPr userDrawn="1"/>
        </p:nvSpPr>
        <p:spPr>
          <a:xfrm>
            <a:off x="8737321" y="4456900"/>
            <a:ext cx="360000" cy="360000"/>
          </a:xfrm>
          <a:prstGeom prst="ellipse">
            <a:avLst/>
          </a:prstGeom>
          <a:solidFill>
            <a:srgbClr val="F3A0BA"/>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D</a:t>
            </a:r>
          </a:p>
        </p:txBody>
      </p:sp>
      <p:sp>
        <p:nvSpPr>
          <p:cNvPr id="17" name="Answer A">
            <a:extLst>
              <a:ext uri="{FF2B5EF4-FFF2-40B4-BE49-F238E27FC236}">
                <a16:creationId xmlns:a16="http://schemas.microsoft.com/office/drawing/2014/main" id="{0B7110B6-6FB9-4F02-B66C-FEDFE510B9B5}"/>
              </a:ext>
            </a:extLst>
          </p:cNvPr>
          <p:cNvSpPr>
            <a:spLocks noGrp="1"/>
          </p:cNvSpPr>
          <p:nvPr>
            <p:ph type="body" sz="quarter" idx="11" hasCustomPrompt="1"/>
          </p:nvPr>
        </p:nvSpPr>
        <p:spPr>
          <a:xfrm>
            <a:off x="1951038" y="2606675"/>
            <a:ext cx="4027487" cy="908050"/>
          </a:xfrm>
          <a:prstGeom prst="roundRect">
            <a:avLst/>
          </a:prstGeom>
          <a:ln>
            <a:solidFill>
              <a:srgbClr val="C00000"/>
            </a:solidFill>
          </a:ln>
        </p:spPr>
        <p:txBody>
          <a:bodyPr anchor="ctr"/>
          <a:lstStyle>
            <a:lvl1pPr marL="0" indent="0" algn="ctr">
              <a:buNone/>
              <a:defRPr/>
            </a:lvl1pPr>
          </a:lstStyle>
          <a:p>
            <a:pPr lvl="0"/>
            <a:r>
              <a:rPr lang="en-GB"/>
              <a:t>Answer A</a:t>
            </a:r>
          </a:p>
        </p:txBody>
      </p:sp>
      <p:sp>
        <p:nvSpPr>
          <p:cNvPr id="20" name="Answer B">
            <a:extLst>
              <a:ext uri="{FF2B5EF4-FFF2-40B4-BE49-F238E27FC236}">
                <a16:creationId xmlns:a16="http://schemas.microsoft.com/office/drawing/2014/main" id="{CADEFE4D-CBCD-4B7C-BFB5-4E256E1285F4}"/>
              </a:ext>
            </a:extLst>
          </p:cNvPr>
          <p:cNvSpPr>
            <a:spLocks noGrp="1"/>
          </p:cNvSpPr>
          <p:nvPr>
            <p:ph type="body" sz="quarter" idx="12" hasCustomPrompt="1"/>
          </p:nvPr>
        </p:nvSpPr>
        <p:spPr>
          <a:xfrm>
            <a:off x="6903577" y="2605061"/>
            <a:ext cx="4027487" cy="908050"/>
          </a:xfrm>
          <a:prstGeom prst="roundRect">
            <a:avLst/>
          </a:prstGeom>
          <a:ln>
            <a:solidFill>
              <a:srgbClr val="C00000"/>
            </a:solidFill>
          </a:ln>
        </p:spPr>
        <p:txBody>
          <a:bodyPr anchor="ctr"/>
          <a:lstStyle>
            <a:lvl1pPr marL="0" indent="0" algn="ctr">
              <a:buNone/>
              <a:defRPr/>
            </a:lvl1pPr>
          </a:lstStyle>
          <a:p>
            <a:pPr lvl="0"/>
            <a:r>
              <a:rPr lang="en-GB"/>
              <a:t>Answer B</a:t>
            </a:r>
          </a:p>
        </p:txBody>
      </p:sp>
      <p:sp>
        <p:nvSpPr>
          <p:cNvPr id="25" name="Answer C">
            <a:extLst>
              <a:ext uri="{FF2B5EF4-FFF2-40B4-BE49-F238E27FC236}">
                <a16:creationId xmlns:a16="http://schemas.microsoft.com/office/drawing/2014/main" id="{256FD26C-D1BB-4AEE-8951-7CBA06B09E77}"/>
              </a:ext>
            </a:extLst>
          </p:cNvPr>
          <p:cNvSpPr>
            <a:spLocks noGrp="1"/>
          </p:cNvSpPr>
          <p:nvPr>
            <p:ph type="body" sz="quarter" idx="13" hasCustomPrompt="1"/>
          </p:nvPr>
        </p:nvSpPr>
        <p:spPr>
          <a:xfrm>
            <a:off x="1950600" y="4901952"/>
            <a:ext cx="4027487" cy="908050"/>
          </a:xfrm>
          <a:prstGeom prst="roundRect">
            <a:avLst/>
          </a:prstGeom>
          <a:ln>
            <a:solidFill>
              <a:srgbClr val="C00000"/>
            </a:solidFill>
          </a:ln>
        </p:spPr>
        <p:txBody>
          <a:bodyPr anchor="ctr"/>
          <a:lstStyle>
            <a:lvl1pPr marL="0" indent="0" algn="ctr">
              <a:buNone/>
              <a:defRPr/>
            </a:lvl1pPr>
          </a:lstStyle>
          <a:p>
            <a:pPr lvl="0"/>
            <a:r>
              <a:rPr lang="en-GB"/>
              <a:t>Answer C</a:t>
            </a:r>
          </a:p>
        </p:txBody>
      </p:sp>
      <p:sp>
        <p:nvSpPr>
          <p:cNvPr id="26" name="Answer D">
            <a:extLst>
              <a:ext uri="{FF2B5EF4-FFF2-40B4-BE49-F238E27FC236}">
                <a16:creationId xmlns:a16="http://schemas.microsoft.com/office/drawing/2014/main" id="{B9CB51B2-C4CF-4CBD-800C-FD1BF70DCCDA}"/>
              </a:ext>
            </a:extLst>
          </p:cNvPr>
          <p:cNvSpPr>
            <a:spLocks noGrp="1"/>
          </p:cNvSpPr>
          <p:nvPr>
            <p:ph type="body" sz="quarter" idx="14" hasCustomPrompt="1"/>
          </p:nvPr>
        </p:nvSpPr>
        <p:spPr>
          <a:xfrm>
            <a:off x="6903139" y="4900338"/>
            <a:ext cx="4027487" cy="908050"/>
          </a:xfrm>
          <a:prstGeom prst="roundRect">
            <a:avLst/>
          </a:prstGeom>
          <a:ln>
            <a:solidFill>
              <a:srgbClr val="C00000"/>
            </a:solidFill>
          </a:ln>
        </p:spPr>
        <p:txBody>
          <a:bodyPr anchor="ctr"/>
          <a:lstStyle>
            <a:lvl1pPr marL="0" indent="0" algn="ctr">
              <a:buNone/>
              <a:defRPr/>
            </a:lvl1pPr>
          </a:lstStyle>
          <a:p>
            <a:pPr lvl="0"/>
            <a:r>
              <a:rPr lang="en-GB"/>
              <a:t>Answer D</a:t>
            </a:r>
          </a:p>
        </p:txBody>
      </p:sp>
    </p:spTree>
    <p:extLst>
      <p:ext uri="{BB962C8B-B14F-4D97-AF65-F5344CB8AC3E}">
        <p14:creationId xmlns:p14="http://schemas.microsoft.com/office/powerpoint/2010/main" val="2792417997"/>
      </p:ext>
    </p:extLst>
  </p:cSld>
  <p:clrMapOvr>
    <a:masterClrMapping/>
  </p:clrMapOvr>
  <p:extLst>
    <p:ext uri="{DCECCB84-F9BA-43D5-87BE-67443E8EF086}">
      <p15:sldGuideLst xmlns:p15="http://schemas.microsoft.com/office/powerpoint/2012/main">
        <p15:guide id="1" orient="horz" pos="2160">
          <p15:clr>
            <a:srgbClr val="FBAE40"/>
          </p15:clr>
        </p15:guide>
        <p15:guide id="2" pos="404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mall Ans (Post)">
    <p:spTree>
      <p:nvGrpSpPr>
        <p:cNvPr id="1" name=""/>
        <p:cNvGrpSpPr/>
        <p:nvPr/>
      </p:nvGrpSpPr>
      <p:grpSpPr>
        <a:xfrm>
          <a:off x="0" y="0"/>
          <a:ext cx="0" cy="0"/>
          <a:chOff x="0" y="0"/>
          <a:chExt cx="0" cy="0"/>
        </a:xfrm>
      </p:grpSpPr>
      <p:sp>
        <p:nvSpPr>
          <p:cNvPr id="2" name="Text Placeholder 5">
            <a:extLst>
              <a:ext uri="{FF2B5EF4-FFF2-40B4-BE49-F238E27FC236}">
                <a16:creationId xmlns:a16="http://schemas.microsoft.com/office/drawing/2014/main" id="{B58C3FCF-4FF7-4811-A993-7D71F6754750}"/>
              </a:ext>
            </a:extLst>
          </p:cNvPr>
          <p:cNvSpPr>
            <a:spLocks noGrp="1"/>
          </p:cNvSpPr>
          <p:nvPr>
            <p:ph type="body" sz="quarter" idx="10" hasCustomPrompt="1"/>
          </p:nvPr>
        </p:nvSpPr>
        <p:spPr>
          <a:xfrm>
            <a:off x="1296988" y="1122391"/>
            <a:ext cx="9950450" cy="714375"/>
          </a:xfrm>
          <a:prstGeom prst="rect">
            <a:avLst/>
          </a:prstGeom>
        </p:spPr>
        <p:txBody>
          <a:bodyPr/>
          <a:lstStyle>
            <a:lvl1pPr marL="0" indent="0">
              <a:buNone/>
              <a:defRPr sz="3200" b="1">
                <a:solidFill>
                  <a:srgbClr val="E40045"/>
                </a:solidFill>
                <a:latin typeface="Century Gothic" panose="020B0502020202020204" pitchFamily="34" charset="0"/>
              </a:defRPr>
            </a:lvl1pPr>
          </a:lstStyle>
          <a:p>
            <a:pPr lvl="0"/>
            <a:r>
              <a:rPr lang="en-GB"/>
              <a:t>Write question here..</a:t>
            </a:r>
          </a:p>
        </p:txBody>
      </p:sp>
      <p:sp>
        <p:nvSpPr>
          <p:cNvPr id="3" name="Oval 2">
            <a:extLst>
              <a:ext uri="{FF2B5EF4-FFF2-40B4-BE49-F238E27FC236}">
                <a16:creationId xmlns:a16="http://schemas.microsoft.com/office/drawing/2014/main" id="{5D0DAE4B-7361-45A1-B38A-6C9CDDE36687}"/>
              </a:ext>
            </a:extLst>
          </p:cNvPr>
          <p:cNvSpPr/>
          <p:nvPr userDrawn="1"/>
        </p:nvSpPr>
        <p:spPr>
          <a:xfrm>
            <a:off x="2342930" y="4816900"/>
            <a:ext cx="360000" cy="360000"/>
          </a:xfrm>
          <a:prstGeom prst="ellipse">
            <a:avLst/>
          </a:prstGeom>
          <a:solidFill>
            <a:schemeClr val="accent5">
              <a:lumMod val="20000"/>
              <a:lumOff val="80000"/>
            </a:schemeClr>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A</a:t>
            </a:r>
          </a:p>
        </p:txBody>
      </p:sp>
      <p:sp>
        <p:nvSpPr>
          <p:cNvPr id="4" name="Oval 3">
            <a:extLst>
              <a:ext uri="{FF2B5EF4-FFF2-40B4-BE49-F238E27FC236}">
                <a16:creationId xmlns:a16="http://schemas.microsoft.com/office/drawing/2014/main" id="{0A3313E4-D766-4E2C-A60D-58E0E0D1F019}"/>
              </a:ext>
            </a:extLst>
          </p:cNvPr>
          <p:cNvSpPr/>
          <p:nvPr userDrawn="1"/>
        </p:nvSpPr>
        <p:spPr>
          <a:xfrm>
            <a:off x="4946819" y="4816900"/>
            <a:ext cx="360000" cy="360000"/>
          </a:xfrm>
          <a:prstGeom prst="ellipse">
            <a:avLst/>
          </a:prstGeom>
          <a:solidFill>
            <a:srgbClr val="FFFF00"/>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B</a:t>
            </a:r>
          </a:p>
        </p:txBody>
      </p:sp>
      <p:sp>
        <p:nvSpPr>
          <p:cNvPr id="5" name="Oval 4">
            <a:extLst>
              <a:ext uri="{FF2B5EF4-FFF2-40B4-BE49-F238E27FC236}">
                <a16:creationId xmlns:a16="http://schemas.microsoft.com/office/drawing/2014/main" id="{6661A995-5B04-4281-9C05-FC893BFC47B2}"/>
              </a:ext>
            </a:extLst>
          </p:cNvPr>
          <p:cNvSpPr/>
          <p:nvPr userDrawn="1"/>
        </p:nvSpPr>
        <p:spPr>
          <a:xfrm>
            <a:off x="7571707" y="4816900"/>
            <a:ext cx="360000" cy="360000"/>
          </a:xfrm>
          <a:prstGeom prst="ellipse">
            <a:avLst/>
          </a:prstGeom>
          <a:solidFill>
            <a:schemeClr val="accent6">
              <a:lumMod val="40000"/>
              <a:lumOff val="60000"/>
            </a:schemeClr>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C</a:t>
            </a:r>
          </a:p>
        </p:txBody>
      </p:sp>
      <p:sp>
        <p:nvSpPr>
          <p:cNvPr id="6" name="Oval 5">
            <a:extLst>
              <a:ext uri="{FF2B5EF4-FFF2-40B4-BE49-F238E27FC236}">
                <a16:creationId xmlns:a16="http://schemas.microsoft.com/office/drawing/2014/main" id="{E99C7E16-81D7-4B21-BD1C-F4D63FD6FD1A}"/>
              </a:ext>
            </a:extLst>
          </p:cNvPr>
          <p:cNvSpPr/>
          <p:nvPr userDrawn="1"/>
        </p:nvSpPr>
        <p:spPr>
          <a:xfrm>
            <a:off x="10175596" y="4816900"/>
            <a:ext cx="360000" cy="360000"/>
          </a:xfrm>
          <a:prstGeom prst="ellipse">
            <a:avLst/>
          </a:prstGeom>
          <a:solidFill>
            <a:srgbClr val="F3A0BA"/>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D</a:t>
            </a:r>
          </a:p>
        </p:txBody>
      </p:sp>
      <p:sp>
        <p:nvSpPr>
          <p:cNvPr id="17" name="Answer A">
            <a:extLst>
              <a:ext uri="{FF2B5EF4-FFF2-40B4-BE49-F238E27FC236}">
                <a16:creationId xmlns:a16="http://schemas.microsoft.com/office/drawing/2014/main" id="{0B7110B6-6FB9-4F02-B66C-FEDFE510B9B5}"/>
              </a:ext>
            </a:extLst>
          </p:cNvPr>
          <p:cNvSpPr>
            <a:spLocks noGrp="1"/>
          </p:cNvSpPr>
          <p:nvPr>
            <p:ph type="body" sz="quarter" idx="11" hasCustomPrompt="1"/>
          </p:nvPr>
        </p:nvSpPr>
        <p:spPr>
          <a:xfrm>
            <a:off x="1298727" y="5299075"/>
            <a:ext cx="2455560" cy="908050"/>
          </a:xfrm>
          <a:prstGeom prst="roundRect">
            <a:avLst/>
          </a:prstGeom>
          <a:ln>
            <a:solidFill>
              <a:srgbClr val="C00000"/>
            </a:solidFill>
          </a:ln>
        </p:spPr>
        <p:txBody>
          <a:bodyPr anchor="ctr"/>
          <a:lstStyle>
            <a:lvl1pPr marL="0" indent="0" algn="ctr">
              <a:buNone/>
              <a:defRPr/>
            </a:lvl1pPr>
          </a:lstStyle>
          <a:p>
            <a:pPr lvl="0"/>
            <a:r>
              <a:rPr lang="en-GB"/>
              <a:t>Answer A</a:t>
            </a:r>
          </a:p>
        </p:txBody>
      </p:sp>
      <p:sp>
        <p:nvSpPr>
          <p:cNvPr id="20" name="Answer B">
            <a:extLst>
              <a:ext uri="{FF2B5EF4-FFF2-40B4-BE49-F238E27FC236}">
                <a16:creationId xmlns:a16="http://schemas.microsoft.com/office/drawing/2014/main" id="{CADEFE4D-CBCD-4B7C-BFB5-4E256E1285F4}"/>
              </a:ext>
            </a:extLst>
          </p:cNvPr>
          <p:cNvSpPr>
            <a:spLocks noGrp="1"/>
          </p:cNvSpPr>
          <p:nvPr>
            <p:ph type="body" sz="quarter" idx="12" hasCustomPrompt="1"/>
          </p:nvPr>
        </p:nvSpPr>
        <p:spPr>
          <a:xfrm>
            <a:off x="3898064" y="5299075"/>
            <a:ext cx="2455560" cy="908050"/>
          </a:xfrm>
          <a:prstGeom prst="roundRect">
            <a:avLst/>
          </a:prstGeom>
          <a:ln>
            <a:solidFill>
              <a:srgbClr val="C00000"/>
            </a:solidFill>
          </a:ln>
        </p:spPr>
        <p:txBody>
          <a:bodyPr anchor="ctr"/>
          <a:lstStyle>
            <a:lvl1pPr marL="0" indent="0" algn="ctr">
              <a:buNone/>
              <a:defRPr/>
            </a:lvl1pPr>
          </a:lstStyle>
          <a:p>
            <a:pPr lvl="0"/>
            <a:r>
              <a:rPr lang="en-GB"/>
              <a:t>Answer B</a:t>
            </a:r>
          </a:p>
        </p:txBody>
      </p:sp>
      <p:sp>
        <p:nvSpPr>
          <p:cNvPr id="25" name="Answer C">
            <a:extLst>
              <a:ext uri="{FF2B5EF4-FFF2-40B4-BE49-F238E27FC236}">
                <a16:creationId xmlns:a16="http://schemas.microsoft.com/office/drawing/2014/main" id="{256FD26C-D1BB-4AEE-8951-7CBA06B09E77}"/>
              </a:ext>
            </a:extLst>
          </p:cNvPr>
          <p:cNvSpPr>
            <a:spLocks noGrp="1"/>
          </p:cNvSpPr>
          <p:nvPr>
            <p:ph type="body" sz="quarter" idx="13" hasCustomPrompt="1"/>
          </p:nvPr>
        </p:nvSpPr>
        <p:spPr>
          <a:xfrm>
            <a:off x="6523927" y="5299075"/>
            <a:ext cx="2455560" cy="908050"/>
          </a:xfrm>
          <a:prstGeom prst="roundRect">
            <a:avLst/>
          </a:prstGeom>
          <a:ln>
            <a:solidFill>
              <a:srgbClr val="C00000"/>
            </a:solidFill>
          </a:ln>
        </p:spPr>
        <p:txBody>
          <a:bodyPr anchor="ctr"/>
          <a:lstStyle>
            <a:lvl1pPr marL="0" indent="0" algn="ctr">
              <a:buNone/>
              <a:defRPr/>
            </a:lvl1pPr>
          </a:lstStyle>
          <a:p>
            <a:pPr lvl="0"/>
            <a:r>
              <a:rPr lang="en-GB"/>
              <a:t>Answer C</a:t>
            </a:r>
          </a:p>
        </p:txBody>
      </p:sp>
      <p:sp>
        <p:nvSpPr>
          <p:cNvPr id="26" name="Answer D">
            <a:extLst>
              <a:ext uri="{FF2B5EF4-FFF2-40B4-BE49-F238E27FC236}">
                <a16:creationId xmlns:a16="http://schemas.microsoft.com/office/drawing/2014/main" id="{B9CB51B2-C4CF-4CBD-800C-FD1BF70DCCDA}"/>
              </a:ext>
            </a:extLst>
          </p:cNvPr>
          <p:cNvSpPr>
            <a:spLocks noGrp="1"/>
          </p:cNvSpPr>
          <p:nvPr>
            <p:ph type="body" sz="quarter" idx="14" hasCustomPrompt="1"/>
          </p:nvPr>
        </p:nvSpPr>
        <p:spPr>
          <a:xfrm>
            <a:off x="9126841" y="5299075"/>
            <a:ext cx="2455560" cy="908050"/>
          </a:xfrm>
          <a:prstGeom prst="roundRect">
            <a:avLst/>
          </a:prstGeom>
          <a:ln>
            <a:solidFill>
              <a:srgbClr val="C00000"/>
            </a:solidFill>
          </a:ln>
        </p:spPr>
        <p:txBody>
          <a:bodyPr anchor="ctr"/>
          <a:lstStyle>
            <a:lvl1pPr marL="0" indent="0" algn="ctr">
              <a:buNone/>
              <a:defRPr/>
            </a:lvl1pPr>
          </a:lstStyle>
          <a:p>
            <a:pPr lvl="0"/>
            <a:r>
              <a:rPr lang="en-GB"/>
              <a:t>Answer D</a:t>
            </a:r>
          </a:p>
        </p:txBody>
      </p:sp>
    </p:spTree>
    <p:extLst>
      <p:ext uri="{BB962C8B-B14F-4D97-AF65-F5344CB8AC3E}">
        <p14:creationId xmlns:p14="http://schemas.microsoft.com/office/powerpoint/2010/main" val="1970092279"/>
      </p:ext>
    </p:extLst>
  </p:cSld>
  <p:clrMapOvr>
    <a:masterClrMapping/>
  </p:clrMapOvr>
  <p:extLst>
    <p:ext uri="{DCECCB84-F9BA-43D5-87BE-67443E8EF086}">
      <p15:sldGuideLst xmlns:p15="http://schemas.microsoft.com/office/powerpoint/2012/main">
        <p15:guide id="1" orient="horz" pos="2160">
          <p15:clr>
            <a:srgbClr val="FBAE40"/>
          </p15:clr>
        </p15:guide>
        <p15:guide id="2" pos="404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nk (Pos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9319570"/>
      </p:ext>
    </p:extLst>
  </p:cSld>
  <p:clrMapOvr>
    <a:masterClrMapping/>
  </p:clrMapOvr>
  <p:extLst>
    <p:ext uri="{DCECCB84-F9BA-43D5-87BE-67443E8EF086}">
      <p15:sldGuideLst xmlns:p15="http://schemas.microsoft.com/office/powerpoint/2012/main">
        <p15:guide id="1" orient="horz" pos="2160">
          <p15:clr>
            <a:srgbClr val="FBAE40"/>
          </p15:clr>
        </p15:guide>
        <p15:guide id="2" pos="4044">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rge Ans (DQ)">
    <p:bg>
      <p:bgPr>
        <a:solidFill>
          <a:srgbClr val="FAD6E1"/>
        </a:solidFill>
        <a:effectLst/>
      </p:bgPr>
    </p:bg>
    <p:spTree>
      <p:nvGrpSpPr>
        <p:cNvPr id="1" name=""/>
        <p:cNvGrpSpPr/>
        <p:nvPr/>
      </p:nvGrpSpPr>
      <p:grpSpPr>
        <a:xfrm>
          <a:off x="0" y="0"/>
          <a:ext cx="0" cy="0"/>
          <a:chOff x="0" y="0"/>
          <a:chExt cx="0" cy="0"/>
        </a:xfrm>
      </p:grpSpPr>
      <p:sp>
        <p:nvSpPr>
          <p:cNvPr id="2" name="Text Placeholder 5">
            <a:extLst>
              <a:ext uri="{FF2B5EF4-FFF2-40B4-BE49-F238E27FC236}">
                <a16:creationId xmlns:a16="http://schemas.microsoft.com/office/drawing/2014/main" id="{B58C3FCF-4FF7-4811-A993-7D71F6754750}"/>
              </a:ext>
            </a:extLst>
          </p:cNvPr>
          <p:cNvSpPr>
            <a:spLocks noGrp="1"/>
          </p:cNvSpPr>
          <p:nvPr>
            <p:ph type="body" sz="quarter" idx="10" hasCustomPrompt="1"/>
          </p:nvPr>
        </p:nvSpPr>
        <p:spPr>
          <a:xfrm>
            <a:off x="1296988" y="1122391"/>
            <a:ext cx="9950450" cy="714375"/>
          </a:xfrm>
          <a:prstGeom prst="rect">
            <a:avLst/>
          </a:prstGeom>
        </p:spPr>
        <p:txBody>
          <a:bodyPr/>
          <a:lstStyle>
            <a:lvl1pPr marL="0" indent="0">
              <a:buNone/>
              <a:defRPr sz="3200" b="1">
                <a:solidFill>
                  <a:srgbClr val="E40045"/>
                </a:solidFill>
                <a:latin typeface="Century Gothic" panose="020B0502020202020204" pitchFamily="34" charset="0"/>
              </a:defRPr>
            </a:lvl1pPr>
          </a:lstStyle>
          <a:p>
            <a:pPr lvl="0"/>
            <a:r>
              <a:rPr lang="en-GB"/>
              <a:t>Write question here..</a:t>
            </a:r>
          </a:p>
        </p:txBody>
      </p:sp>
      <p:sp>
        <p:nvSpPr>
          <p:cNvPr id="3" name="Oval 2">
            <a:extLst>
              <a:ext uri="{FF2B5EF4-FFF2-40B4-BE49-F238E27FC236}">
                <a16:creationId xmlns:a16="http://schemas.microsoft.com/office/drawing/2014/main" id="{5D0DAE4B-7361-45A1-B38A-6C9CDDE36687}"/>
              </a:ext>
            </a:extLst>
          </p:cNvPr>
          <p:cNvSpPr/>
          <p:nvPr userDrawn="1"/>
        </p:nvSpPr>
        <p:spPr>
          <a:xfrm>
            <a:off x="3784306" y="2151686"/>
            <a:ext cx="360000" cy="360000"/>
          </a:xfrm>
          <a:prstGeom prst="ellipse">
            <a:avLst/>
          </a:prstGeom>
          <a:solidFill>
            <a:schemeClr val="accent5">
              <a:lumMod val="20000"/>
              <a:lumOff val="80000"/>
            </a:schemeClr>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A</a:t>
            </a:r>
          </a:p>
        </p:txBody>
      </p:sp>
      <p:sp>
        <p:nvSpPr>
          <p:cNvPr id="4" name="Oval 3">
            <a:extLst>
              <a:ext uri="{FF2B5EF4-FFF2-40B4-BE49-F238E27FC236}">
                <a16:creationId xmlns:a16="http://schemas.microsoft.com/office/drawing/2014/main" id="{0A3313E4-D766-4E2C-A60D-58E0E0D1F019}"/>
              </a:ext>
            </a:extLst>
          </p:cNvPr>
          <p:cNvSpPr/>
          <p:nvPr userDrawn="1"/>
        </p:nvSpPr>
        <p:spPr>
          <a:xfrm>
            <a:off x="8737321" y="2151686"/>
            <a:ext cx="360000" cy="360000"/>
          </a:xfrm>
          <a:prstGeom prst="ellipse">
            <a:avLst/>
          </a:prstGeom>
          <a:solidFill>
            <a:srgbClr val="FFFF00"/>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B</a:t>
            </a:r>
          </a:p>
        </p:txBody>
      </p:sp>
      <p:sp>
        <p:nvSpPr>
          <p:cNvPr id="5" name="Oval 4">
            <a:extLst>
              <a:ext uri="{FF2B5EF4-FFF2-40B4-BE49-F238E27FC236}">
                <a16:creationId xmlns:a16="http://schemas.microsoft.com/office/drawing/2014/main" id="{6661A995-5B04-4281-9C05-FC893BFC47B2}"/>
              </a:ext>
            </a:extLst>
          </p:cNvPr>
          <p:cNvSpPr/>
          <p:nvPr userDrawn="1"/>
        </p:nvSpPr>
        <p:spPr>
          <a:xfrm>
            <a:off x="3784306" y="4456900"/>
            <a:ext cx="360000" cy="360000"/>
          </a:xfrm>
          <a:prstGeom prst="ellipse">
            <a:avLst/>
          </a:prstGeom>
          <a:solidFill>
            <a:schemeClr val="accent6">
              <a:lumMod val="40000"/>
              <a:lumOff val="60000"/>
            </a:schemeClr>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C</a:t>
            </a:r>
          </a:p>
        </p:txBody>
      </p:sp>
      <p:sp>
        <p:nvSpPr>
          <p:cNvPr id="6" name="Oval 5">
            <a:extLst>
              <a:ext uri="{FF2B5EF4-FFF2-40B4-BE49-F238E27FC236}">
                <a16:creationId xmlns:a16="http://schemas.microsoft.com/office/drawing/2014/main" id="{E99C7E16-81D7-4B21-BD1C-F4D63FD6FD1A}"/>
              </a:ext>
            </a:extLst>
          </p:cNvPr>
          <p:cNvSpPr/>
          <p:nvPr userDrawn="1"/>
        </p:nvSpPr>
        <p:spPr>
          <a:xfrm>
            <a:off x="8737321" y="4456900"/>
            <a:ext cx="360000" cy="360000"/>
          </a:xfrm>
          <a:prstGeom prst="ellipse">
            <a:avLst/>
          </a:prstGeom>
          <a:solidFill>
            <a:srgbClr val="F3A0BA"/>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D</a:t>
            </a:r>
          </a:p>
        </p:txBody>
      </p:sp>
      <p:sp>
        <p:nvSpPr>
          <p:cNvPr id="17" name="Answer A">
            <a:extLst>
              <a:ext uri="{FF2B5EF4-FFF2-40B4-BE49-F238E27FC236}">
                <a16:creationId xmlns:a16="http://schemas.microsoft.com/office/drawing/2014/main" id="{0B7110B6-6FB9-4F02-B66C-FEDFE510B9B5}"/>
              </a:ext>
            </a:extLst>
          </p:cNvPr>
          <p:cNvSpPr>
            <a:spLocks noGrp="1"/>
          </p:cNvSpPr>
          <p:nvPr>
            <p:ph type="body" sz="quarter" idx="11" hasCustomPrompt="1"/>
          </p:nvPr>
        </p:nvSpPr>
        <p:spPr>
          <a:xfrm>
            <a:off x="1951038" y="2606675"/>
            <a:ext cx="4027487" cy="908050"/>
          </a:xfrm>
          <a:prstGeom prst="roundRect">
            <a:avLst/>
          </a:prstGeom>
          <a:ln>
            <a:solidFill>
              <a:srgbClr val="C00000"/>
            </a:solidFill>
          </a:ln>
        </p:spPr>
        <p:txBody>
          <a:bodyPr anchor="ctr"/>
          <a:lstStyle>
            <a:lvl1pPr marL="0" indent="0" algn="ctr">
              <a:buNone/>
              <a:defRPr/>
            </a:lvl1pPr>
          </a:lstStyle>
          <a:p>
            <a:pPr lvl="0"/>
            <a:r>
              <a:rPr lang="en-GB"/>
              <a:t>Answer A</a:t>
            </a:r>
          </a:p>
        </p:txBody>
      </p:sp>
      <p:sp>
        <p:nvSpPr>
          <p:cNvPr id="20" name="Answer B">
            <a:extLst>
              <a:ext uri="{FF2B5EF4-FFF2-40B4-BE49-F238E27FC236}">
                <a16:creationId xmlns:a16="http://schemas.microsoft.com/office/drawing/2014/main" id="{CADEFE4D-CBCD-4B7C-BFB5-4E256E1285F4}"/>
              </a:ext>
            </a:extLst>
          </p:cNvPr>
          <p:cNvSpPr>
            <a:spLocks noGrp="1"/>
          </p:cNvSpPr>
          <p:nvPr>
            <p:ph type="body" sz="quarter" idx="12" hasCustomPrompt="1"/>
          </p:nvPr>
        </p:nvSpPr>
        <p:spPr>
          <a:xfrm>
            <a:off x="6903577" y="2605061"/>
            <a:ext cx="4027487" cy="908050"/>
          </a:xfrm>
          <a:prstGeom prst="roundRect">
            <a:avLst/>
          </a:prstGeom>
          <a:ln>
            <a:solidFill>
              <a:srgbClr val="C00000"/>
            </a:solidFill>
          </a:ln>
        </p:spPr>
        <p:txBody>
          <a:bodyPr anchor="ctr"/>
          <a:lstStyle>
            <a:lvl1pPr marL="0" indent="0" algn="ctr">
              <a:buNone/>
              <a:defRPr/>
            </a:lvl1pPr>
          </a:lstStyle>
          <a:p>
            <a:pPr lvl="0"/>
            <a:r>
              <a:rPr lang="en-GB"/>
              <a:t>Answer B</a:t>
            </a:r>
          </a:p>
        </p:txBody>
      </p:sp>
      <p:sp>
        <p:nvSpPr>
          <p:cNvPr id="25" name="Answer C">
            <a:extLst>
              <a:ext uri="{FF2B5EF4-FFF2-40B4-BE49-F238E27FC236}">
                <a16:creationId xmlns:a16="http://schemas.microsoft.com/office/drawing/2014/main" id="{256FD26C-D1BB-4AEE-8951-7CBA06B09E77}"/>
              </a:ext>
            </a:extLst>
          </p:cNvPr>
          <p:cNvSpPr>
            <a:spLocks noGrp="1"/>
          </p:cNvSpPr>
          <p:nvPr>
            <p:ph type="body" sz="quarter" idx="13" hasCustomPrompt="1"/>
          </p:nvPr>
        </p:nvSpPr>
        <p:spPr>
          <a:xfrm>
            <a:off x="1950600" y="4901952"/>
            <a:ext cx="4027487" cy="908050"/>
          </a:xfrm>
          <a:prstGeom prst="roundRect">
            <a:avLst/>
          </a:prstGeom>
          <a:ln>
            <a:solidFill>
              <a:srgbClr val="C00000"/>
            </a:solidFill>
          </a:ln>
        </p:spPr>
        <p:txBody>
          <a:bodyPr anchor="ctr"/>
          <a:lstStyle>
            <a:lvl1pPr marL="0" indent="0" algn="ctr">
              <a:buNone/>
              <a:defRPr/>
            </a:lvl1pPr>
          </a:lstStyle>
          <a:p>
            <a:pPr lvl="0"/>
            <a:r>
              <a:rPr lang="en-GB"/>
              <a:t>Answer C</a:t>
            </a:r>
          </a:p>
        </p:txBody>
      </p:sp>
      <p:sp>
        <p:nvSpPr>
          <p:cNvPr id="26" name="Answer D">
            <a:extLst>
              <a:ext uri="{FF2B5EF4-FFF2-40B4-BE49-F238E27FC236}">
                <a16:creationId xmlns:a16="http://schemas.microsoft.com/office/drawing/2014/main" id="{B9CB51B2-C4CF-4CBD-800C-FD1BF70DCCDA}"/>
              </a:ext>
            </a:extLst>
          </p:cNvPr>
          <p:cNvSpPr>
            <a:spLocks noGrp="1"/>
          </p:cNvSpPr>
          <p:nvPr>
            <p:ph type="body" sz="quarter" idx="14" hasCustomPrompt="1"/>
          </p:nvPr>
        </p:nvSpPr>
        <p:spPr>
          <a:xfrm>
            <a:off x="6903139" y="4900338"/>
            <a:ext cx="4027487" cy="908050"/>
          </a:xfrm>
          <a:prstGeom prst="roundRect">
            <a:avLst/>
          </a:prstGeom>
          <a:ln>
            <a:solidFill>
              <a:srgbClr val="C00000"/>
            </a:solidFill>
          </a:ln>
        </p:spPr>
        <p:txBody>
          <a:bodyPr anchor="ctr"/>
          <a:lstStyle>
            <a:lvl1pPr marL="0" indent="0" algn="ctr">
              <a:buNone/>
              <a:defRPr/>
            </a:lvl1pPr>
          </a:lstStyle>
          <a:p>
            <a:pPr lvl="0"/>
            <a:r>
              <a:rPr lang="en-GB"/>
              <a:t>Answer D</a:t>
            </a:r>
          </a:p>
        </p:txBody>
      </p:sp>
    </p:spTree>
    <p:extLst>
      <p:ext uri="{BB962C8B-B14F-4D97-AF65-F5344CB8AC3E}">
        <p14:creationId xmlns:p14="http://schemas.microsoft.com/office/powerpoint/2010/main" val="3684758979"/>
      </p:ext>
    </p:extLst>
  </p:cSld>
  <p:clrMapOvr>
    <a:masterClrMapping/>
  </p:clrMapOvr>
  <p:extLst>
    <p:ext uri="{DCECCB84-F9BA-43D5-87BE-67443E8EF086}">
      <p15:sldGuideLst xmlns:p15="http://schemas.microsoft.com/office/powerpoint/2012/main">
        <p15:guide id="1" orient="horz" pos="2160">
          <p15:clr>
            <a:srgbClr val="FBAE40"/>
          </p15:clr>
        </p15:guide>
        <p15:guide id="2" pos="404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mall Ans (DQ)">
    <p:bg>
      <p:bgPr>
        <a:solidFill>
          <a:srgbClr val="FAD6E1"/>
        </a:solidFill>
        <a:effectLst/>
      </p:bgPr>
    </p:bg>
    <p:spTree>
      <p:nvGrpSpPr>
        <p:cNvPr id="1" name=""/>
        <p:cNvGrpSpPr/>
        <p:nvPr/>
      </p:nvGrpSpPr>
      <p:grpSpPr>
        <a:xfrm>
          <a:off x="0" y="0"/>
          <a:ext cx="0" cy="0"/>
          <a:chOff x="0" y="0"/>
          <a:chExt cx="0" cy="0"/>
        </a:xfrm>
      </p:grpSpPr>
      <p:sp>
        <p:nvSpPr>
          <p:cNvPr id="2" name="Text Placeholder 5">
            <a:extLst>
              <a:ext uri="{FF2B5EF4-FFF2-40B4-BE49-F238E27FC236}">
                <a16:creationId xmlns:a16="http://schemas.microsoft.com/office/drawing/2014/main" id="{B58C3FCF-4FF7-4811-A993-7D71F6754750}"/>
              </a:ext>
            </a:extLst>
          </p:cNvPr>
          <p:cNvSpPr>
            <a:spLocks noGrp="1"/>
          </p:cNvSpPr>
          <p:nvPr>
            <p:ph type="body" sz="quarter" idx="10" hasCustomPrompt="1"/>
          </p:nvPr>
        </p:nvSpPr>
        <p:spPr>
          <a:xfrm>
            <a:off x="1296988" y="1122391"/>
            <a:ext cx="9950450" cy="714375"/>
          </a:xfrm>
          <a:prstGeom prst="rect">
            <a:avLst/>
          </a:prstGeom>
        </p:spPr>
        <p:txBody>
          <a:bodyPr/>
          <a:lstStyle>
            <a:lvl1pPr marL="0" indent="0">
              <a:buNone/>
              <a:defRPr sz="3200" b="1">
                <a:solidFill>
                  <a:srgbClr val="E40045"/>
                </a:solidFill>
                <a:latin typeface="Century Gothic" panose="020B0502020202020204" pitchFamily="34" charset="0"/>
              </a:defRPr>
            </a:lvl1pPr>
          </a:lstStyle>
          <a:p>
            <a:pPr lvl="0"/>
            <a:r>
              <a:rPr lang="en-GB"/>
              <a:t>Write question here..</a:t>
            </a:r>
          </a:p>
        </p:txBody>
      </p:sp>
      <p:sp>
        <p:nvSpPr>
          <p:cNvPr id="3" name="Oval 2">
            <a:extLst>
              <a:ext uri="{FF2B5EF4-FFF2-40B4-BE49-F238E27FC236}">
                <a16:creationId xmlns:a16="http://schemas.microsoft.com/office/drawing/2014/main" id="{5D0DAE4B-7361-45A1-B38A-6C9CDDE36687}"/>
              </a:ext>
            </a:extLst>
          </p:cNvPr>
          <p:cNvSpPr/>
          <p:nvPr userDrawn="1"/>
        </p:nvSpPr>
        <p:spPr>
          <a:xfrm>
            <a:off x="2342930" y="4816900"/>
            <a:ext cx="360000" cy="360000"/>
          </a:xfrm>
          <a:prstGeom prst="ellipse">
            <a:avLst/>
          </a:prstGeom>
          <a:solidFill>
            <a:schemeClr val="accent5">
              <a:lumMod val="20000"/>
              <a:lumOff val="80000"/>
            </a:schemeClr>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A</a:t>
            </a:r>
          </a:p>
        </p:txBody>
      </p:sp>
      <p:sp>
        <p:nvSpPr>
          <p:cNvPr id="4" name="Oval 3">
            <a:extLst>
              <a:ext uri="{FF2B5EF4-FFF2-40B4-BE49-F238E27FC236}">
                <a16:creationId xmlns:a16="http://schemas.microsoft.com/office/drawing/2014/main" id="{0A3313E4-D766-4E2C-A60D-58E0E0D1F019}"/>
              </a:ext>
            </a:extLst>
          </p:cNvPr>
          <p:cNvSpPr/>
          <p:nvPr userDrawn="1"/>
        </p:nvSpPr>
        <p:spPr>
          <a:xfrm>
            <a:off x="4946819" y="4816900"/>
            <a:ext cx="360000" cy="360000"/>
          </a:xfrm>
          <a:prstGeom prst="ellipse">
            <a:avLst/>
          </a:prstGeom>
          <a:solidFill>
            <a:srgbClr val="FFFF00"/>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B</a:t>
            </a:r>
          </a:p>
        </p:txBody>
      </p:sp>
      <p:sp>
        <p:nvSpPr>
          <p:cNvPr id="5" name="Oval 4">
            <a:extLst>
              <a:ext uri="{FF2B5EF4-FFF2-40B4-BE49-F238E27FC236}">
                <a16:creationId xmlns:a16="http://schemas.microsoft.com/office/drawing/2014/main" id="{6661A995-5B04-4281-9C05-FC893BFC47B2}"/>
              </a:ext>
            </a:extLst>
          </p:cNvPr>
          <p:cNvSpPr/>
          <p:nvPr userDrawn="1"/>
        </p:nvSpPr>
        <p:spPr>
          <a:xfrm>
            <a:off x="7571707" y="4816900"/>
            <a:ext cx="360000" cy="360000"/>
          </a:xfrm>
          <a:prstGeom prst="ellipse">
            <a:avLst/>
          </a:prstGeom>
          <a:solidFill>
            <a:schemeClr val="accent6">
              <a:lumMod val="40000"/>
              <a:lumOff val="60000"/>
            </a:schemeClr>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C</a:t>
            </a:r>
          </a:p>
        </p:txBody>
      </p:sp>
      <p:sp>
        <p:nvSpPr>
          <p:cNvPr id="6" name="Oval 5">
            <a:extLst>
              <a:ext uri="{FF2B5EF4-FFF2-40B4-BE49-F238E27FC236}">
                <a16:creationId xmlns:a16="http://schemas.microsoft.com/office/drawing/2014/main" id="{E99C7E16-81D7-4B21-BD1C-F4D63FD6FD1A}"/>
              </a:ext>
            </a:extLst>
          </p:cNvPr>
          <p:cNvSpPr/>
          <p:nvPr userDrawn="1"/>
        </p:nvSpPr>
        <p:spPr>
          <a:xfrm>
            <a:off x="10175596" y="4816900"/>
            <a:ext cx="360000" cy="360000"/>
          </a:xfrm>
          <a:prstGeom prst="ellipse">
            <a:avLst/>
          </a:prstGeom>
          <a:solidFill>
            <a:srgbClr val="F3A0BA"/>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D</a:t>
            </a:r>
          </a:p>
        </p:txBody>
      </p:sp>
      <p:sp>
        <p:nvSpPr>
          <p:cNvPr id="17" name="Answer A">
            <a:extLst>
              <a:ext uri="{FF2B5EF4-FFF2-40B4-BE49-F238E27FC236}">
                <a16:creationId xmlns:a16="http://schemas.microsoft.com/office/drawing/2014/main" id="{0B7110B6-6FB9-4F02-B66C-FEDFE510B9B5}"/>
              </a:ext>
            </a:extLst>
          </p:cNvPr>
          <p:cNvSpPr>
            <a:spLocks noGrp="1"/>
          </p:cNvSpPr>
          <p:nvPr>
            <p:ph type="body" sz="quarter" idx="11" hasCustomPrompt="1"/>
          </p:nvPr>
        </p:nvSpPr>
        <p:spPr>
          <a:xfrm>
            <a:off x="1298727" y="5299075"/>
            <a:ext cx="2455560" cy="908050"/>
          </a:xfrm>
          <a:prstGeom prst="roundRect">
            <a:avLst/>
          </a:prstGeom>
          <a:ln>
            <a:solidFill>
              <a:srgbClr val="C00000"/>
            </a:solidFill>
          </a:ln>
        </p:spPr>
        <p:txBody>
          <a:bodyPr anchor="ctr"/>
          <a:lstStyle>
            <a:lvl1pPr marL="0" indent="0" algn="ctr">
              <a:buNone/>
              <a:defRPr/>
            </a:lvl1pPr>
          </a:lstStyle>
          <a:p>
            <a:pPr lvl="0"/>
            <a:r>
              <a:rPr lang="en-GB"/>
              <a:t>Answer A</a:t>
            </a:r>
          </a:p>
        </p:txBody>
      </p:sp>
      <p:sp>
        <p:nvSpPr>
          <p:cNvPr id="20" name="Answer B">
            <a:extLst>
              <a:ext uri="{FF2B5EF4-FFF2-40B4-BE49-F238E27FC236}">
                <a16:creationId xmlns:a16="http://schemas.microsoft.com/office/drawing/2014/main" id="{CADEFE4D-CBCD-4B7C-BFB5-4E256E1285F4}"/>
              </a:ext>
            </a:extLst>
          </p:cNvPr>
          <p:cNvSpPr>
            <a:spLocks noGrp="1"/>
          </p:cNvSpPr>
          <p:nvPr>
            <p:ph type="body" sz="quarter" idx="12" hasCustomPrompt="1"/>
          </p:nvPr>
        </p:nvSpPr>
        <p:spPr>
          <a:xfrm>
            <a:off x="3898064" y="5299075"/>
            <a:ext cx="2455560" cy="908050"/>
          </a:xfrm>
          <a:prstGeom prst="roundRect">
            <a:avLst/>
          </a:prstGeom>
          <a:ln>
            <a:solidFill>
              <a:srgbClr val="C00000"/>
            </a:solidFill>
          </a:ln>
        </p:spPr>
        <p:txBody>
          <a:bodyPr anchor="ctr"/>
          <a:lstStyle>
            <a:lvl1pPr marL="0" indent="0" algn="ctr">
              <a:buNone/>
              <a:defRPr/>
            </a:lvl1pPr>
          </a:lstStyle>
          <a:p>
            <a:pPr lvl="0"/>
            <a:r>
              <a:rPr lang="en-GB"/>
              <a:t>Answer B</a:t>
            </a:r>
          </a:p>
        </p:txBody>
      </p:sp>
      <p:sp>
        <p:nvSpPr>
          <p:cNvPr id="25" name="Answer C">
            <a:extLst>
              <a:ext uri="{FF2B5EF4-FFF2-40B4-BE49-F238E27FC236}">
                <a16:creationId xmlns:a16="http://schemas.microsoft.com/office/drawing/2014/main" id="{256FD26C-D1BB-4AEE-8951-7CBA06B09E77}"/>
              </a:ext>
            </a:extLst>
          </p:cNvPr>
          <p:cNvSpPr>
            <a:spLocks noGrp="1"/>
          </p:cNvSpPr>
          <p:nvPr>
            <p:ph type="body" sz="quarter" idx="13" hasCustomPrompt="1"/>
          </p:nvPr>
        </p:nvSpPr>
        <p:spPr>
          <a:xfrm>
            <a:off x="6523927" y="5299075"/>
            <a:ext cx="2455560" cy="908050"/>
          </a:xfrm>
          <a:prstGeom prst="roundRect">
            <a:avLst/>
          </a:prstGeom>
          <a:ln>
            <a:solidFill>
              <a:srgbClr val="C00000"/>
            </a:solidFill>
          </a:ln>
        </p:spPr>
        <p:txBody>
          <a:bodyPr anchor="ctr"/>
          <a:lstStyle>
            <a:lvl1pPr marL="0" indent="0" algn="ctr">
              <a:buNone/>
              <a:defRPr/>
            </a:lvl1pPr>
          </a:lstStyle>
          <a:p>
            <a:pPr lvl="0"/>
            <a:r>
              <a:rPr lang="en-GB"/>
              <a:t>Answer C</a:t>
            </a:r>
          </a:p>
        </p:txBody>
      </p:sp>
      <p:sp>
        <p:nvSpPr>
          <p:cNvPr id="26" name="Answer D">
            <a:extLst>
              <a:ext uri="{FF2B5EF4-FFF2-40B4-BE49-F238E27FC236}">
                <a16:creationId xmlns:a16="http://schemas.microsoft.com/office/drawing/2014/main" id="{B9CB51B2-C4CF-4CBD-800C-FD1BF70DCCDA}"/>
              </a:ext>
            </a:extLst>
          </p:cNvPr>
          <p:cNvSpPr>
            <a:spLocks noGrp="1"/>
          </p:cNvSpPr>
          <p:nvPr>
            <p:ph type="body" sz="quarter" idx="14" hasCustomPrompt="1"/>
          </p:nvPr>
        </p:nvSpPr>
        <p:spPr>
          <a:xfrm>
            <a:off x="9126841" y="5299075"/>
            <a:ext cx="2455560" cy="908050"/>
          </a:xfrm>
          <a:prstGeom prst="roundRect">
            <a:avLst/>
          </a:prstGeom>
          <a:ln>
            <a:solidFill>
              <a:srgbClr val="C00000"/>
            </a:solidFill>
          </a:ln>
        </p:spPr>
        <p:txBody>
          <a:bodyPr anchor="ctr"/>
          <a:lstStyle>
            <a:lvl1pPr marL="0" indent="0" algn="ctr">
              <a:buNone/>
              <a:defRPr/>
            </a:lvl1pPr>
          </a:lstStyle>
          <a:p>
            <a:pPr lvl="0"/>
            <a:r>
              <a:rPr lang="en-GB"/>
              <a:t>Answer D</a:t>
            </a:r>
          </a:p>
        </p:txBody>
      </p:sp>
    </p:spTree>
    <p:extLst>
      <p:ext uri="{BB962C8B-B14F-4D97-AF65-F5344CB8AC3E}">
        <p14:creationId xmlns:p14="http://schemas.microsoft.com/office/powerpoint/2010/main" val="3385503267"/>
      </p:ext>
    </p:extLst>
  </p:cSld>
  <p:clrMapOvr>
    <a:masterClrMapping/>
  </p:clrMapOvr>
  <p:extLst>
    <p:ext uri="{DCECCB84-F9BA-43D5-87BE-67443E8EF086}">
      <p15:sldGuideLst xmlns:p15="http://schemas.microsoft.com/office/powerpoint/2012/main">
        <p15:guide id="1" orient="horz" pos="2160">
          <p15:clr>
            <a:srgbClr val="FBAE40"/>
          </p15:clr>
        </p15:guide>
        <p15:guide id="2" pos="404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nk (DQ)">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2902623"/>
      </p:ext>
    </p:extLst>
  </p:cSld>
  <p:clrMapOvr>
    <a:masterClrMapping/>
  </p:clrMapOvr>
  <p:extLst>
    <p:ext uri="{DCECCB84-F9BA-43D5-87BE-67443E8EF086}">
      <p15:sldGuideLst xmlns:p15="http://schemas.microsoft.com/office/powerpoint/2012/main">
        <p15:guide id="1" orient="horz" pos="2160">
          <p15:clr>
            <a:srgbClr val="FBAE40"/>
          </p15:clr>
        </p15:guide>
        <p15:guide id="2" pos="4044">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lain White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1858851"/>
      </p:ext>
    </p:extLst>
  </p:cSld>
  <p:clrMapOvr>
    <a:masterClrMapping/>
  </p:clrMapOvr>
  <p:extLst>
    <p:ext uri="{DCECCB84-F9BA-43D5-87BE-67443E8EF086}">
      <p15:sldGuideLst xmlns:p15="http://schemas.microsoft.com/office/powerpoint/2012/main">
        <p15:guide id="1" orient="horz" pos="2160">
          <p15:clr>
            <a:srgbClr val="FBAE40"/>
          </p15:clr>
        </p15:guide>
        <p15:guide id="2" pos="404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Response slide">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1470DB96-D380-4B6C-AAE5-56C7CA48FBE3}"/>
              </a:ext>
            </a:extLst>
          </p:cNvPr>
          <p:cNvSpPr>
            <a:spLocks noGrp="1"/>
          </p:cNvSpPr>
          <p:nvPr>
            <p:ph type="body" sz="quarter" idx="11" hasCustomPrompt="1"/>
          </p:nvPr>
        </p:nvSpPr>
        <p:spPr>
          <a:xfrm>
            <a:off x="1427162" y="191894"/>
            <a:ext cx="10368000" cy="468000"/>
          </a:xfrm>
          <a:prstGeom prst="rect">
            <a:avLst/>
          </a:prstGeom>
        </p:spPr>
        <p:txBody>
          <a:bodyPr/>
          <a:lstStyle>
            <a:lvl1pPr marL="0" indent="0">
              <a:buNone/>
              <a:defRPr sz="2400">
                <a:latin typeface="+mj-lt"/>
              </a:defRPr>
            </a:lvl1pPr>
            <a:lvl2pPr marL="457200" indent="0">
              <a:buNone/>
              <a:defRPr sz="2400">
                <a:latin typeface="+mj-lt"/>
              </a:defRPr>
            </a:lvl2pPr>
            <a:lvl3pPr marL="914400" indent="0">
              <a:buNone/>
              <a:defRPr sz="2400">
                <a:latin typeface="+mj-lt"/>
              </a:defRPr>
            </a:lvl3pPr>
            <a:lvl4pPr marL="1371600" indent="0">
              <a:buNone/>
              <a:defRPr sz="2400">
                <a:latin typeface="+mj-lt"/>
              </a:defRPr>
            </a:lvl4pPr>
            <a:lvl5pPr marL="1828800" indent="0">
              <a:buNone/>
              <a:defRPr sz="2400">
                <a:latin typeface="+mj-lt"/>
              </a:defRPr>
            </a:lvl5pPr>
          </a:lstStyle>
          <a:p>
            <a:pPr lvl="0"/>
            <a:r>
              <a:rPr lang="en-US"/>
              <a:t>YX UX Pre-Unit Q#: To…</a:t>
            </a:r>
            <a:endParaRPr lang="en-GB"/>
          </a:p>
        </p:txBody>
      </p:sp>
      <p:sp>
        <p:nvSpPr>
          <p:cNvPr id="2" name="Text Placeholder 5">
            <a:extLst>
              <a:ext uri="{FF2B5EF4-FFF2-40B4-BE49-F238E27FC236}">
                <a16:creationId xmlns:a16="http://schemas.microsoft.com/office/drawing/2014/main" id="{02D909B0-BF0E-4FED-85A5-5515857F6AF1}"/>
              </a:ext>
            </a:extLst>
          </p:cNvPr>
          <p:cNvSpPr>
            <a:spLocks noGrp="1"/>
          </p:cNvSpPr>
          <p:nvPr>
            <p:ph type="body" sz="quarter" idx="10" hasCustomPrompt="1"/>
          </p:nvPr>
        </p:nvSpPr>
        <p:spPr>
          <a:xfrm>
            <a:off x="1296988" y="844132"/>
            <a:ext cx="9950450" cy="714375"/>
          </a:xfrm>
          <a:prstGeom prst="rect">
            <a:avLst/>
          </a:prstGeom>
        </p:spPr>
        <p:txBody>
          <a:bodyPr/>
          <a:lstStyle>
            <a:lvl1pPr marL="0" indent="0">
              <a:buNone/>
              <a:defRPr sz="3200" b="1">
                <a:solidFill>
                  <a:srgbClr val="E40045"/>
                </a:solidFill>
                <a:latin typeface="Century Gothic" panose="020B0502020202020204" pitchFamily="34" charset="0"/>
              </a:defRPr>
            </a:lvl1pPr>
          </a:lstStyle>
          <a:p>
            <a:pPr lvl="0"/>
            <a:r>
              <a:rPr lang="en-GB"/>
              <a:t>Write question here..</a:t>
            </a:r>
          </a:p>
        </p:txBody>
      </p:sp>
    </p:spTree>
    <p:extLst>
      <p:ext uri="{BB962C8B-B14F-4D97-AF65-F5344CB8AC3E}">
        <p14:creationId xmlns:p14="http://schemas.microsoft.com/office/powerpoint/2010/main" val="28497888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0289901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95097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lain White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75246788"/>
      </p:ext>
    </p:extLst>
  </p:cSld>
  <p:clrMapOvr>
    <a:masterClrMapping/>
  </p:clrMapOvr>
  <p:extLst>
    <p:ext uri="{DCECCB84-F9BA-43D5-87BE-67443E8EF086}">
      <p15:sldGuideLst xmlns:p15="http://schemas.microsoft.com/office/powerpoint/2012/main">
        <p15:guide id="1" orient="horz" pos="2160">
          <p15:clr>
            <a:srgbClr val="FBAE40"/>
          </p15:clr>
        </p15:guide>
        <p15:guide id="2" pos="4044">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Blank (Post)">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2835653"/>
      </p:ext>
    </p:extLst>
  </p:cSld>
  <p:clrMapOvr>
    <a:masterClrMapping/>
  </p:clrMapOvr>
  <p:extLst>
    <p:ext uri="{DCECCB84-F9BA-43D5-87BE-67443E8EF086}">
      <p15:sldGuideLst xmlns:p15="http://schemas.microsoft.com/office/powerpoint/2012/main">
        <p15:guide id="1" orient="horz" pos="2160">
          <p15:clr>
            <a:srgbClr val="FBAE40"/>
          </p15:clr>
        </p15:guide>
        <p15:guide id="2" pos="4044">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lain White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4802419"/>
      </p:ext>
    </p:extLst>
  </p:cSld>
  <p:clrMapOvr>
    <a:masterClrMapping/>
  </p:clrMapOvr>
  <p:extLst>
    <p:ext uri="{DCECCB84-F9BA-43D5-87BE-67443E8EF086}">
      <p15:sldGuideLst xmlns:p15="http://schemas.microsoft.com/office/powerpoint/2012/main">
        <p15:guide id="1" orient="horz" pos="2160">
          <p15:clr>
            <a:srgbClr val="FBAE40"/>
          </p15:clr>
        </p15:guide>
        <p15:guide id="2" pos="4044">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Blank (Post)">
    <p:spTree>
      <p:nvGrpSpPr>
        <p:cNvPr id="1" name=""/>
        <p:cNvGrpSpPr/>
        <p:nvPr/>
      </p:nvGrpSpPr>
      <p:grpSpPr>
        <a:xfrm>
          <a:off x="0" y="0"/>
          <a:ext cx="0" cy="0"/>
          <a:chOff x="0" y="0"/>
          <a:chExt cx="0" cy="0"/>
        </a:xfrm>
      </p:grpSpPr>
    </p:spTree>
    <p:extLst>
      <p:ext uri="{BB962C8B-B14F-4D97-AF65-F5344CB8AC3E}">
        <p14:creationId xmlns:p14="http://schemas.microsoft.com/office/powerpoint/2010/main" val="1368083388"/>
      </p:ext>
    </p:extLst>
  </p:cSld>
  <p:clrMapOvr>
    <a:masterClrMapping/>
  </p:clrMapOvr>
  <p:extLst>
    <p:ext uri="{DCECCB84-F9BA-43D5-87BE-67443E8EF086}">
      <p15:sldGuideLst xmlns:p15="http://schemas.microsoft.com/office/powerpoint/2012/main">
        <p15:guide id="1" orient="horz" pos="2160">
          <p15:clr>
            <a:srgbClr val="FBAE40"/>
          </p15:clr>
        </p15:guide>
        <p15:guide id="2" pos="4044">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emf"/></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theme" Target="../theme/theme2.xml"/><Relationship Id="rId1" Type="http://schemas.openxmlformats.org/officeDocument/2006/relationships/slideLayout" Target="../slideLayouts/slideLayout2.xml"/><Relationship Id="rId4" Type="http://schemas.openxmlformats.org/officeDocument/2006/relationships/image" Target="../media/image4.emf"/></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image" Target="../media/image5.emf"/><Relationship Id="rId5" Type="http://schemas.openxmlformats.org/officeDocument/2006/relationships/image" Target="../media/image3.jpe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image" Target="../media/image5.emf"/><Relationship Id="rId5" Type="http://schemas.openxmlformats.org/officeDocument/2006/relationships/image" Target="../media/image3.jpe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image" Target="../media/image5.emf"/><Relationship Id="rId5" Type="http://schemas.openxmlformats.org/officeDocument/2006/relationships/image" Target="../media/image3.jpe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image" Target="../media/image5.emf"/><Relationship Id="rId5" Type="http://schemas.openxmlformats.org/officeDocument/2006/relationships/image" Target="../media/image3.jpe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theme" Target="../theme/theme7.xml"/><Relationship Id="rId1" Type="http://schemas.openxmlformats.org/officeDocument/2006/relationships/slideLayout" Target="../slideLayouts/slideLayout15.xml"/><Relationship Id="rId4" Type="http://schemas.openxmlformats.org/officeDocument/2006/relationships/image" Target="../media/image6.emf"/></Relationships>
</file>

<file path=ppt/slideMasters/_rels/slideMaster8.xml.rels><?xml version="1.0" encoding="UTF-8" standalone="yes"?>
<Relationships xmlns="http://schemas.openxmlformats.org/package/2006/relationships"><Relationship Id="rId3" Type="http://schemas.openxmlformats.org/officeDocument/2006/relationships/theme" Target="../theme/theme8.xml"/><Relationship Id="rId2" Type="http://schemas.openxmlformats.org/officeDocument/2006/relationships/slideLayout" Target="../slideLayouts/slideLayout17.xml"/><Relationship Id="rId1" Type="http://schemas.openxmlformats.org/officeDocument/2006/relationships/slideLayout" Target="../slideLayouts/slideLayout16.xml"/><Relationship Id="rId5" Type="http://schemas.openxmlformats.org/officeDocument/2006/relationships/image" Target="../media/image5.emf"/><Relationship Id="rId4" Type="http://schemas.openxmlformats.org/officeDocument/2006/relationships/image" Target="../media/image3.jpeg"/></Relationships>
</file>

<file path=ppt/slideMasters/_rels/slideMaster9.xml.rels><?xml version="1.0" encoding="UTF-8" standalone="yes"?>
<Relationships xmlns="http://schemas.openxmlformats.org/package/2006/relationships"><Relationship Id="rId3" Type="http://schemas.openxmlformats.org/officeDocument/2006/relationships/theme" Target="../theme/theme9.xml"/><Relationship Id="rId2" Type="http://schemas.openxmlformats.org/officeDocument/2006/relationships/slideLayout" Target="../slideLayouts/slideLayout19.xml"/><Relationship Id="rId1" Type="http://schemas.openxmlformats.org/officeDocument/2006/relationships/slideLayout" Target="../slideLayouts/slideLayout18.xml"/><Relationship Id="rId5" Type="http://schemas.openxmlformats.org/officeDocument/2006/relationships/image" Target="../media/image5.emf"/><Relationship Id="rId4" Type="http://schemas.openxmlformats.org/officeDocument/2006/relationships/image" Target="../media/image3.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Flowchart: Process 7">
            <a:extLst>
              <a:ext uri="{FF2B5EF4-FFF2-40B4-BE49-F238E27FC236}">
                <a16:creationId xmlns:a16="http://schemas.microsoft.com/office/drawing/2014/main" id="{4A2F92E2-102F-2F4C-AEAF-09EC3D0656E2}"/>
              </a:ext>
            </a:extLst>
          </p:cNvPr>
          <p:cNvSpPr/>
          <p:nvPr userDrawn="1"/>
        </p:nvSpPr>
        <p:spPr>
          <a:xfrm>
            <a:off x="-81024" y="0"/>
            <a:ext cx="4168840" cy="6881150"/>
          </a:xfrm>
          <a:prstGeom prst="flowChartProcess">
            <a:avLst/>
          </a:prstGeom>
          <a:solidFill>
            <a:srgbClr val="E400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44AC34"/>
              </a:solidFill>
            </a:endParaRPr>
          </a:p>
        </p:txBody>
      </p:sp>
      <p:pic>
        <p:nvPicPr>
          <p:cNvPr id="12" name="Picture 11">
            <a:extLst>
              <a:ext uri="{FF2B5EF4-FFF2-40B4-BE49-F238E27FC236}">
                <a16:creationId xmlns:a16="http://schemas.microsoft.com/office/drawing/2014/main" id="{63D9963F-0A42-B845-8E5C-E492739A7A4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988950" y="6308087"/>
            <a:ext cx="1798604" cy="390663"/>
          </a:xfrm>
          <a:prstGeom prst="rect">
            <a:avLst/>
          </a:prstGeom>
        </p:spPr>
      </p:pic>
      <p:sp>
        <p:nvSpPr>
          <p:cNvPr id="13" name="Text Placeholder 1">
            <a:extLst>
              <a:ext uri="{FF2B5EF4-FFF2-40B4-BE49-F238E27FC236}">
                <a16:creationId xmlns:a16="http://schemas.microsoft.com/office/drawing/2014/main" id="{A089DD61-E860-6747-88AA-B265D5798219}"/>
              </a:ext>
            </a:extLst>
          </p:cNvPr>
          <p:cNvSpPr txBox="1">
            <a:spLocks/>
          </p:cNvSpPr>
          <p:nvPr userDrawn="1"/>
        </p:nvSpPr>
        <p:spPr>
          <a:xfrm>
            <a:off x="5196641" y="6399493"/>
            <a:ext cx="4815455" cy="31083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200">
                <a:latin typeface="Century Schoolbook" panose="02040604050505020304" pitchFamily="18" charset="0"/>
              </a:rPr>
              <a:t>Mathematics Mastery Primary is a curriculum programme from</a:t>
            </a:r>
          </a:p>
        </p:txBody>
      </p:sp>
      <p:pic>
        <p:nvPicPr>
          <p:cNvPr id="14" name="Picture 13">
            <a:extLst>
              <a:ext uri="{FF2B5EF4-FFF2-40B4-BE49-F238E27FC236}">
                <a16:creationId xmlns:a16="http://schemas.microsoft.com/office/drawing/2014/main" id="{3EB704D2-34AF-6540-8FBC-719CF863FB9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48470" y="474046"/>
            <a:ext cx="3316763" cy="698716"/>
          </a:xfrm>
          <a:prstGeom prst="rect">
            <a:avLst/>
          </a:prstGeom>
        </p:spPr>
      </p:pic>
    </p:spTree>
    <p:extLst>
      <p:ext uri="{BB962C8B-B14F-4D97-AF65-F5344CB8AC3E}">
        <p14:creationId xmlns:p14="http://schemas.microsoft.com/office/powerpoint/2010/main" val="961919815"/>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Flowchart: Process 7">
            <a:extLst>
              <a:ext uri="{FF2B5EF4-FFF2-40B4-BE49-F238E27FC236}">
                <a16:creationId xmlns:a16="http://schemas.microsoft.com/office/drawing/2014/main" id="{9437B57E-2C3E-9141-B337-FF94FD42F203}"/>
              </a:ext>
            </a:extLst>
          </p:cNvPr>
          <p:cNvSpPr/>
          <p:nvPr userDrawn="1"/>
        </p:nvSpPr>
        <p:spPr>
          <a:xfrm>
            <a:off x="11875" y="2905246"/>
            <a:ext cx="12192000" cy="3952754"/>
          </a:xfrm>
          <a:prstGeom prst="flowChartProcess">
            <a:avLst/>
          </a:prstGeom>
          <a:solidFill>
            <a:srgbClr val="E400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3A0BA"/>
              </a:solidFill>
            </a:endParaRPr>
          </a:p>
        </p:txBody>
      </p:sp>
      <p:sp>
        <p:nvSpPr>
          <p:cNvPr id="8" name="Flowchart: Process 7">
            <a:extLst>
              <a:ext uri="{FF2B5EF4-FFF2-40B4-BE49-F238E27FC236}">
                <a16:creationId xmlns:a16="http://schemas.microsoft.com/office/drawing/2014/main" id="{9044E744-F029-2D48-8B36-20BE20AC2789}"/>
              </a:ext>
            </a:extLst>
          </p:cNvPr>
          <p:cNvSpPr/>
          <p:nvPr userDrawn="1"/>
        </p:nvSpPr>
        <p:spPr>
          <a:xfrm>
            <a:off x="0" y="0"/>
            <a:ext cx="1087396" cy="6858000"/>
          </a:xfrm>
          <a:prstGeom prst="flowChartProcess">
            <a:avLst/>
          </a:prstGeom>
          <a:solidFill>
            <a:srgbClr val="F3A0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3A0BA"/>
              </a:solidFill>
            </a:endParaRPr>
          </a:p>
        </p:txBody>
      </p:sp>
      <p:pic>
        <p:nvPicPr>
          <p:cNvPr id="9" name="Picture 8">
            <a:extLst>
              <a:ext uri="{FF2B5EF4-FFF2-40B4-BE49-F238E27FC236}">
                <a16:creationId xmlns:a16="http://schemas.microsoft.com/office/drawing/2014/main" id="{90AAC662-1B00-314F-9762-4070605FBD5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83397" y="704334"/>
            <a:ext cx="1346549" cy="695414"/>
          </a:xfrm>
          <a:prstGeom prst="rect">
            <a:avLst/>
          </a:prstGeom>
        </p:spPr>
      </p:pic>
      <p:pic>
        <p:nvPicPr>
          <p:cNvPr id="10" name="Picture 9">
            <a:extLst>
              <a:ext uri="{FF2B5EF4-FFF2-40B4-BE49-F238E27FC236}">
                <a16:creationId xmlns:a16="http://schemas.microsoft.com/office/drawing/2014/main" id="{454636A1-03A5-234F-961C-2701016008D5}"/>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186552" y="6043956"/>
            <a:ext cx="2499428" cy="542696"/>
          </a:xfrm>
          <a:prstGeom prst="rect">
            <a:avLst/>
          </a:prstGeom>
        </p:spPr>
      </p:pic>
    </p:spTree>
    <p:extLst>
      <p:ext uri="{BB962C8B-B14F-4D97-AF65-F5344CB8AC3E}">
        <p14:creationId xmlns:p14="http://schemas.microsoft.com/office/powerpoint/2010/main" val="2707791440"/>
      </p:ext>
    </p:extLst>
  </p:cSld>
  <p:clrMap bg1="lt1" tx1="dk1" bg2="lt2" tx2="dk2" accent1="accent1" accent2="accent2" accent3="accent3" accent4="accent4" accent5="accent5" accent6="accent6" hlink="hlink" folHlink="folHlink"/>
  <p:sldLayoutIdLst>
    <p:sldLayoutId id="214748365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7" name="Flowchart: Process 7">
            <a:extLst>
              <a:ext uri="{FF2B5EF4-FFF2-40B4-BE49-F238E27FC236}">
                <a16:creationId xmlns:a16="http://schemas.microsoft.com/office/drawing/2014/main" id="{5C63F887-0439-B84A-86ED-76E2AAE03BFC}"/>
              </a:ext>
            </a:extLst>
          </p:cNvPr>
          <p:cNvSpPr/>
          <p:nvPr userDrawn="1"/>
        </p:nvSpPr>
        <p:spPr>
          <a:xfrm>
            <a:off x="0" y="0"/>
            <a:ext cx="694481" cy="6858000"/>
          </a:xfrm>
          <a:prstGeom prst="flowChartProcess">
            <a:avLst/>
          </a:prstGeom>
          <a:solidFill>
            <a:srgbClr val="F3A0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3A0BA"/>
              </a:solidFill>
            </a:endParaRPr>
          </a:p>
        </p:txBody>
      </p:sp>
      <p:pic>
        <p:nvPicPr>
          <p:cNvPr id="8" name="Picture 7">
            <a:extLst>
              <a:ext uri="{FF2B5EF4-FFF2-40B4-BE49-F238E27FC236}">
                <a16:creationId xmlns:a16="http://schemas.microsoft.com/office/drawing/2014/main" id="{85BAF190-275B-CC40-AE2F-F3470CDE7CA7}"/>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62762" y="476413"/>
            <a:ext cx="1017140" cy="525293"/>
          </a:xfrm>
          <a:prstGeom prst="rect">
            <a:avLst/>
          </a:prstGeom>
        </p:spPr>
      </p:pic>
      <p:pic>
        <p:nvPicPr>
          <p:cNvPr id="9" name="Picture 8">
            <a:extLst>
              <a:ext uri="{FF2B5EF4-FFF2-40B4-BE49-F238E27FC236}">
                <a16:creationId xmlns:a16="http://schemas.microsoft.com/office/drawing/2014/main" id="{63EBFC98-6FB7-734A-BDD6-1E05E96F5304}"/>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0590836" y="6465177"/>
            <a:ext cx="1322968" cy="134762"/>
          </a:xfrm>
          <a:prstGeom prst="rect">
            <a:avLst/>
          </a:prstGeom>
        </p:spPr>
      </p:pic>
      <p:sp>
        <p:nvSpPr>
          <p:cNvPr id="6" name="TextBox 5">
            <a:extLst>
              <a:ext uri="{FF2B5EF4-FFF2-40B4-BE49-F238E27FC236}">
                <a16:creationId xmlns:a16="http://schemas.microsoft.com/office/drawing/2014/main" id="{15B60DDF-D2EF-4161-881F-74F24AB6507C}"/>
              </a:ext>
            </a:extLst>
          </p:cNvPr>
          <p:cNvSpPr txBox="1"/>
          <p:nvPr userDrawn="1"/>
        </p:nvSpPr>
        <p:spPr>
          <a:xfrm>
            <a:off x="4880262" y="6611779"/>
            <a:ext cx="2431475" cy="246221"/>
          </a:xfrm>
          <a:prstGeom prst="rect">
            <a:avLst/>
          </a:prstGeom>
          <a:noFill/>
        </p:spPr>
        <p:txBody>
          <a:bodyPr wrap="square" rtlCol="0">
            <a:spAutoFit/>
          </a:bodyPr>
          <a:lstStyle/>
          <a:p>
            <a:pPr algn="ctr"/>
            <a:r>
              <a:rPr lang="en-GB" sz="1000">
                <a:latin typeface="Arial" panose="020B0604020202020204" pitchFamily="34" charset="0"/>
                <a:cs typeface="Arial" panose="020B0604020202020204" pitchFamily="34" charset="0"/>
              </a:rPr>
              <a:t>© Copyright 2021 Mathematics Mastery</a:t>
            </a:r>
          </a:p>
        </p:txBody>
      </p:sp>
    </p:spTree>
    <p:extLst>
      <p:ext uri="{BB962C8B-B14F-4D97-AF65-F5344CB8AC3E}">
        <p14:creationId xmlns:p14="http://schemas.microsoft.com/office/powerpoint/2010/main" val="165276503"/>
      </p:ext>
    </p:extLst>
  </p:cSld>
  <p:clrMap bg1="lt1" tx1="dk1" bg2="lt2" tx2="dk2" accent1="accent1" accent2="accent2" accent3="accent3" accent4="accent4" accent5="accent5" accent6="accent6" hlink="hlink" folHlink="folHlink"/>
  <p:sldLayoutIdLst>
    <p:sldLayoutId id="2147483667" r:id="rId1"/>
    <p:sldLayoutId id="2147483670" r:id="rId2"/>
    <p:sldLayoutId id="2147483682"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7" name="Flowchart: Process 7">
            <a:extLst>
              <a:ext uri="{FF2B5EF4-FFF2-40B4-BE49-F238E27FC236}">
                <a16:creationId xmlns:a16="http://schemas.microsoft.com/office/drawing/2014/main" id="{5C63F887-0439-B84A-86ED-76E2AAE03BFC}"/>
              </a:ext>
            </a:extLst>
          </p:cNvPr>
          <p:cNvSpPr/>
          <p:nvPr userDrawn="1"/>
        </p:nvSpPr>
        <p:spPr>
          <a:xfrm>
            <a:off x="0" y="0"/>
            <a:ext cx="694481" cy="6858000"/>
          </a:xfrm>
          <a:prstGeom prst="flowChartProcess">
            <a:avLst/>
          </a:prstGeom>
          <a:solidFill>
            <a:srgbClr val="F3A0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3A0BA"/>
              </a:solidFill>
            </a:endParaRPr>
          </a:p>
        </p:txBody>
      </p:sp>
      <p:pic>
        <p:nvPicPr>
          <p:cNvPr id="8" name="Picture 7">
            <a:extLst>
              <a:ext uri="{FF2B5EF4-FFF2-40B4-BE49-F238E27FC236}">
                <a16:creationId xmlns:a16="http://schemas.microsoft.com/office/drawing/2014/main" id="{85BAF190-275B-CC40-AE2F-F3470CDE7CA7}"/>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62762" y="476413"/>
            <a:ext cx="1017140" cy="525293"/>
          </a:xfrm>
          <a:prstGeom prst="rect">
            <a:avLst/>
          </a:prstGeom>
        </p:spPr>
      </p:pic>
      <p:pic>
        <p:nvPicPr>
          <p:cNvPr id="9" name="Picture 8">
            <a:extLst>
              <a:ext uri="{FF2B5EF4-FFF2-40B4-BE49-F238E27FC236}">
                <a16:creationId xmlns:a16="http://schemas.microsoft.com/office/drawing/2014/main" id="{63EBFC98-6FB7-734A-BDD6-1E05E96F5304}"/>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0590836" y="6465177"/>
            <a:ext cx="1322968" cy="134762"/>
          </a:xfrm>
          <a:prstGeom prst="rect">
            <a:avLst/>
          </a:prstGeom>
        </p:spPr>
      </p:pic>
      <p:sp>
        <p:nvSpPr>
          <p:cNvPr id="6" name="TextBox 5">
            <a:extLst>
              <a:ext uri="{FF2B5EF4-FFF2-40B4-BE49-F238E27FC236}">
                <a16:creationId xmlns:a16="http://schemas.microsoft.com/office/drawing/2014/main" id="{D12BCA2E-2AB4-4F34-91B1-95F377222F87}"/>
              </a:ext>
            </a:extLst>
          </p:cNvPr>
          <p:cNvSpPr txBox="1"/>
          <p:nvPr userDrawn="1"/>
        </p:nvSpPr>
        <p:spPr>
          <a:xfrm>
            <a:off x="4880262" y="6611779"/>
            <a:ext cx="2431475" cy="246221"/>
          </a:xfrm>
          <a:prstGeom prst="rect">
            <a:avLst/>
          </a:prstGeom>
          <a:noFill/>
        </p:spPr>
        <p:txBody>
          <a:bodyPr wrap="square" rtlCol="0">
            <a:spAutoFit/>
          </a:bodyPr>
          <a:lstStyle/>
          <a:p>
            <a:pPr algn="ctr"/>
            <a:r>
              <a:rPr lang="en-GB" sz="1000">
                <a:latin typeface="Arial" panose="020B0604020202020204" pitchFamily="34" charset="0"/>
                <a:cs typeface="Arial" panose="020B0604020202020204" pitchFamily="34" charset="0"/>
              </a:rPr>
              <a:t>© Copyright 2021 Mathematics Mastery</a:t>
            </a:r>
          </a:p>
        </p:txBody>
      </p:sp>
    </p:spTree>
    <p:extLst>
      <p:ext uri="{BB962C8B-B14F-4D97-AF65-F5344CB8AC3E}">
        <p14:creationId xmlns:p14="http://schemas.microsoft.com/office/powerpoint/2010/main" val="1581824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8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rgbClr val="FAD6E1"/>
        </a:solidFill>
        <a:effectLst/>
      </p:bgPr>
    </p:bg>
    <p:spTree>
      <p:nvGrpSpPr>
        <p:cNvPr id="1" name=""/>
        <p:cNvGrpSpPr/>
        <p:nvPr/>
      </p:nvGrpSpPr>
      <p:grpSpPr>
        <a:xfrm>
          <a:off x="0" y="0"/>
          <a:ext cx="0" cy="0"/>
          <a:chOff x="0" y="0"/>
          <a:chExt cx="0" cy="0"/>
        </a:xfrm>
      </p:grpSpPr>
      <p:sp>
        <p:nvSpPr>
          <p:cNvPr id="7" name="Flowchart: Process 7">
            <a:extLst>
              <a:ext uri="{FF2B5EF4-FFF2-40B4-BE49-F238E27FC236}">
                <a16:creationId xmlns:a16="http://schemas.microsoft.com/office/drawing/2014/main" id="{5C63F887-0439-B84A-86ED-76E2AAE03BFC}"/>
              </a:ext>
            </a:extLst>
          </p:cNvPr>
          <p:cNvSpPr/>
          <p:nvPr userDrawn="1"/>
        </p:nvSpPr>
        <p:spPr>
          <a:xfrm>
            <a:off x="0" y="0"/>
            <a:ext cx="694481" cy="6858000"/>
          </a:xfrm>
          <a:prstGeom prst="flowChartProcess">
            <a:avLst/>
          </a:prstGeom>
          <a:solidFill>
            <a:srgbClr val="F3A0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3A0BA"/>
              </a:solidFill>
            </a:endParaRPr>
          </a:p>
        </p:txBody>
      </p:sp>
      <p:pic>
        <p:nvPicPr>
          <p:cNvPr id="8" name="Picture 7">
            <a:extLst>
              <a:ext uri="{FF2B5EF4-FFF2-40B4-BE49-F238E27FC236}">
                <a16:creationId xmlns:a16="http://schemas.microsoft.com/office/drawing/2014/main" id="{85BAF190-275B-CC40-AE2F-F3470CDE7CA7}"/>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62762" y="476413"/>
            <a:ext cx="1017140" cy="525293"/>
          </a:xfrm>
          <a:prstGeom prst="rect">
            <a:avLst/>
          </a:prstGeom>
        </p:spPr>
      </p:pic>
      <p:pic>
        <p:nvPicPr>
          <p:cNvPr id="9" name="Picture 8">
            <a:extLst>
              <a:ext uri="{FF2B5EF4-FFF2-40B4-BE49-F238E27FC236}">
                <a16:creationId xmlns:a16="http://schemas.microsoft.com/office/drawing/2014/main" id="{63EBFC98-6FB7-734A-BDD6-1E05E96F5304}"/>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0590836" y="6465177"/>
            <a:ext cx="1322968" cy="134762"/>
          </a:xfrm>
          <a:prstGeom prst="rect">
            <a:avLst/>
          </a:prstGeom>
        </p:spPr>
      </p:pic>
      <p:sp>
        <p:nvSpPr>
          <p:cNvPr id="6" name="TextBox 5">
            <a:extLst>
              <a:ext uri="{FF2B5EF4-FFF2-40B4-BE49-F238E27FC236}">
                <a16:creationId xmlns:a16="http://schemas.microsoft.com/office/drawing/2014/main" id="{89579DAC-E445-4DC3-A145-D05F1FD59CE0}"/>
              </a:ext>
            </a:extLst>
          </p:cNvPr>
          <p:cNvSpPr txBox="1"/>
          <p:nvPr userDrawn="1"/>
        </p:nvSpPr>
        <p:spPr>
          <a:xfrm>
            <a:off x="4880262" y="6611779"/>
            <a:ext cx="2431475" cy="246221"/>
          </a:xfrm>
          <a:prstGeom prst="rect">
            <a:avLst/>
          </a:prstGeom>
          <a:noFill/>
        </p:spPr>
        <p:txBody>
          <a:bodyPr wrap="square" rtlCol="0">
            <a:spAutoFit/>
          </a:bodyPr>
          <a:lstStyle/>
          <a:p>
            <a:pPr algn="ctr"/>
            <a:r>
              <a:rPr lang="en-GB" sz="1000">
                <a:latin typeface="Arial" panose="020B0604020202020204" pitchFamily="34" charset="0"/>
                <a:cs typeface="Arial" panose="020B0604020202020204" pitchFamily="34" charset="0"/>
              </a:rPr>
              <a:t>© Copyright 2021 Mathematics Mastery</a:t>
            </a:r>
          </a:p>
        </p:txBody>
      </p:sp>
    </p:spTree>
    <p:extLst>
      <p:ext uri="{BB962C8B-B14F-4D97-AF65-F5344CB8AC3E}">
        <p14:creationId xmlns:p14="http://schemas.microsoft.com/office/powerpoint/2010/main" val="3220285925"/>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83"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Flowchart: Process 7">
            <a:extLst>
              <a:ext uri="{FF2B5EF4-FFF2-40B4-BE49-F238E27FC236}">
                <a16:creationId xmlns:a16="http://schemas.microsoft.com/office/drawing/2014/main" id="{5C63F887-0439-B84A-86ED-76E2AAE03BFC}"/>
              </a:ext>
            </a:extLst>
          </p:cNvPr>
          <p:cNvSpPr/>
          <p:nvPr userDrawn="1"/>
        </p:nvSpPr>
        <p:spPr>
          <a:xfrm>
            <a:off x="0" y="0"/>
            <a:ext cx="694481" cy="6858000"/>
          </a:xfrm>
          <a:prstGeom prst="flowChartProcess">
            <a:avLst/>
          </a:prstGeom>
          <a:solidFill>
            <a:srgbClr val="F3A0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3A0BA"/>
              </a:solidFill>
            </a:endParaRPr>
          </a:p>
        </p:txBody>
      </p:sp>
      <p:pic>
        <p:nvPicPr>
          <p:cNvPr id="8" name="Picture 7">
            <a:extLst>
              <a:ext uri="{FF2B5EF4-FFF2-40B4-BE49-F238E27FC236}">
                <a16:creationId xmlns:a16="http://schemas.microsoft.com/office/drawing/2014/main" id="{85BAF190-275B-CC40-AE2F-F3470CDE7CA7}"/>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62762" y="476413"/>
            <a:ext cx="1017140" cy="525293"/>
          </a:xfrm>
          <a:prstGeom prst="rect">
            <a:avLst/>
          </a:prstGeom>
        </p:spPr>
      </p:pic>
      <p:pic>
        <p:nvPicPr>
          <p:cNvPr id="9" name="Picture 8">
            <a:extLst>
              <a:ext uri="{FF2B5EF4-FFF2-40B4-BE49-F238E27FC236}">
                <a16:creationId xmlns:a16="http://schemas.microsoft.com/office/drawing/2014/main" id="{63EBFC98-6FB7-734A-BDD6-1E05E96F5304}"/>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0590836" y="6465177"/>
            <a:ext cx="1322968" cy="134762"/>
          </a:xfrm>
          <a:prstGeom prst="rect">
            <a:avLst/>
          </a:prstGeom>
        </p:spPr>
      </p:pic>
      <p:sp>
        <p:nvSpPr>
          <p:cNvPr id="10" name="TextBox 9">
            <a:extLst>
              <a:ext uri="{FF2B5EF4-FFF2-40B4-BE49-F238E27FC236}">
                <a16:creationId xmlns:a16="http://schemas.microsoft.com/office/drawing/2014/main" id="{17AEADC7-14D3-4077-BD74-5FCAA511F09C}"/>
              </a:ext>
            </a:extLst>
          </p:cNvPr>
          <p:cNvSpPr txBox="1"/>
          <p:nvPr userDrawn="1"/>
        </p:nvSpPr>
        <p:spPr>
          <a:xfrm>
            <a:off x="4880262" y="6611779"/>
            <a:ext cx="2431475" cy="246221"/>
          </a:xfrm>
          <a:prstGeom prst="rect">
            <a:avLst/>
          </a:prstGeom>
          <a:noFill/>
        </p:spPr>
        <p:txBody>
          <a:bodyPr wrap="square" rtlCol="0">
            <a:spAutoFit/>
          </a:bodyPr>
          <a:lstStyle/>
          <a:p>
            <a:pPr algn="ctr"/>
            <a:r>
              <a:rPr lang="en-GB" sz="1000">
                <a:latin typeface="Arial" panose="020B0604020202020204" pitchFamily="34" charset="0"/>
                <a:cs typeface="Arial" panose="020B0604020202020204" pitchFamily="34" charset="0"/>
              </a:rPr>
              <a:t>© Copyright 2021 Mathematics Mastery</a:t>
            </a:r>
          </a:p>
        </p:txBody>
      </p:sp>
    </p:spTree>
    <p:extLst>
      <p:ext uri="{BB962C8B-B14F-4D97-AF65-F5344CB8AC3E}">
        <p14:creationId xmlns:p14="http://schemas.microsoft.com/office/powerpoint/2010/main" val="3234996756"/>
      </p:ext>
    </p:extLst>
  </p:cSld>
  <p:clrMap bg1="lt1" tx1="dk1" bg2="lt2" tx2="dk2" accent1="accent1" accent2="accent2" accent3="accent3" accent4="accent4" accent5="accent5" accent6="accent6" hlink="hlink" folHlink="folHlink"/>
  <p:sldLayoutIdLst>
    <p:sldLayoutId id="2147483680" r:id="rId1"/>
    <p:sldLayoutId id="2147483686" r:id="rId2"/>
    <p:sldLayoutId id="2147483687"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Flowchart: Process 7">
            <a:extLst>
              <a:ext uri="{FF2B5EF4-FFF2-40B4-BE49-F238E27FC236}">
                <a16:creationId xmlns:a16="http://schemas.microsoft.com/office/drawing/2014/main" id="{B7A2510F-B461-DB4A-82F3-4F66A55F32D3}"/>
              </a:ext>
            </a:extLst>
          </p:cNvPr>
          <p:cNvSpPr/>
          <p:nvPr userDrawn="1"/>
        </p:nvSpPr>
        <p:spPr>
          <a:xfrm>
            <a:off x="-1" y="-1"/>
            <a:ext cx="12192001" cy="6864847"/>
          </a:xfrm>
          <a:prstGeom prst="flowChartProcess">
            <a:avLst/>
          </a:prstGeom>
          <a:solidFill>
            <a:srgbClr val="E400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44AC34"/>
              </a:solidFill>
            </a:endParaRPr>
          </a:p>
        </p:txBody>
      </p:sp>
      <p:pic>
        <p:nvPicPr>
          <p:cNvPr id="8" name="Picture 7">
            <a:extLst>
              <a:ext uri="{FF2B5EF4-FFF2-40B4-BE49-F238E27FC236}">
                <a16:creationId xmlns:a16="http://schemas.microsoft.com/office/drawing/2014/main" id="{219E46A5-237E-4E4F-9C00-C054A8556CA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52644" y="474046"/>
            <a:ext cx="3316763" cy="698716"/>
          </a:xfrm>
          <a:prstGeom prst="rect">
            <a:avLst/>
          </a:prstGeom>
        </p:spPr>
      </p:pic>
      <p:pic>
        <p:nvPicPr>
          <p:cNvPr id="9" name="Picture 8">
            <a:extLst>
              <a:ext uri="{FF2B5EF4-FFF2-40B4-BE49-F238E27FC236}">
                <a16:creationId xmlns:a16="http://schemas.microsoft.com/office/drawing/2014/main" id="{56628E08-7A2B-A24B-998E-C38D6DA86DE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544539" y="6432820"/>
            <a:ext cx="1322968" cy="134762"/>
          </a:xfrm>
          <a:prstGeom prst="rect">
            <a:avLst/>
          </a:prstGeom>
        </p:spPr>
      </p:pic>
    </p:spTree>
    <p:extLst>
      <p:ext uri="{BB962C8B-B14F-4D97-AF65-F5344CB8AC3E}">
        <p14:creationId xmlns:p14="http://schemas.microsoft.com/office/powerpoint/2010/main" val="3659708708"/>
      </p:ext>
    </p:extLst>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Flowchart: Process 7">
            <a:extLst>
              <a:ext uri="{FF2B5EF4-FFF2-40B4-BE49-F238E27FC236}">
                <a16:creationId xmlns:a16="http://schemas.microsoft.com/office/drawing/2014/main" id="{5C63F887-0439-B84A-86ED-76E2AAE03BFC}"/>
              </a:ext>
            </a:extLst>
          </p:cNvPr>
          <p:cNvSpPr/>
          <p:nvPr userDrawn="1"/>
        </p:nvSpPr>
        <p:spPr>
          <a:xfrm>
            <a:off x="0" y="0"/>
            <a:ext cx="694481" cy="6858000"/>
          </a:xfrm>
          <a:prstGeom prst="flowChartProcess">
            <a:avLst/>
          </a:prstGeom>
          <a:solidFill>
            <a:srgbClr val="F3A0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3A0BA"/>
              </a:solidFill>
            </a:endParaRPr>
          </a:p>
        </p:txBody>
      </p:sp>
      <p:pic>
        <p:nvPicPr>
          <p:cNvPr id="8" name="Picture 7">
            <a:extLst>
              <a:ext uri="{FF2B5EF4-FFF2-40B4-BE49-F238E27FC236}">
                <a16:creationId xmlns:a16="http://schemas.microsoft.com/office/drawing/2014/main" id="{85BAF190-275B-CC40-AE2F-F3470CDE7CA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62762" y="476413"/>
            <a:ext cx="1017140" cy="525293"/>
          </a:xfrm>
          <a:prstGeom prst="rect">
            <a:avLst/>
          </a:prstGeom>
        </p:spPr>
      </p:pic>
      <p:pic>
        <p:nvPicPr>
          <p:cNvPr id="9" name="Picture 8">
            <a:extLst>
              <a:ext uri="{FF2B5EF4-FFF2-40B4-BE49-F238E27FC236}">
                <a16:creationId xmlns:a16="http://schemas.microsoft.com/office/drawing/2014/main" id="{63EBFC98-6FB7-734A-BDD6-1E05E96F5304}"/>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0590836" y="6465177"/>
            <a:ext cx="1322968" cy="134762"/>
          </a:xfrm>
          <a:prstGeom prst="rect">
            <a:avLst/>
          </a:prstGeom>
        </p:spPr>
      </p:pic>
      <p:sp>
        <p:nvSpPr>
          <p:cNvPr id="10" name="TextBox 9">
            <a:extLst>
              <a:ext uri="{FF2B5EF4-FFF2-40B4-BE49-F238E27FC236}">
                <a16:creationId xmlns:a16="http://schemas.microsoft.com/office/drawing/2014/main" id="{17AEADC7-14D3-4077-BD74-5FCAA511F09C}"/>
              </a:ext>
            </a:extLst>
          </p:cNvPr>
          <p:cNvSpPr txBox="1"/>
          <p:nvPr userDrawn="1"/>
        </p:nvSpPr>
        <p:spPr>
          <a:xfrm>
            <a:off x="4880262" y="6611779"/>
            <a:ext cx="2431475" cy="246221"/>
          </a:xfrm>
          <a:prstGeom prst="rect">
            <a:avLst/>
          </a:prstGeom>
          <a:noFill/>
        </p:spPr>
        <p:txBody>
          <a:bodyPr wrap="square" rtlCol="0">
            <a:spAutoFit/>
          </a:bodyPr>
          <a:lstStyle/>
          <a:p>
            <a:pPr algn="ctr"/>
            <a:r>
              <a:rPr lang="en-GB" sz="1000">
                <a:latin typeface="Arial" panose="020B0604020202020204" pitchFamily="34" charset="0"/>
                <a:cs typeface="Arial" panose="020B0604020202020204" pitchFamily="34" charset="0"/>
              </a:rPr>
              <a:t>© Copyright 2021 Mathematics Mastery</a:t>
            </a:r>
          </a:p>
        </p:txBody>
      </p:sp>
    </p:spTree>
    <p:extLst>
      <p:ext uri="{BB962C8B-B14F-4D97-AF65-F5344CB8AC3E}">
        <p14:creationId xmlns:p14="http://schemas.microsoft.com/office/powerpoint/2010/main" val="54285879"/>
      </p:ext>
    </p:extLst>
  </p:cSld>
  <p:clrMap bg1="lt1" tx1="dk1" bg2="lt2" tx2="dk2" accent1="accent1" accent2="accent2" accent3="accent3" accent4="accent4" accent5="accent5" accent6="accent6" hlink="hlink" folHlink="folHlink"/>
  <p:sldLayoutIdLst>
    <p:sldLayoutId id="2147483689" r:id="rId1"/>
    <p:sldLayoutId id="214748369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Flowchart: Process 7">
            <a:extLst>
              <a:ext uri="{FF2B5EF4-FFF2-40B4-BE49-F238E27FC236}">
                <a16:creationId xmlns:a16="http://schemas.microsoft.com/office/drawing/2014/main" id="{5C63F887-0439-B84A-86ED-76E2AAE03BFC}"/>
              </a:ext>
            </a:extLst>
          </p:cNvPr>
          <p:cNvSpPr/>
          <p:nvPr userDrawn="1"/>
        </p:nvSpPr>
        <p:spPr>
          <a:xfrm>
            <a:off x="0" y="0"/>
            <a:ext cx="694481" cy="6858000"/>
          </a:xfrm>
          <a:prstGeom prst="flowChartProcess">
            <a:avLst/>
          </a:prstGeom>
          <a:solidFill>
            <a:srgbClr val="F3A0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3A0BA"/>
              </a:solidFill>
            </a:endParaRPr>
          </a:p>
        </p:txBody>
      </p:sp>
      <p:pic>
        <p:nvPicPr>
          <p:cNvPr id="8" name="Picture 7">
            <a:extLst>
              <a:ext uri="{FF2B5EF4-FFF2-40B4-BE49-F238E27FC236}">
                <a16:creationId xmlns:a16="http://schemas.microsoft.com/office/drawing/2014/main" id="{85BAF190-275B-CC40-AE2F-F3470CDE7CA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62762" y="476413"/>
            <a:ext cx="1017140" cy="525293"/>
          </a:xfrm>
          <a:prstGeom prst="rect">
            <a:avLst/>
          </a:prstGeom>
        </p:spPr>
      </p:pic>
      <p:pic>
        <p:nvPicPr>
          <p:cNvPr id="9" name="Picture 8">
            <a:extLst>
              <a:ext uri="{FF2B5EF4-FFF2-40B4-BE49-F238E27FC236}">
                <a16:creationId xmlns:a16="http://schemas.microsoft.com/office/drawing/2014/main" id="{63EBFC98-6FB7-734A-BDD6-1E05E96F5304}"/>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0590836" y="6465177"/>
            <a:ext cx="1322968" cy="134762"/>
          </a:xfrm>
          <a:prstGeom prst="rect">
            <a:avLst/>
          </a:prstGeom>
        </p:spPr>
      </p:pic>
      <p:sp>
        <p:nvSpPr>
          <p:cNvPr id="10" name="TextBox 9">
            <a:extLst>
              <a:ext uri="{FF2B5EF4-FFF2-40B4-BE49-F238E27FC236}">
                <a16:creationId xmlns:a16="http://schemas.microsoft.com/office/drawing/2014/main" id="{17AEADC7-14D3-4077-BD74-5FCAA511F09C}"/>
              </a:ext>
            </a:extLst>
          </p:cNvPr>
          <p:cNvSpPr txBox="1"/>
          <p:nvPr userDrawn="1"/>
        </p:nvSpPr>
        <p:spPr>
          <a:xfrm>
            <a:off x="4880262" y="6611779"/>
            <a:ext cx="2431475" cy="246221"/>
          </a:xfrm>
          <a:prstGeom prst="rect">
            <a:avLst/>
          </a:prstGeom>
          <a:noFill/>
        </p:spPr>
        <p:txBody>
          <a:bodyPr wrap="square" rtlCol="0">
            <a:spAutoFit/>
          </a:bodyPr>
          <a:lstStyle/>
          <a:p>
            <a:pPr algn="ctr"/>
            <a:r>
              <a:rPr lang="en-GB" sz="1000">
                <a:latin typeface="Arial" panose="020B0604020202020204" pitchFamily="34" charset="0"/>
                <a:cs typeface="Arial" panose="020B0604020202020204" pitchFamily="34" charset="0"/>
              </a:rPr>
              <a:t>© Copyright 2021 Mathematics Mastery</a:t>
            </a:r>
          </a:p>
        </p:txBody>
      </p:sp>
    </p:spTree>
    <p:extLst>
      <p:ext uri="{BB962C8B-B14F-4D97-AF65-F5344CB8AC3E}">
        <p14:creationId xmlns:p14="http://schemas.microsoft.com/office/powerpoint/2010/main" val="3838975523"/>
      </p:ext>
    </p:extLst>
  </p:cSld>
  <p:clrMap bg1="lt1" tx1="dk1" bg2="lt2" tx2="dk2" accent1="accent1" accent2="accent2" accent3="accent3" accent4="accent4" accent5="accent5" accent6="accent6" hlink="hlink" folHlink="folHlink"/>
  <p:sldLayoutIdLst>
    <p:sldLayoutId id="2147483693" r:id="rId1"/>
    <p:sldLayoutId id="214748369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6.xml"/><Relationship Id="rId13" Type="http://schemas.openxmlformats.org/officeDocument/2006/relationships/slide" Target="slide26.xml"/><Relationship Id="rId3" Type="http://schemas.openxmlformats.org/officeDocument/2006/relationships/slide" Target="slide6.xml"/><Relationship Id="rId7" Type="http://schemas.openxmlformats.org/officeDocument/2006/relationships/slide" Target="slide14.xml"/><Relationship Id="rId12" Type="http://schemas.openxmlformats.org/officeDocument/2006/relationships/slide" Target="slide24.xml"/><Relationship Id="rId2" Type="http://schemas.openxmlformats.org/officeDocument/2006/relationships/slide" Target="slide4.xml"/><Relationship Id="rId1" Type="http://schemas.openxmlformats.org/officeDocument/2006/relationships/slideLayout" Target="../slideLayouts/slideLayout13.xml"/><Relationship Id="rId6" Type="http://schemas.openxmlformats.org/officeDocument/2006/relationships/slide" Target="slide12.xml"/><Relationship Id="rId11" Type="http://schemas.openxmlformats.org/officeDocument/2006/relationships/slide" Target="slide22.xml"/><Relationship Id="rId5" Type="http://schemas.openxmlformats.org/officeDocument/2006/relationships/slide" Target="slide10.xml"/><Relationship Id="rId10" Type="http://schemas.openxmlformats.org/officeDocument/2006/relationships/slide" Target="slide20.xml"/><Relationship Id="rId4" Type="http://schemas.openxmlformats.org/officeDocument/2006/relationships/slide" Target="slide8.xml"/><Relationship Id="rId9" Type="http://schemas.openxmlformats.org/officeDocument/2006/relationships/slide" Target="slide18.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2" Type="http://schemas.openxmlformats.org/officeDocument/2006/relationships/image" Target="../media/image220.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xml"/><Relationship Id="rId5" Type="http://schemas.openxmlformats.org/officeDocument/2006/relationships/image" Target="../media/image26.png"/><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4.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1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 Id="rId5" Type="http://schemas.openxmlformats.org/officeDocument/2006/relationships/image" Target="../media/image49.png"/><Relationship Id="rId4" Type="http://schemas.openxmlformats.org/officeDocument/2006/relationships/image" Target="../media/image48.png"/></Relationships>
</file>

<file path=ppt/slides/_rels/slide1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3.xml"/><Relationship Id="rId5" Type="http://schemas.openxmlformats.org/officeDocument/2006/relationships/image" Target="../media/image60.png"/><Relationship Id="rId4" Type="http://schemas.openxmlformats.org/officeDocument/2006/relationships/image" Target="../media/image59.png"/></Relationships>
</file>

<file path=ppt/slides/_rels/slide25.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3.xml"/><Relationship Id="rId5" Type="http://schemas.openxmlformats.org/officeDocument/2006/relationships/image" Target="../media/image65.png"/><Relationship Id="rId4" Type="http://schemas.openxmlformats.org/officeDocument/2006/relationships/image" Target="../media/image64.png"/></Relationships>
</file>

<file path=ppt/slides/_rels/slide2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3.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s/_rels/slide29.xml.rels><?xml version="1.0" encoding="UTF-8" standalone="yes"?>
<Relationships xmlns="http://schemas.openxmlformats.org/package/2006/relationships"><Relationship Id="rId2" Type="http://schemas.openxmlformats.org/officeDocument/2006/relationships/image" Target="../media/image640.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3.xml"/><Relationship Id="rId5" Type="http://schemas.openxmlformats.org/officeDocument/2006/relationships/image" Target="../media/image74.png"/><Relationship Id="rId4" Type="http://schemas.openxmlformats.org/officeDocument/2006/relationships/image" Target="../media/image73.png"/></Relationships>
</file>

<file path=ppt/slides/_rels/slide31.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3.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77.png"/></Relationships>
</file>

<file path=ppt/slides/_rels/slide32.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4.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s>
</file>

<file path=ppt/slides/_rels/slide33.xml.rels><?xml version="1.0" encoding="UTF-8" standalone="yes"?>
<Relationships xmlns="http://schemas.openxmlformats.org/package/2006/relationships"><Relationship Id="rId2" Type="http://schemas.openxmlformats.org/officeDocument/2006/relationships/image" Target="../media/image680.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 Id="rId5" Type="http://schemas.openxmlformats.org/officeDocument/2006/relationships/image" Target="../media/image49.png"/><Relationship Id="rId4" Type="http://schemas.openxmlformats.org/officeDocument/2006/relationships/image" Target="../media/image48.png"/></Relationships>
</file>

<file path=ppt/slides/_rels/slide35.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png"/><Relationship Id="rId1" Type="http://schemas.openxmlformats.org/officeDocument/2006/relationships/slideLayout" Target="../slideLayouts/slideLayout3.xml"/><Relationship Id="rId5" Type="http://schemas.openxmlformats.org/officeDocument/2006/relationships/image" Target="../media/image90.png"/><Relationship Id="rId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CD02437-6DA6-47F2-AD85-EDB0948CCF7B}"/>
              </a:ext>
            </a:extLst>
          </p:cNvPr>
          <p:cNvPicPr>
            <a:picLocks noChangeAspect="1"/>
          </p:cNvPicPr>
          <p:nvPr/>
        </p:nvPicPr>
        <p:blipFill rotWithShape="1">
          <a:blip r:embed="rId2">
            <a:extLst>
              <a:ext uri="{28A0092B-C50C-407E-A947-70E740481C1C}">
                <a14:useLocalDpi xmlns:a14="http://schemas.microsoft.com/office/drawing/2010/main" val="0"/>
              </a:ext>
            </a:extLst>
          </a:blip>
          <a:srcRect t="12973" r="3913" b="4865"/>
          <a:stretch/>
        </p:blipFill>
        <p:spPr>
          <a:xfrm>
            <a:off x="352644" y="2304227"/>
            <a:ext cx="6707913" cy="3813973"/>
          </a:xfrm>
          <a:prstGeom prst="rect">
            <a:avLst/>
          </a:prstGeom>
        </p:spPr>
      </p:pic>
      <p:sp>
        <p:nvSpPr>
          <p:cNvPr id="3" name="Text Placeholder 2">
            <a:extLst>
              <a:ext uri="{FF2B5EF4-FFF2-40B4-BE49-F238E27FC236}">
                <a16:creationId xmlns:a16="http://schemas.microsoft.com/office/drawing/2014/main" id="{40DB7287-F578-499D-A652-EC5DF8D9E49A}"/>
              </a:ext>
            </a:extLst>
          </p:cNvPr>
          <p:cNvSpPr txBox="1">
            <a:spLocks/>
          </p:cNvSpPr>
          <p:nvPr/>
        </p:nvSpPr>
        <p:spPr>
          <a:xfrm>
            <a:off x="7498200" y="3097120"/>
            <a:ext cx="3937349" cy="2444697"/>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dirty="0">
                <a:latin typeface="Century Gothic"/>
              </a:rPr>
              <a:t>Year 5 Spring 2</a:t>
            </a:r>
          </a:p>
          <a:p>
            <a:pPr marL="0" indent="0" algn="ctr">
              <a:buNone/>
            </a:pPr>
            <a:r>
              <a:rPr lang="en-US" b="1" dirty="0">
                <a:latin typeface="Century Gothic"/>
              </a:rPr>
              <a:t>Unit 8</a:t>
            </a:r>
            <a:endParaRPr lang="en-US" b="1" dirty="0">
              <a:solidFill>
                <a:srgbClr val="000000"/>
              </a:solidFill>
              <a:latin typeface="Century Gothic" panose="020B0502020202020204" pitchFamily="34" charset="0"/>
            </a:endParaRPr>
          </a:p>
          <a:p>
            <a:pPr marL="0" indent="0" algn="ctr">
              <a:buNone/>
            </a:pPr>
            <a:endParaRPr lang="en-US" b="1" dirty="0">
              <a:solidFill>
                <a:srgbClr val="000000"/>
              </a:solidFill>
              <a:latin typeface="Century Gothic"/>
            </a:endParaRPr>
          </a:p>
          <a:p>
            <a:pPr marL="0" indent="0" algn="ctr">
              <a:buNone/>
            </a:pPr>
            <a:r>
              <a:rPr lang="en-US" b="1" dirty="0">
                <a:solidFill>
                  <a:srgbClr val="000000"/>
                </a:solidFill>
                <a:latin typeface="Century Gothic"/>
              </a:rPr>
              <a:t>Fractions and percentages</a:t>
            </a:r>
          </a:p>
          <a:p>
            <a:pPr marL="0" indent="0" algn="ctr">
              <a:buNone/>
            </a:pPr>
            <a:endParaRPr lang="en-US" sz="2600" b="1" dirty="0">
              <a:solidFill>
                <a:srgbClr val="000000"/>
              </a:solidFill>
              <a:latin typeface="Century Schoolbook"/>
            </a:endParaRPr>
          </a:p>
          <a:p>
            <a:pPr marL="0" indent="0" algn="ctr">
              <a:buNone/>
            </a:pPr>
            <a:endParaRPr lang="en-US" sz="2600" b="1" dirty="0">
              <a:solidFill>
                <a:srgbClr val="000000"/>
              </a:solidFill>
              <a:latin typeface="Century Schoolbook"/>
            </a:endParaRPr>
          </a:p>
        </p:txBody>
      </p:sp>
      <p:sp>
        <p:nvSpPr>
          <p:cNvPr id="4" name="Text Placeholder 1">
            <a:extLst>
              <a:ext uri="{FF2B5EF4-FFF2-40B4-BE49-F238E27FC236}">
                <a16:creationId xmlns:a16="http://schemas.microsoft.com/office/drawing/2014/main" id="{E441CFD0-3382-4664-9C54-26E91C793D94}"/>
              </a:ext>
            </a:extLst>
          </p:cNvPr>
          <p:cNvSpPr txBox="1">
            <a:spLocks/>
          </p:cNvSpPr>
          <p:nvPr/>
        </p:nvSpPr>
        <p:spPr>
          <a:xfrm>
            <a:off x="4279131" y="499980"/>
            <a:ext cx="7400063" cy="1630450"/>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ts val="4000"/>
              </a:lnSpc>
              <a:buNone/>
            </a:pPr>
            <a:r>
              <a:rPr lang="en-GB" sz="3200" b="1" dirty="0">
                <a:latin typeface="Century Gothic"/>
                <a:cs typeface="New Peninim MT"/>
              </a:rPr>
              <a:t>Y5 U8 Pre-Unit Quiz:</a:t>
            </a:r>
          </a:p>
          <a:p>
            <a:pPr marL="0" indent="0" algn="ctr">
              <a:lnSpc>
                <a:spcPts val="4000"/>
              </a:lnSpc>
              <a:buNone/>
            </a:pPr>
            <a:r>
              <a:rPr lang="en-GB" sz="3200" b="1" dirty="0">
                <a:latin typeface="Century Gothic" panose="020B0502020202020204" pitchFamily="34" charset="0"/>
                <a:cs typeface="New Peninim MT" pitchFamily="2" charset="-79"/>
              </a:rPr>
              <a:t>Diagnostic Questions and Response </a:t>
            </a:r>
          </a:p>
          <a:p>
            <a:pPr marL="0" indent="0" algn="ctr">
              <a:lnSpc>
                <a:spcPts val="4000"/>
              </a:lnSpc>
              <a:buNone/>
            </a:pPr>
            <a:r>
              <a:rPr lang="en-GB" sz="3600" dirty="0">
                <a:latin typeface="Century Gothic" panose="020B0502020202020204" pitchFamily="34" charset="0"/>
                <a:cs typeface="New Peninim MT" pitchFamily="2" charset="-79"/>
              </a:rPr>
              <a:t> </a:t>
            </a:r>
          </a:p>
        </p:txBody>
      </p:sp>
    </p:spTree>
    <p:extLst>
      <p:ext uri="{BB962C8B-B14F-4D97-AF65-F5344CB8AC3E}">
        <p14:creationId xmlns:p14="http://schemas.microsoft.com/office/powerpoint/2010/main" val="5835166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C0CE6C30-62E9-46EB-9255-B55783543311}"/>
              </a:ext>
            </a:extLst>
          </p:cNvPr>
          <p:cNvSpPr txBox="1">
            <a:spLocks/>
          </p:cNvSpPr>
          <p:nvPr/>
        </p:nvSpPr>
        <p:spPr>
          <a:xfrm>
            <a:off x="1366960" y="398015"/>
            <a:ext cx="9039727" cy="418731"/>
          </a:xfrm>
          <a:prstGeom prst="rect">
            <a:avLst/>
          </a:prstGeom>
        </p:spPr>
        <p:txBody>
          <a:bodyPr lIns="91440" tIns="45720" rIns="91440" bIns="45720" anchor="t"/>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a:latin typeface="Arial" panose="020B0604020202020204" pitchFamily="34" charset="0"/>
                <a:cs typeface="Arial" panose="020B0604020202020204" pitchFamily="34" charset="0"/>
              </a:rPr>
              <a:t>Contents</a:t>
            </a:r>
          </a:p>
        </p:txBody>
      </p:sp>
      <p:sp>
        <p:nvSpPr>
          <p:cNvPr id="12" name="TextBox 11">
            <a:extLst>
              <a:ext uri="{FF2B5EF4-FFF2-40B4-BE49-F238E27FC236}">
                <a16:creationId xmlns:a16="http://schemas.microsoft.com/office/drawing/2014/main" id="{48525D8A-D8A3-4392-BEA9-C922D630C058}"/>
              </a:ext>
            </a:extLst>
          </p:cNvPr>
          <p:cNvSpPr txBox="1"/>
          <p:nvPr/>
        </p:nvSpPr>
        <p:spPr>
          <a:xfrm>
            <a:off x="1366960" y="890458"/>
            <a:ext cx="9817768" cy="4770537"/>
          </a:xfrm>
          <a:prstGeom prst="rect">
            <a:avLst/>
          </a:prstGeom>
          <a:noFill/>
        </p:spPr>
        <p:txBody>
          <a:bodyPr wrap="square" lIns="91440" tIns="45720" rIns="91440" bIns="45720" rtlCol="0" anchor="t">
            <a:spAutoFit/>
          </a:bodyPr>
          <a:lstStyle/>
          <a:p>
            <a:pPr marL="285750" indent="-285750">
              <a:buFont typeface="Wingdings" panose="05000000000000000000" pitchFamily="2" charset="2"/>
              <a:buChar char="v"/>
            </a:pPr>
            <a:r>
              <a:rPr lang="en-GB" dirty="0">
                <a:latin typeface="Arial" panose="020B0604020202020204" pitchFamily="34" charset="0"/>
                <a:cs typeface="Arial" panose="020B0604020202020204" pitchFamily="34" charset="0"/>
              </a:rPr>
              <a:t>Guidance on the Pre-Unit Quizzes</a:t>
            </a:r>
          </a:p>
          <a:p>
            <a:endParaRPr lang="en-GB"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v"/>
            </a:pPr>
            <a:r>
              <a:rPr lang="en-GB" dirty="0">
                <a:latin typeface="Arial" panose="020B0604020202020204" pitchFamily="34" charset="0"/>
                <a:cs typeface="Arial" panose="020B0604020202020204" pitchFamily="34" charset="0"/>
              </a:rPr>
              <a:t>Overview of this unit:</a:t>
            </a:r>
          </a:p>
          <a:p>
            <a:r>
              <a:rPr lang="en-GB" dirty="0">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Context of this Mathematics Mastery Unit</a:t>
            </a:r>
          </a:p>
          <a:p>
            <a:r>
              <a:rPr lang="en-GB" sz="1400" dirty="0">
                <a:latin typeface="Arial" panose="020B0604020202020204" pitchFamily="34" charset="0"/>
                <a:cs typeface="Arial" panose="020B0604020202020204" pitchFamily="34" charset="0"/>
              </a:rPr>
              <a:t>	Prior learning, Pre-requisite concepts and Possible misconceptions</a:t>
            </a:r>
          </a:p>
          <a:p>
            <a:endParaRPr lang="en-GB" sz="14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v"/>
            </a:pPr>
            <a:r>
              <a:rPr lang="en-GB" dirty="0">
                <a:latin typeface="Arial"/>
                <a:cs typeface="Arial"/>
              </a:rPr>
              <a:t>The Y5 U8 Pre-Unit Quiz and Response signpost: Teacher version</a:t>
            </a:r>
          </a:p>
          <a:p>
            <a:pPr marL="285750" indent="-285750">
              <a:buFont typeface="Arial" panose="020B0604020202020204" pitchFamily="34" charset="0"/>
              <a:buChar char="•"/>
            </a:pPr>
            <a:r>
              <a:rPr lang="en-GB" sz="1400" dirty="0">
                <a:solidFill>
                  <a:schemeClr val="accent1">
                    <a:lumMod val="75000"/>
                  </a:schemeClr>
                </a:solidFill>
                <a:latin typeface="Arial"/>
                <a:cs typeface="Arial"/>
                <a:hlinkClick r:id="rId2" action="ppaction://hlinksldjump"/>
              </a:rPr>
              <a:t>Q1</a:t>
            </a:r>
            <a:r>
              <a:rPr lang="en-GB" sz="1400" dirty="0">
                <a:solidFill>
                  <a:schemeClr val="accent1">
                    <a:lumMod val="75000"/>
                  </a:schemeClr>
                </a:solidFill>
                <a:latin typeface="Arial"/>
                <a:cs typeface="Arial"/>
              </a:rPr>
              <a:t>: </a:t>
            </a:r>
            <a:r>
              <a:rPr lang="en-US" sz="1400" dirty="0">
                <a:latin typeface="Century Gothic"/>
              </a:rPr>
              <a:t>To convert between mixed numbers and improper fractions</a:t>
            </a:r>
          </a:p>
          <a:p>
            <a:pPr marL="285750" indent="-285750">
              <a:buFont typeface="Arial" panose="020B0604020202020204" pitchFamily="34" charset="0"/>
              <a:buChar char="•"/>
            </a:pPr>
            <a:r>
              <a:rPr lang="en-GB" sz="1400" dirty="0">
                <a:solidFill>
                  <a:schemeClr val="accent1">
                    <a:lumMod val="75000"/>
                  </a:schemeClr>
                </a:solidFill>
                <a:latin typeface="Arial"/>
                <a:cs typeface="Arial"/>
                <a:hlinkClick r:id="rId3" action="ppaction://hlinksldjump"/>
              </a:rPr>
              <a:t>Q2</a:t>
            </a:r>
            <a:r>
              <a:rPr lang="en-GB" sz="1400" dirty="0">
                <a:solidFill>
                  <a:schemeClr val="accent1">
                    <a:lumMod val="75000"/>
                  </a:schemeClr>
                </a:solidFill>
                <a:latin typeface="Arial"/>
                <a:cs typeface="Arial"/>
              </a:rPr>
              <a:t>: </a:t>
            </a:r>
            <a:r>
              <a:rPr lang="en-US" sz="1400" dirty="0">
                <a:latin typeface="Century Gothic"/>
              </a:rPr>
              <a:t>To convert between mixed numbers and improper fractions</a:t>
            </a:r>
          </a:p>
          <a:p>
            <a:pPr marL="285750" indent="-285750">
              <a:buFont typeface="Arial" panose="020B0604020202020204" pitchFamily="34" charset="0"/>
              <a:buChar char="•"/>
            </a:pPr>
            <a:r>
              <a:rPr lang="en-GB" sz="1400" dirty="0">
                <a:solidFill>
                  <a:schemeClr val="accent1">
                    <a:lumMod val="75000"/>
                  </a:schemeClr>
                </a:solidFill>
                <a:latin typeface="Arial"/>
                <a:cs typeface="Arial"/>
                <a:hlinkClick r:id="rId4" action="ppaction://hlinksldjump"/>
              </a:rPr>
              <a:t>Q3</a:t>
            </a:r>
            <a:r>
              <a:rPr lang="en-GB" sz="1400" dirty="0">
                <a:solidFill>
                  <a:schemeClr val="accent1">
                    <a:lumMod val="75000"/>
                  </a:schemeClr>
                </a:solidFill>
                <a:latin typeface="Arial"/>
                <a:cs typeface="Arial"/>
              </a:rPr>
              <a:t>: </a:t>
            </a:r>
            <a:r>
              <a:rPr lang="en-US" sz="1400" dirty="0">
                <a:latin typeface="Century Gothic"/>
              </a:rPr>
              <a:t>To identify equivalent fractions</a:t>
            </a:r>
          </a:p>
          <a:p>
            <a:pPr marL="285750" indent="-285750">
              <a:buFont typeface="Arial" panose="020B0604020202020204" pitchFamily="34" charset="0"/>
              <a:buChar char="•"/>
            </a:pPr>
            <a:r>
              <a:rPr lang="en-GB" sz="1400" dirty="0">
                <a:solidFill>
                  <a:schemeClr val="accent1">
                    <a:lumMod val="75000"/>
                  </a:schemeClr>
                </a:solidFill>
                <a:latin typeface="Arial"/>
                <a:cs typeface="Arial"/>
                <a:hlinkClick r:id="rId5" action="ppaction://hlinksldjump"/>
              </a:rPr>
              <a:t>Q4</a:t>
            </a:r>
            <a:r>
              <a:rPr lang="en-GB" sz="1400" dirty="0">
                <a:solidFill>
                  <a:schemeClr val="accent1">
                    <a:lumMod val="75000"/>
                  </a:schemeClr>
                </a:solidFill>
                <a:latin typeface="Arial"/>
                <a:cs typeface="Arial"/>
              </a:rPr>
              <a:t>: </a:t>
            </a:r>
            <a:r>
              <a:rPr lang="en-US" sz="1400" dirty="0">
                <a:latin typeface="Century Gothic"/>
              </a:rPr>
              <a:t>To identify equivalent fractions</a:t>
            </a:r>
            <a:endParaRPr lang="en-US" sz="1400" dirty="0">
              <a:solidFill>
                <a:schemeClr val="accent1">
                  <a:lumMod val="75000"/>
                </a:schemeClr>
              </a:solidFill>
              <a:latin typeface="Century Gothic"/>
              <a:cs typeface="Arial" panose="020B0604020202020204" pitchFamily="34" charset="0"/>
            </a:endParaRPr>
          </a:p>
          <a:p>
            <a:pPr marL="285750" indent="-285750">
              <a:buFont typeface="Arial" panose="020B0604020202020204" pitchFamily="34" charset="0"/>
              <a:buChar char="•"/>
            </a:pPr>
            <a:r>
              <a:rPr lang="en-GB" sz="1400" dirty="0">
                <a:solidFill>
                  <a:schemeClr val="accent1">
                    <a:lumMod val="75000"/>
                  </a:schemeClr>
                </a:solidFill>
                <a:latin typeface="Arial"/>
                <a:cs typeface="Arial"/>
                <a:hlinkClick r:id="rId6" action="ppaction://hlinksldjump"/>
              </a:rPr>
              <a:t>Q5</a:t>
            </a:r>
            <a:r>
              <a:rPr lang="en-GB" sz="1400" dirty="0">
                <a:solidFill>
                  <a:schemeClr val="accent1">
                    <a:lumMod val="75000"/>
                  </a:schemeClr>
                </a:solidFill>
                <a:latin typeface="Arial"/>
                <a:cs typeface="Arial"/>
              </a:rPr>
              <a:t>: </a:t>
            </a:r>
            <a:r>
              <a:rPr lang="en-US" sz="1400" dirty="0">
                <a:latin typeface="Century Gothic"/>
              </a:rPr>
              <a:t>To add and subtract fractions within 1</a:t>
            </a:r>
            <a:endParaRPr lang="en-US" sz="1400" dirty="0">
              <a:solidFill>
                <a:schemeClr val="accent1">
                  <a:lumMod val="75000"/>
                </a:schemeClr>
              </a:solidFill>
              <a:latin typeface="Century Gothic"/>
              <a:cs typeface="Arial" panose="020B0604020202020204" pitchFamily="34" charset="0"/>
            </a:endParaRPr>
          </a:p>
          <a:p>
            <a:pPr marL="285750" indent="-285750">
              <a:buFont typeface="Arial" panose="020B0604020202020204" pitchFamily="34" charset="0"/>
              <a:buChar char="•"/>
            </a:pPr>
            <a:r>
              <a:rPr lang="en-GB" sz="1400" dirty="0">
                <a:solidFill>
                  <a:schemeClr val="accent1">
                    <a:lumMod val="75000"/>
                  </a:schemeClr>
                </a:solidFill>
                <a:latin typeface="Arial"/>
                <a:cs typeface="Arial"/>
                <a:hlinkClick r:id="rId7" action="ppaction://hlinksldjump"/>
              </a:rPr>
              <a:t>Q6</a:t>
            </a:r>
            <a:r>
              <a:rPr lang="en-GB" sz="1400" dirty="0">
                <a:solidFill>
                  <a:schemeClr val="accent1">
                    <a:lumMod val="75000"/>
                  </a:schemeClr>
                </a:solidFill>
                <a:latin typeface="Arial"/>
                <a:cs typeface="Arial"/>
              </a:rPr>
              <a:t>: </a:t>
            </a:r>
            <a:r>
              <a:rPr lang="en-US" sz="1400" dirty="0">
                <a:latin typeface="Century Gothic"/>
              </a:rPr>
              <a:t>To add and subtract fractions within 1</a:t>
            </a:r>
          </a:p>
          <a:p>
            <a:pPr marL="285750" indent="-285750">
              <a:buFont typeface="Arial" panose="020B0604020202020204" pitchFamily="34" charset="0"/>
              <a:buChar char="•"/>
            </a:pPr>
            <a:r>
              <a:rPr lang="en-GB" sz="1400" dirty="0">
                <a:solidFill>
                  <a:schemeClr val="accent1">
                    <a:lumMod val="75000"/>
                  </a:schemeClr>
                </a:solidFill>
                <a:latin typeface="Arial"/>
                <a:cs typeface="Arial"/>
                <a:hlinkClick r:id="rId8" action="ppaction://hlinksldjump"/>
              </a:rPr>
              <a:t>Q7</a:t>
            </a:r>
            <a:r>
              <a:rPr lang="en-GB" sz="1400" dirty="0">
                <a:solidFill>
                  <a:schemeClr val="accent1">
                    <a:lumMod val="75000"/>
                  </a:schemeClr>
                </a:solidFill>
                <a:latin typeface="Arial"/>
                <a:cs typeface="Arial"/>
              </a:rPr>
              <a:t>: </a:t>
            </a:r>
            <a:r>
              <a:rPr lang="en-US" sz="1400" dirty="0">
                <a:latin typeface="Century Gothic"/>
              </a:rPr>
              <a:t>To calculate unit fractions of amounts</a:t>
            </a:r>
          </a:p>
          <a:p>
            <a:pPr marL="285750" indent="-285750">
              <a:buFont typeface="Arial" panose="020B0604020202020204" pitchFamily="34" charset="0"/>
              <a:buChar char="•"/>
            </a:pPr>
            <a:r>
              <a:rPr lang="en-GB" sz="1400" dirty="0">
                <a:solidFill>
                  <a:schemeClr val="accent1">
                    <a:lumMod val="75000"/>
                  </a:schemeClr>
                </a:solidFill>
                <a:latin typeface="Arial"/>
                <a:cs typeface="Arial"/>
                <a:hlinkClick r:id="rId9" action="ppaction://hlinksldjump"/>
              </a:rPr>
              <a:t>Q8</a:t>
            </a:r>
            <a:r>
              <a:rPr lang="en-GB" sz="1400" dirty="0">
                <a:solidFill>
                  <a:schemeClr val="accent1">
                    <a:lumMod val="75000"/>
                  </a:schemeClr>
                </a:solidFill>
                <a:latin typeface="Arial"/>
                <a:cs typeface="Arial"/>
              </a:rPr>
              <a:t>: </a:t>
            </a:r>
            <a:r>
              <a:rPr lang="en-US" sz="1400" dirty="0">
                <a:latin typeface="Century Gothic"/>
              </a:rPr>
              <a:t>To calculate unit fractions of amounts</a:t>
            </a:r>
          </a:p>
          <a:p>
            <a:pPr marL="285750" indent="-285750">
              <a:buFont typeface="Arial" panose="020B0604020202020204" pitchFamily="34" charset="0"/>
              <a:buChar char="•"/>
            </a:pPr>
            <a:r>
              <a:rPr lang="en-GB" sz="1400" dirty="0">
                <a:solidFill>
                  <a:schemeClr val="accent1">
                    <a:lumMod val="75000"/>
                  </a:schemeClr>
                </a:solidFill>
                <a:latin typeface="Arial"/>
                <a:cs typeface="Arial"/>
                <a:hlinkClick r:id="rId10" action="ppaction://hlinksldjump"/>
              </a:rPr>
              <a:t>Q9</a:t>
            </a:r>
            <a:r>
              <a:rPr lang="en-GB" sz="1400" dirty="0">
                <a:solidFill>
                  <a:schemeClr val="accent1">
                    <a:lumMod val="75000"/>
                  </a:schemeClr>
                </a:solidFill>
                <a:latin typeface="Arial"/>
                <a:cs typeface="Arial"/>
              </a:rPr>
              <a:t>: </a:t>
            </a:r>
            <a:r>
              <a:rPr lang="en-US" sz="1400" dirty="0">
                <a:latin typeface="Century Gothic"/>
              </a:rPr>
              <a:t>To </a:t>
            </a:r>
            <a:r>
              <a:rPr lang="en-GB" sz="1400" dirty="0">
                <a:latin typeface="Century Gothic"/>
              </a:rPr>
              <a:t>identify hundredths</a:t>
            </a:r>
          </a:p>
          <a:p>
            <a:pPr marL="285750" indent="-285750">
              <a:buFont typeface="Arial" panose="020B0604020202020204" pitchFamily="34" charset="0"/>
              <a:buChar char="•"/>
            </a:pPr>
            <a:r>
              <a:rPr lang="en-GB" sz="1400" dirty="0">
                <a:solidFill>
                  <a:schemeClr val="accent1">
                    <a:lumMod val="75000"/>
                  </a:schemeClr>
                </a:solidFill>
                <a:latin typeface="Arial"/>
                <a:cs typeface="Arial"/>
                <a:hlinkClick r:id="rId11" action="ppaction://hlinksldjump"/>
              </a:rPr>
              <a:t>Q10</a:t>
            </a:r>
            <a:r>
              <a:rPr lang="en-GB" sz="1400" dirty="0">
                <a:solidFill>
                  <a:schemeClr val="accent1">
                    <a:lumMod val="75000"/>
                  </a:schemeClr>
                </a:solidFill>
                <a:latin typeface="Arial"/>
                <a:cs typeface="Arial"/>
              </a:rPr>
              <a:t>: </a:t>
            </a:r>
            <a:r>
              <a:rPr lang="en-US" sz="1400" dirty="0">
                <a:latin typeface="Century Gothic"/>
              </a:rPr>
              <a:t>To </a:t>
            </a:r>
            <a:r>
              <a:rPr lang="en-GB" sz="1400" dirty="0">
                <a:latin typeface="Century Gothic"/>
              </a:rPr>
              <a:t>identify hundredths</a:t>
            </a:r>
          </a:p>
          <a:p>
            <a:pPr marL="285750" indent="-285750">
              <a:buFont typeface="Arial" panose="020B0604020202020204" pitchFamily="34" charset="0"/>
              <a:buChar char="•"/>
            </a:pPr>
            <a:r>
              <a:rPr lang="en-GB" sz="1400" dirty="0">
                <a:solidFill>
                  <a:schemeClr val="accent1">
                    <a:lumMod val="75000"/>
                  </a:schemeClr>
                </a:solidFill>
                <a:latin typeface="Arial"/>
                <a:cs typeface="Arial"/>
                <a:hlinkClick r:id="rId12" action="ppaction://hlinksldjump"/>
              </a:rPr>
              <a:t>Q11</a:t>
            </a:r>
            <a:r>
              <a:rPr lang="en-GB" sz="1400" dirty="0">
                <a:solidFill>
                  <a:schemeClr val="accent1">
                    <a:lumMod val="75000"/>
                  </a:schemeClr>
                </a:solidFill>
                <a:latin typeface="Arial"/>
                <a:cs typeface="Arial"/>
              </a:rPr>
              <a:t>: </a:t>
            </a:r>
            <a:r>
              <a:rPr lang="en-US" sz="1400" dirty="0">
                <a:latin typeface="Century Gothic"/>
              </a:rPr>
              <a:t>To </a:t>
            </a:r>
            <a:r>
              <a:rPr lang="en-GB" sz="1400" dirty="0">
                <a:latin typeface="Century Gothic"/>
              </a:rPr>
              <a:t>compare fractions</a:t>
            </a:r>
          </a:p>
          <a:p>
            <a:endParaRPr lang="en-US" sz="1400" dirty="0">
              <a:solidFill>
                <a:srgbClr val="000000"/>
              </a:solidFill>
              <a:latin typeface="Century Gothic"/>
              <a:cs typeface="Arial"/>
            </a:endParaRPr>
          </a:p>
          <a:p>
            <a:pPr marL="285750" indent="-285750">
              <a:buFont typeface="Wingdings" panose="05000000000000000000" pitchFamily="2" charset="2"/>
              <a:buChar char="v"/>
            </a:pPr>
            <a:r>
              <a:rPr lang="en-US" dirty="0">
                <a:latin typeface="Arial"/>
                <a:cs typeface="Arial"/>
                <a:hlinkClick r:id="rId13" action="ppaction://hlinksldjump"/>
              </a:rPr>
              <a:t>The Quiz: Pupil version</a:t>
            </a:r>
            <a:endParaRPr lang="en-US" dirty="0">
              <a:latin typeface="Arial"/>
              <a:cs typeface="Arial"/>
            </a:endParaRPr>
          </a:p>
        </p:txBody>
      </p:sp>
    </p:spTree>
    <p:extLst>
      <p:ext uri="{BB962C8B-B14F-4D97-AF65-F5344CB8AC3E}">
        <p14:creationId xmlns:p14="http://schemas.microsoft.com/office/powerpoint/2010/main" val="8616202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irl sitting on a table&#10;&#10;Description automatically generated">
            <a:extLst>
              <a:ext uri="{FF2B5EF4-FFF2-40B4-BE49-F238E27FC236}">
                <a16:creationId xmlns:a16="http://schemas.microsoft.com/office/drawing/2014/main" id="{71BCA4AE-A6A1-4538-A71F-92EFE5667C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98049"/>
            <a:ext cx="6154356" cy="4102904"/>
          </a:xfrm>
          <a:prstGeom prst="rect">
            <a:avLst/>
          </a:prstGeom>
        </p:spPr>
      </p:pic>
      <p:sp>
        <p:nvSpPr>
          <p:cNvPr id="4" name="Title 1">
            <a:extLst>
              <a:ext uri="{FF2B5EF4-FFF2-40B4-BE49-F238E27FC236}">
                <a16:creationId xmlns:a16="http://schemas.microsoft.com/office/drawing/2014/main" id="{1A0FF38F-12B0-4FEF-916D-8D6D80BC0E9C}"/>
              </a:ext>
            </a:extLst>
          </p:cNvPr>
          <p:cNvSpPr txBox="1">
            <a:spLocks/>
          </p:cNvSpPr>
          <p:nvPr/>
        </p:nvSpPr>
        <p:spPr>
          <a:xfrm>
            <a:off x="1867893" y="389264"/>
            <a:ext cx="9836427" cy="1137784"/>
          </a:xfrm>
          <a:prstGeom prst="rect">
            <a:avLst/>
          </a:prstGeom>
        </p:spPr>
        <p:txBody>
          <a:bodyPr lIns="91440" tIns="45720" rIns="91440" bIns="45720" anchor="t"/>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a:latin typeface="Century Gothic"/>
                <a:cs typeface="Arial"/>
              </a:rPr>
              <a:t>Pre-Unit Quiz: Diagnostic Questions, Misconceptions and Response Signpost</a:t>
            </a:r>
          </a:p>
        </p:txBody>
      </p:sp>
      <p:sp>
        <p:nvSpPr>
          <p:cNvPr id="5" name="Text Placeholder 2">
            <a:extLst>
              <a:ext uri="{FF2B5EF4-FFF2-40B4-BE49-F238E27FC236}">
                <a16:creationId xmlns:a16="http://schemas.microsoft.com/office/drawing/2014/main" id="{BECC1F69-8BB3-4577-8DDF-1238C3B43ED8}"/>
              </a:ext>
            </a:extLst>
          </p:cNvPr>
          <p:cNvSpPr txBox="1">
            <a:spLocks/>
          </p:cNvSpPr>
          <p:nvPr/>
        </p:nvSpPr>
        <p:spPr>
          <a:xfrm>
            <a:off x="7498200" y="3097120"/>
            <a:ext cx="3937349" cy="2444697"/>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dirty="0">
                <a:latin typeface="Century Gothic"/>
              </a:rPr>
              <a:t>Year 5 Spring 2</a:t>
            </a:r>
          </a:p>
          <a:p>
            <a:pPr marL="0" indent="0" algn="ctr">
              <a:buNone/>
            </a:pPr>
            <a:r>
              <a:rPr lang="en-US" b="1" dirty="0">
                <a:latin typeface="Century Gothic"/>
              </a:rPr>
              <a:t>Unit 8</a:t>
            </a:r>
            <a:endParaRPr lang="en-US" b="1" dirty="0">
              <a:solidFill>
                <a:srgbClr val="000000"/>
              </a:solidFill>
              <a:latin typeface="Century Gothic" panose="020B0502020202020204" pitchFamily="34" charset="0"/>
            </a:endParaRPr>
          </a:p>
          <a:p>
            <a:pPr marL="0" indent="0" algn="ctr">
              <a:buNone/>
            </a:pPr>
            <a:endParaRPr lang="en-US" b="1" dirty="0">
              <a:solidFill>
                <a:srgbClr val="000000"/>
              </a:solidFill>
              <a:latin typeface="Century Gothic"/>
            </a:endParaRPr>
          </a:p>
          <a:p>
            <a:pPr marL="0" indent="0" algn="ctr">
              <a:buNone/>
            </a:pPr>
            <a:r>
              <a:rPr lang="en-US" b="1" dirty="0">
                <a:solidFill>
                  <a:srgbClr val="000000"/>
                </a:solidFill>
                <a:latin typeface="Century Gothic"/>
              </a:rPr>
              <a:t>Fractions and percentages</a:t>
            </a:r>
            <a:endParaRPr lang="en-US" sz="2600" b="1" dirty="0">
              <a:solidFill>
                <a:srgbClr val="000000"/>
              </a:solidFill>
              <a:latin typeface="Century Schoolbook"/>
            </a:endParaRPr>
          </a:p>
        </p:txBody>
      </p:sp>
    </p:spTree>
    <p:extLst>
      <p:ext uri="{BB962C8B-B14F-4D97-AF65-F5344CB8AC3E}">
        <p14:creationId xmlns:p14="http://schemas.microsoft.com/office/powerpoint/2010/main" val="38728521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kumimoji="0" lang="en-GB" sz="3200" b="1" i="0" u="none" strike="noStrike" kern="1200" cap="none" spc="0" normalizeH="0" baseline="0" noProof="0" dirty="0">
                    <a:ln>
                      <a:noFill/>
                    </a:ln>
                    <a:solidFill>
                      <a:srgbClr val="E40045"/>
                    </a:solidFill>
                    <a:effectLst/>
                    <a:uLnTx/>
                    <a:uFillTx/>
                    <a:latin typeface="Century Gothic"/>
                    <a:ea typeface="+mn-ea"/>
                    <a:cs typeface="+mn-cs"/>
                  </a:rPr>
                  <a:t>Convert  </a:t>
                </a:r>
                <a14:m>
                  <m:oMath xmlns:m="http://schemas.openxmlformats.org/officeDocument/2006/math">
                    <m:f>
                      <m:fPr>
                        <m:ctrlPr>
                          <a:rPr kumimoji="0" lang="en-GB" sz="4000" b="1" i="1" u="none" strike="noStrike" kern="1200" cap="none" spc="0" normalizeH="0" baseline="0" noProof="0" smtClean="0">
                            <a:ln>
                              <a:noFill/>
                            </a:ln>
                            <a:solidFill>
                              <a:srgbClr val="E40045"/>
                            </a:solidFill>
                            <a:effectLst/>
                            <a:uLnTx/>
                            <a:uFillTx/>
                            <a:latin typeface="Cambria Math" panose="02040503050406030204" pitchFamily="18" charset="0"/>
                            <a:ea typeface="+mn-ea"/>
                            <a:cs typeface="+mn-cs"/>
                          </a:rPr>
                        </m:ctrlPr>
                      </m:fPr>
                      <m:num>
                        <m:r>
                          <a:rPr kumimoji="0" lang="en-GB" sz="4000" b="1" i="1" u="none" strike="noStrike" kern="1200" cap="none" spc="0" normalizeH="0" baseline="0" noProof="0" smtClean="0">
                            <a:ln>
                              <a:noFill/>
                            </a:ln>
                            <a:solidFill>
                              <a:srgbClr val="E40045"/>
                            </a:solidFill>
                            <a:effectLst/>
                            <a:uLnTx/>
                            <a:uFillTx/>
                            <a:latin typeface="Cambria Math" panose="02040503050406030204" pitchFamily="18" charset="0"/>
                            <a:ea typeface="+mn-ea"/>
                            <a:cs typeface="+mn-cs"/>
                          </a:rPr>
                          <m:t>𝟏𝟏</m:t>
                        </m:r>
                      </m:num>
                      <m:den>
                        <m:r>
                          <a:rPr kumimoji="0" lang="en-GB" sz="4000" b="1" i="1" u="none" strike="noStrike" kern="1200" cap="none" spc="0" normalizeH="0" baseline="0" noProof="0" smtClean="0">
                            <a:ln>
                              <a:noFill/>
                            </a:ln>
                            <a:solidFill>
                              <a:srgbClr val="E40045"/>
                            </a:solidFill>
                            <a:effectLst/>
                            <a:uLnTx/>
                            <a:uFillTx/>
                            <a:latin typeface="Cambria Math" panose="02040503050406030204" pitchFamily="18" charset="0"/>
                            <a:ea typeface="+mn-ea"/>
                            <a:cs typeface="+mn-cs"/>
                          </a:rPr>
                          <m:t>𝟓</m:t>
                        </m:r>
                      </m:den>
                    </m:f>
                  </m:oMath>
                </a14:m>
                <a:r>
                  <a:rPr kumimoji="0" lang="en-GB" sz="4000" b="1" i="0" u="none" strike="noStrike" kern="1200" cap="none" spc="0" normalizeH="0" baseline="0" noProof="0" dirty="0">
                    <a:ln>
                      <a:noFill/>
                    </a:ln>
                    <a:solidFill>
                      <a:srgbClr val="E40045"/>
                    </a:solidFill>
                    <a:effectLst/>
                    <a:uLnTx/>
                    <a:uFillTx/>
                    <a:latin typeface="Century Gothic"/>
                    <a:ea typeface="+mn-ea"/>
                    <a:cs typeface="+mn-cs"/>
                  </a:rPr>
                  <a:t>  </a:t>
                </a:r>
                <a:r>
                  <a:rPr kumimoji="0" lang="en-GB" sz="3200" b="1" i="0" u="none" strike="noStrike" kern="1200" cap="none" spc="0" normalizeH="0" baseline="0" noProof="0" dirty="0">
                    <a:ln>
                      <a:noFill/>
                    </a:ln>
                    <a:solidFill>
                      <a:srgbClr val="E40045"/>
                    </a:solidFill>
                    <a:effectLst/>
                    <a:uLnTx/>
                    <a:uFillTx/>
                    <a:latin typeface="Century Gothic"/>
                    <a:ea typeface="+mn-ea"/>
                    <a:cs typeface="+mn-cs"/>
                  </a:rPr>
                  <a:t>to a mixed number.</a:t>
                </a:r>
              </a:p>
            </p:txBody>
          </p:sp>
        </mc:Choice>
        <mc:Fallback xmlns="">
          <p:sp>
            <p:nvSpPr>
              <p:cNvPr id="2" name="Text Placeholder 1">
                <a:extLst>
                  <a:ext uri="{FF2B5EF4-FFF2-40B4-BE49-F238E27FC236}">
                    <a16:creationId xmlns:a16="http://schemas.microsoft.com/office/drawing/2014/main" id="{83855B7E-BDBC-48D9-83C9-9014B47DD59F}"/>
                  </a:ext>
                </a:extLst>
              </p:cNvPr>
              <p:cNvSpPr>
                <a:spLocks noGrp="1" noRot="1" noChangeAspect="1" noMove="1" noResize="1" noEditPoints="1" noAdjustHandles="1" noChangeArrowheads="1" noChangeShapeType="1" noTextEdit="1"/>
              </p:cNvSpPr>
              <p:nvPr>
                <p:ph type="body" sz="quarter" idx="10"/>
              </p:nvPr>
            </p:nvSpPr>
            <p:spPr>
              <a:blipFill>
                <a:blip r:embed="rId2"/>
                <a:stretch>
                  <a:fillRect l="-1593" b="-31624"/>
                </a:stretch>
              </a:blipFill>
            </p:spPr>
            <p:txBody>
              <a:bodyPr/>
              <a:lstStyle/>
              <a:p>
                <a:r>
                  <a:rPr lang="en-GB">
                    <a:noFill/>
                  </a:rPr>
                  <a:t> </a:t>
                </a:r>
              </a:p>
            </p:txBody>
          </p:sp>
        </mc:Fallback>
      </mc:AlternateContent>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r>
              <a:rPr lang="en-GB" dirty="0"/>
              <a:t>2 remainder 1</a:t>
            </a:r>
          </a:p>
        </p:txBody>
      </p:sp>
      <mc:AlternateContent xmlns:mc="http://schemas.openxmlformats.org/markup-compatibility/2006" xmlns:a14="http://schemas.microsoft.com/office/drawing/2010/main">
        <mc:Choice Requires="a14">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22</m:t>
                          </m:r>
                        </m:num>
                        <m:den>
                          <m:r>
                            <a:rPr lang="en-GB" b="0" i="1" smtClean="0">
                              <a:latin typeface="Cambria Math" panose="02040503050406030204" pitchFamily="18" charset="0"/>
                            </a:rPr>
                            <m:t>10</m:t>
                          </m:r>
                        </m:den>
                      </m:f>
                    </m:oMath>
                  </m:oMathPara>
                </a14:m>
                <a:endParaRPr lang="en-GB" dirty="0"/>
              </a:p>
            </p:txBody>
          </p:sp>
        </mc:Choice>
        <mc:Fallback xmlns="">
          <p:sp>
            <p:nvSpPr>
              <p:cNvPr id="4" name="Text Placeholder 3">
                <a:extLst>
                  <a:ext uri="{FF2B5EF4-FFF2-40B4-BE49-F238E27FC236}">
                    <a16:creationId xmlns:a16="http://schemas.microsoft.com/office/drawing/2014/main" id="{BD19578A-9920-414D-BBAE-4CD22966E4E8}"/>
                  </a:ext>
                </a:extLst>
              </p:cNvPr>
              <p:cNvSpPr>
                <a:spLocks noGrp="1" noRot="1" noChangeAspect="1" noMove="1" noResize="1" noEditPoints="1" noAdjustHandles="1" noChangeArrowheads="1" noChangeShapeType="1" noTextEdit="1"/>
              </p:cNvSpPr>
              <p:nvPr>
                <p:ph type="body" sz="quarter" idx="12"/>
              </p:nvPr>
            </p:nvSpPr>
            <p:spPr>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r>
                  <a:rPr lang="en-GB" dirty="0"/>
                  <a:t>2 </a:t>
                </a:r>
                <a14:m>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5</m:t>
                        </m:r>
                      </m:den>
                    </m:f>
                  </m:oMath>
                </a14:m>
                <a:endParaRPr lang="en-GB" dirty="0"/>
              </a:p>
            </p:txBody>
          </p:sp>
        </mc:Choice>
        <mc:Fallback xmlns="">
          <p:sp>
            <p:nvSpPr>
              <p:cNvPr id="5" name="Text Placeholder 4">
                <a:extLst>
                  <a:ext uri="{FF2B5EF4-FFF2-40B4-BE49-F238E27FC236}">
                    <a16:creationId xmlns:a16="http://schemas.microsoft.com/office/drawing/2014/main" id="{A44EF939-061E-46FE-A0DD-23C39B56AB14}"/>
                  </a:ext>
                </a:extLst>
              </p:cNvPr>
              <p:cNvSpPr>
                <a:spLocks noGrp="1" noRot="1" noChangeAspect="1" noMove="1" noResize="1" noEditPoints="1" noAdjustHandles="1" noChangeArrowheads="1" noChangeShapeType="1" noTextEdit="1"/>
              </p:cNvSpPr>
              <p:nvPr>
                <p:ph type="body" sz="quarter" idx="13"/>
              </p:nvPr>
            </p:nvSpPr>
            <p:spPr>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r>
                  <a:rPr lang="en-GB" dirty="0"/>
                  <a:t>2 </a:t>
                </a:r>
                <a14:m>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11</m:t>
                        </m:r>
                      </m:den>
                    </m:f>
                  </m:oMath>
                </a14:m>
                <a:endParaRPr lang="en-GB" dirty="0"/>
              </a:p>
            </p:txBody>
          </p:sp>
        </mc:Choice>
        <mc:Fallback xmlns="">
          <p:sp>
            <p:nvSpPr>
              <p:cNvPr id="6" name="Text Placeholder 5">
                <a:extLst>
                  <a:ext uri="{FF2B5EF4-FFF2-40B4-BE49-F238E27FC236}">
                    <a16:creationId xmlns:a16="http://schemas.microsoft.com/office/drawing/2014/main" id="{627440F0-037C-499A-A919-A7737014ED1C}"/>
                  </a:ext>
                </a:extLst>
              </p:cNvPr>
              <p:cNvSpPr>
                <a:spLocks noGrp="1" noRot="1" noChangeAspect="1" noMove="1" noResize="1" noEditPoints="1" noAdjustHandles="1" noChangeArrowheads="1" noChangeShapeType="1" noTextEdit="1"/>
              </p:cNvSpPr>
              <p:nvPr>
                <p:ph type="body" sz="quarter" idx="14"/>
              </p:nvPr>
            </p:nvSpPr>
            <p:spPr>
              <a:blipFill>
                <a:blip r:embed="rId5"/>
                <a:stretch>
                  <a:fillRect/>
                </a:stretch>
              </a:blipFill>
            </p:spPr>
            <p:txBody>
              <a:bodyPr/>
              <a:lstStyle/>
              <a:p>
                <a:r>
                  <a:rPr lang="en-GB">
                    <a:noFill/>
                  </a:rPr>
                  <a:t> </a:t>
                </a:r>
              </a:p>
            </p:txBody>
          </p:sp>
        </mc:Fallback>
      </mc:AlternateContent>
      <p:sp>
        <p:nvSpPr>
          <p:cNvPr id="7" name="TextBox 6">
            <a:extLst>
              <a:ext uri="{FF2B5EF4-FFF2-40B4-BE49-F238E27FC236}">
                <a16:creationId xmlns:a16="http://schemas.microsoft.com/office/drawing/2014/main" id="{6389EC0E-7151-4B4D-AF65-5C0F0ACB5E8B}"/>
              </a:ext>
            </a:extLst>
          </p:cNvPr>
          <p:cNvSpPr txBox="1"/>
          <p:nvPr/>
        </p:nvSpPr>
        <p:spPr>
          <a:xfrm>
            <a:off x="1192237" y="409278"/>
            <a:ext cx="10666828" cy="757130"/>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U8 Pre-Unit Q1: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convert between mixed numbers and improper fractions</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p:spTree>
    <p:extLst>
      <p:ext uri="{BB962C8B-B14F-4D97-AF65-F5344CB8AC3E}">
        <p14:creationId xmlns:p14="http://schemas.microsoft.com/office/powerpoint/2010/main" val="3267891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Text Placeholder 6">
                <a:extLst>
                  <a:ext uri="{FF2B5EF4-FFF2-40B4-BE49-F238E27FC236}">
                    <a16:creationId xmlns:a16="http://schemas.microsoft.com/office/drawing/2014/main" id="{51CD5BFB-177E-4850-9630-4DB87AD71608}"/>
                  </a:ext>
                </a:extLst>
              </p:cNvPr>
              <p:cNvSpPr>
                <a:spLocks noGrp="1"/>
              </p:cNvSpPr>
              <p:nvPr>
                <p:ph type="body" sz="quarter" idx="10"/>
              </p:nvPr>
            </p:nvSpPr>
            <p:spPr/>
            <p:txBody>
              <a:bodyPr/>
              <a:lstStyle/>
              <a:p>
                <a:r>
                  <a:rPr kumimoji="0" lang="en-GB" sz="2400" b="1" i="0" u="none" strike="noStrike" kern="1200" cap="none" spc="0" normalizeH="0" baseline="0" noProof="0" dirty="0">
                    <a:ln>
                      <a:noFill/>
                    </a:ln>
                    <a:solidFill>
                      <a:srgbClr val="E40045"/>
                    </a:solidFill>
                    <a:effectLst/>
                    <a:uLnTx/>
                    <a:uFillTx/>
                    <a:latin typeface="Century Gothic"/>
                    <a:ea typeface="+mn-ea"/>
                    <a:cs typeface="+mn-cs"/>
                  </a:rPr>
                  <a:t>Convert  </a:t>
                </a:r>
                <a14:m>
                  <m:oMath xmlns:m="http://schemas.openxmlformats.org/officeDocument/2006/math">
                    <m:f>
                      <m:fPr>
                        <m:ctrlPr>
                          <a:rPr kumimoji="0" lang="en-GB" b="1" i="1" u="none" strike="noStrike" kern="1200" cap="none" spc="0" normalizeH="0" baseline="0" noProof="0" smtClean="0">
                            <a:ln>
                              <a:noFill/>
                            </a:ln>
                            <a:solidFill>
                              <a:srgbClr val="E40045"/>
                            </a:solidFill>
                            <a:effectLst/>
                            <a:uLnTx/>
                            <a:uFillTx/>
                            <a:latin typeface="Cambria Math" panose="02040503050406030204" pitchFamily="18" charset="0"/>
                            <a:ea typeface="+mn-ea"/>
                            <a:cs typeface="+mn-cs"/>
                          </a:rPr>
                        </m:ctrlPr>
                      </m:fPr>
                      <m:num>
                        <m:r>
                          <a:rPr kumimoji="0" lang="en-GB" b="1" i="1" u="none" strike="noStrike" kern="1200" cap="none" spc="0" normalizeH="0" baseline="0" noProof="0" smtClean="0">
                            <a:ln>
                              <a:noFill/>
                            </a:ln>
                            <a:solidFill>
                              <a:srgbClr val="E40045"/>
                            </a:solidFill>
                            <a:effectLst/>
                            <a:uLnTx/>
                            <a:uFillTx/>
                            <a:latin typeface="Cambria Math" panose="02040503050406030204" pitchFamily="18" charset="0"/>
                            <a:ea typeface="+mn-ea"/>
                            <a:cs typeface="+mn-cs"/>
                          </a:rPr>
                          <m:t>𝟏𝟏</m:t>
                        </m:r>
                      </m:num>
                      <m:den>
                        <m:r>
                          <a:rPr kumimoji="0" lang="en-GB" b="1" i="1" u="none" strike="noStrike" kern="1200" cap="none" spc="0" normalizeH="0" baseline="0" noProof="0" smtClean="0">
                            <a:ln>
                              <a:noFill/>
                            </a:ln>
                            <a:solidFill>
                              <a:srgbClr val="E40045"/>
                            </a:solidFill>
                            <a:effectLst/>
                            <a:uLnTx/>
                            <a:uFillTx/>
                            <a:latin typeface="Cambria Math" panose="02040503050406030204" pitchFamily="18" charset="0"/>
                            <a:ea typeface="+mn-ea"/>
                            <a:cs typeface="+mn-cs"/>
                          </a:rPr>
                          <m:t>𝟓</m:t>
                        </m:r>
                      </m:den>
                    </m:f>
                  </m:oMath>
                </a14:m>
                <a:r>
                  <a:rPr kumimoji="0" lang="en-GB" b="1" i="0" u="none" strike="noStrike" kern="1200" cap="none" spc="0" normalizeH="0" baseline="0" noProof="0" dirty="0">
                    <a:ln>
                      <a:noFill/>
                    </a:ln>
                    <a:solidFill>
                      <a:srgbClr val="E40045"/>
                    </a:solidFill>
                    <a:effectLst/>
                    <a:uLnTx/>
                    <a:uFillTx/>
                    <a:latin typeface="Century Gothic"/>
                    <a:ea typeface="+mn-ea"/>
                    <a:cs typeface="+mn-cs"/>
                  </a:rPr>
                  <a:t>  </a:t>
                </a:r>
                <a:r>
                  <a:rPr kumimoji="0" lang="en-GB" sz="2400" b="1" i="0" u="none" strike="noStrike" kern="1200" cap="none" spc="0" normalizeH="0" baseline="0" noProof="0" dirty="0">
                    <a:ln>
                      <a:noFill/>
                    </a:ln>
                    <a:solidFill>
                      <a:srgbClr val="E40045"/>
                    </a:solidFill>
                    <a:effectLst/>
                    <a:uLnTx/>
                    <a:uFillTx/>
                    <a:latin typeface="Century Gothic"/>
                    <a:ea typeface="+mn-ea"/>
                    <a:cs typeface="+mn-cs"/>
                  </a:rPr>
                  <a:t>to a mixed number.</a:t>
                </a:r>
              </a:p>
            </p:txBody>
          </p:sp>
        </mc:Choice>
        <mc:Fallback xmlns="">
          <p:sp>
            <p:nvSpPr>
              <p:cNvPr id="7" name="Text Placeholder 6">
                <a:extLst>
                  <a:ext uri="{FF2B5EF4-FFF2-40B4-BE49-F238E27FC236}">
                    <a16:creationId xmlns:a16="http://schemas.microsoft.com/office/drawing/2014/main" id="{51CD5BFB-177E-4850-9630-4DB87AD71608}"/>
                  </a:ext>
                </a:extLst>
              </p:cNvPr>
              <p:cNvSpPr>
                <a:spLocks noGrp="1" noRot="1" noChangeAspect="1" noMove="1" noResize="1" noEditPoints="1" noAdjustHandles="1" noChangeArrowheads="1" noChangeShapeType="1" noTextEdit="1"/>
              </p:cNvSpPr>
              <p:nvPr>
                <p:ph type="body" sz="quarter" idx="10"/>
              </p:nvPr>
            </p:nvSpPr>
            <p:spPr>
              <a:blipFill>
                <a:blip r:embed="rId3"/>
                <a:stretch>
                  <a:fillRect l="-980" b="-3390"/>
                </a:stretch>
              </a:blipFill>
            </p:spPr>
            <p:txBody>
              <a:bodyPr/>
              <a:lstStyle/>
              <a:p>
                <a:r>
                  <a:rPr lang="en-GB">
                    <a:noFill/>
                  </a:rPr>
                  <a:t> </a:t>
                </a:r>
              </a:p>
            </p:txBody>
          </p:sp>
        </mc:Fallback>
      </mc:AlternateContent>
      <p:sp>
        <p:nvSpPr>
          <p:cNvPr id="8" name="Text Placeholder 7">
            <a:extLst>
              <a:ext uri="{FF2B5EF4-FFF2-40B4-BE49-F238E27FC236}">
                <a16:creationId xmlns:a16="http://schemas.microsoft.com/office/drawing/2014/main" id="{1DD44044-DFDC-425B-9AA4-24B12E772D38}"/>
              </a:ext>
            </a:extLst>
          </p:cNvPr>
          <p:cNvSpPr>
            <a:spLocks noGrp="1"/>
          </p:cNvSpPr>
          <p:nvPr>
            <p:ph type="body" sz="quarter" idx="11"/>
          </p:nvPr>
        </p:nvSpPr>
        <p:spPr/>
        <p:txBody>
          <a:bodyPr/>
          <a:lstStyle/>
          <a:p>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U8 Pre-Unit Q1: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convert between mixed numbers and improper fractions</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mc:AlternateContent xmlns:mc="http://schemas.openxmlformats.org/markup-compatibility/2006" xmlns:a14="http://schemas.microsoft.com/office/drawing/2010/main">
        <mc:Choice Requires="a14">
          <p:graphicFrame>
            <p:nvGraphicFramePr>
              <p:cNvPr id="9" name="Table 3">
                <a:extLst>
                  <a:ext uri="{FF2B5EF4-FFF2-40B4-BE49-F238E27FC236}">
                    <a16:creationId xmlns:a16="http://schemas.microsoft.com/office/drawing/2014/main" id="{1AE9EF75-09D2-475B-8655-8402013DE43B}"/>
                  </a:ext>
                </a:extLst>
              </p:cNvPr>
              <p:cNvGraphicFramePr>
                <a:graphicFrameLocks noGrp="1"/>
              </p:cNvGraphicFramePr>
              <p:nvPr>
                <p:extLst>
                  <p:ext uri="{D42A27DB-BD31-4B8C-83A1-F6EECF244321}">
                    <p14:modId xmlns:p14="http://schemas.microsoft.com/office/powerpoint/2010/main" val="3243139324"/>
                  </p:ext>
                </p:extLst>
              </p:nvPr>
            </p:nvGraphicFramePr>
            <p:xfrm>
              <a:off x="1313952" y="1657350"/>
              <a:ext cx="9964002" cy="4866640"/>
            </p:xfrm>
            <a:graphic>
              <a:graphicData uri="http://schemas.openxmlformats.org/drawingml/2006/table">
                <a:tbl>
                  <a:tblPr firstRow="1" bandRow="1">
                    <a:tableStyleId>{5C22544A-7EE6-4342-B048-85BDC9FD1C3A}</a:tableStyleId>
                  </a:tblPr>
                  <a:tblGrid>
                    <a:gridCol w="1540084">
                      <a:extLst>
                        <a:ext uri="{9D8B030D-6E8A-4147-A177-3AD203B41FA5}">
                          <a16:colId xmlns:a16="http://schemas.microsoft.com/office/drawing/2014/main" val="1045037371"/>
                        </a:ext>
                      </a:extLst>
                    </a:gridCol>
                    <a:gridCol w="4581237">
                      <a:extLst>
                        <a:ext uri="{9D8B030D-6E8A-4147-A177-3AD203B41FA5}">
                          <a16:colId xmlns:a16="http://schemas.microsoft.com/office/drawing/2014/main" val="1633257149"/>
                        </a:ext>
                      </a:extLst>
                    </a:gridCol>
                    <a:gridCol w="3842681">
                      <a:extLst>
                        <a:ext uri="{9D8B030D-6E8A-4147-A177-3AD203B41FA5}">
                          <a16:colId xmlns:a16="http://schemas.microsoft.com/office/drawing/2014/main" val="99065527"/>
                        </a:ext>
                      </a:extLst>
                    </a:gridCol>
                  </a:tblGrid>
                  <a:tr h="361375">
                    <a:tc>
                      <a:txBody>
                        <a:bodyPr/>
                        <a:lstStyle/>
                        <a:p>
                          <a:r>
                            <a:rPr lang="en-GB" sz="1400" dirty="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754778">
                    <a:tc>
                      <a:txBody>
                        <a:bodyPr/>
                        <a:lstStyle/>
                        <a:p>
                          <a:pPr lvl="0">
                            <a:buNone/>
                          </a:pPr>
                          <a:r>
                            <a:rPr lang="en-GB" sz="1400" dirty="0">
                              <a:solidFill>
                                <a:schemeClr val="tx1"/>
                              </a:solidFill>
                              <a:latin typeface="Century Gothic"/>
                            </a:rPr>
                            <a:t>A. </a:t>
                          </a:r>
                        </a:p>
                        <a:p>
                          <a:pPr lvl="0">
                            <a:buNone/>
                          </a:pPr>
                          <a:r>
                            <a:rPr lang="en-GB" sz="1400" dirty="0">
                              <a:solidFill>
                                <a:schemeClr val="tx1"/>
                              </a:solidFill>
                              <a:latin typeface="Century Gothic"/>
                            </a:rPr>
                            <a:t>2 remainder 1</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US" sz="1400" dirty="0">
                              <a:solidFill>
                                <a:schemeClr val="tx1"/>
                              </a:solidFill>
                              <a:latin typeface="Century Gothic"/>
                            </a:rPr>
                            <a:t>The pupil may not understand that mixed numbers are made up of a whole number and a separate fraction.</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400" b="0" i="0" u="none" strike="noStrike" kern="1200">
                              <a:solidFill>
                                <a:schemeClr val="tx1"/>
                              </a:solidFill>
                              <a:latin typeface="Century Gothic"/>
                              <a:ea typeface="+mn-ea"/>
                              <a:cs typeface="+mn-cs"/>
                            </a:rPr>
                            <a:t>Use Cuisenaire rods to explore the relationships between them by altering the value of one rod and how this affects the value pf the other rods. For example, if the light green rod is 1, what is the value of the orange rod? How many ways can you explain this?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400" b="0" i="0" u="none" strike="noStrike" kern="1200">
                              <a:solidFill>
                                <a:schemeClr val="tx1"/>
                              </a:solidFill>
                              <a:latin typeface="Century Gothic"/>
                              <a:ea typeface="+mn-ea"/>
                              <a:cs typeface="+mn-cs"/>
                            </a:rPr>
                            <a:t>Use the white rod to explore equal parts of the whole rod and make connections to how this can be represented using fractional notation.</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400" b="0" i="0" u="none" strike="noStrike" noProof="0">
                              <a:solidFill>
                                <a:schemeClr val="tx1"/>
                              </a:solidFill>
                              <a:latin typeface="Century Gothic"/>
                            </a:rPr>
                            <a:t>Booster: Year 5 Unit 6 Lesson 9 provides opportunities to consolidate understanding of mixed number and improper fractions through bar model representations.</a:t>
                          </a:r>
                          <a:endParaRPr lang="en-GB" sz="1400" b="0" i="0" u="none" strike="noStrike" noProof="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955415">
                    <a:tc>
                      <a:txBody>
                        <a:bodyPr/>
                        <a:lstStyle/>
                        <a:p>
                          <a:pPr lvl="0">
                            <a:buNone/>
                          </a:pPr>
                          <a:r>
                            <a:rPr lang="en-GB" sz="1400" dirty="0">
                              <a:solidFill>
                                <a:schemeClr val="tx1"/>
                              </a:solidFill>
                              <a:latin typeface="Century Gothic"/>
                            </a:rPr>
                            <a:t>B. </a:t>
                          </a:r>
                          <a14:m>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22</m:t>
                                  </m:r>
                                </m:num>
                                <m:den>
                                  <m:r>
                                    <a:rPr lang="en-GB" sz="1400" b="0" i="1" dirty="0" smtClean="0">
                                      <a:solidFill>
                                        <a:schemeClr val="tx1"/>
                                      </a:solidFill>
                                      <a:latin typeface="Cambria Math" panose="02040503050406030204" pitchFamily="18" charset="0"/>
                                    </a:rPr>
                                    <m:t>10</m:t>
                                  </m:r>
                                </m:den>
                              </m:f>
                            </m:oMath>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US" sz="1400" dirty="0">
                              <a:solidFill>
                                <a:schemeClr val="tx1"/>
                              </a:solidFill>
                              <a:latin typeface="Century Gothic"/>
                            </a:rPr>
                            <a:t>The pupil may have </a:t>
                          </a:r>
                          <a:r>
                            <a:rPr lang="en-US" sz="1400" dirty="0" err="1">
                              <a:solidFill>
                                <a:schemeClr val="tx1"/>
                              </a:solidFill>
                              <a:latin typeface="Century Gothic"/>
                            </a:rPr>
                            <a:t>recognised</a:t>
                          </a:r>
                          <a:r>
                            <a:rPr lang="en-US" sz="1400" dirty="0">
                              <a:solidFill>
                                <a:schemeClr val="tx1"/>
                              </a:solidFill>
                              <a:latin typeface="Century Gothic"/>
                            </a:rPr>
                            <a:t> this as an equivalent improper fraction however may not understand the definition of a mixed number.</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955415">
                    <a:tc>
                      <a:txBody>
                        <a:bodyPr/>
                        <a:lstStyle/>
                        <a:p>
                          <a:pPr lvl="0">
                            <a:buNone/>
                          </a:pPr>
                          <a:r>
                            <a:rPr lang="en-GB" sz="1400" dirty="0">
                              <a:solidFill>
                                <a:schemeClr val="tx1"/>
                              </a:solidFill>
                              <a:latin typeface="Century Gothic"/>
                            </a:rPr>
                            <a:t>C. </a:t>
                          </a:r>
                          <a14:m>
                            <m:oMath xmlns:m="http://schemas.openxmlformats.org/officeDocument/2006/math">
                              <m:r>
                                <a:rPr lang="en-GB" sz="1400" b="0" i="1" dirty="0" smtClean="0">
                                  <a:solidFill>
                                    <a:schemeClr val="tx1"/>
                                  </a:solidFill>
                                  <a:latin typeface="Cambria Math" panose="02040503050406030204" pitchFamily="18" charset="0"/>
                                </a:rPr>
                                <m:t>2</m:t>
                              </m:r>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1</m:t>
                                  </m:r>
                                </m:num>
                                <m:den>
                                  <m:r>
                                    <a:rPr lang="en-GB" sz="1400" b="0" i="1" dirty="0" smtClean="0">
                                      <a:solidFill>
                                        <a:schemeClr val="tx1"/>
                                      </a:solidFill>
                                      <a:latin typeface="Cambria Math" panose="02040503050406030204" pitchFamily="18" charset="0"/>
                                    </a:rPr>
                                    <m:t>5</m:t>
                                  </m:r>
                                </m:den>
                              </m:f>
                            </m:oMath>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chemeClr val="accent6">
                                  <a:lumMod val="75000"/>
                                </a:schemeClr>
                              </a:solidFill>
                              <a:latin typeface="Century Gothic"/>
                            </a:rPr>
                            <a:t>Correct</a:t>
                          </a:r>
                        </a:p>
                        <a:p>
                          <a:pPr lvl="0">
                            <a:buNone/>
                          </a:pPr>
                          <a:r>
                            <a:rPr lang="en-GB" sz="1400" b="0" dirty="0">
                              <a:solidFill>
                                <a:schemeClr val="tx1"/>
                              </a:solidFill>
                              <a:latin typeface="Century Gothic"/>
                            </a:rPr>
                            <a:t>The pupil has correctly identified that a mixed number is made up of a whole number and a separate fraction.</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139417">
                    <a:tc>
                      <a:txBody>
                        <a:bodyPr/>
                        <a:lstStyle/>
                        <a:p>
                          <a:pPr lvl="0">
                            <a:buNone/>
                          </a:pPr>
                          <a:r>
                            <a:rPr lang="en-GB" sz="1400" dirty="0">
                              <a:solidFill>
                                <a:schemeClr val="tx1"/>
                              </a:solidFill>
                              <a:latin typeface="Century Gothic"/>
                            </a:rPr>
                            <a:t>D. </a:t>
                          </a:r>
                          <a14:m>
                            <m:oMath xmlns:m="http://schemas.openxmlformats.org/officeDocument/2006/math">
                              <m:r>
                                <a:rPr lang="en-GB" sz="1400" b="0" i="1" dirty="0" smtClean="0">
                                  <a:solidFill>
                                    <a:schemeClr val="tx1"/>
                                  </a:solidFill>
                                  <a:latin typeface="Cambria Math" panose="02040503050406030204" pitchFamily="18" charset="0"/>
                                </a:rPr>
                                <m:t>2</m:t>
                              </m:r>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1</m:t>
                                  </m:r>
                                </m:num>
                                <m:den>
                                  <m:r>
                                    <a:rPr lang="en-GB" sz="1400" b="0" i="1" dirty="0" smtClean="0">
                                      <a:solidFill>
                                        <a:schemeClr val="tx1"/>
                                      </a:solidFill>
                                      <a:latin typeface="Cambria Math" panose="02040503050406030204" pitchFamily="18" charset="0"/>
                                    </a:rPr>
                                    <m:t>11</m:t>
                                  </m:r>
                                </m:den>
                              </m:f>
                            </m:oMath>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US" sz="1400" dirty="0">
                              <a:solidFill>
                                <a:schemeClr val="tx1"/>
                              </a:solidFill>
                              <a:latin typeface="Century Gothic"/>
                            </a:rPr>
                            <a:t>The pupil may have understood the definition of a mixed number however has given the wrong denominator therefore may not understand how the denominator indicates the fractional values being worked with.</a:t>
                          </a: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mc:Choice>
        <mc:Fallback xmlns="">
          <p:graphicFrame>
            <p:nvGraphicFramePr>
              <p:cNvPr id="9" name="Table 3">
                <a:extLst>
                  <a:ext uri="{FF2B5EF4-FFF2-40B4-BE49-F238E27FC236}">
                    <a16:creationId xmlns:a16="http://schemas.microsoft.com/office/drawing/2014/main" id="{1AE9EF75-09D2-475B-8655-8402013DE43B}"/>
                  </a:ext>
                </a:extLst>
              </p:cNvPr>
              <p:cNvGraphicFramePr>
                <a:graphicFrameLocks noGrp="1"/>
              </p:cNvGraphicFramePr>
              <p:nvPr>
                <p:extLst>
                  <p:ext uri="{D42A27DB-BD31-4B8C-83A1-F6EECF244321}">
                    <p14:modId xmlns:p14="http://schemas.microsoft.com/office/powerpoint/2010/main" val="3243139324"/>
                  </p:ext>
                </p:extLst>
              </p:nvPr>
            </p:nvGraphicFramePr>
            <p:xfrm>
              <a:off x="1313952" y="1657350"/>
              <a:ext cx="9964002" cy="4866640"/>
            </p:xfrm>
            <a:graphic>
              <a:graphicData uri="http://schemas.openxmlformats.org/drawingml/2006/table">
                <a:tbl>
                  <a:tblPr firstRow="1" bandRow="1">
                    <a:tableStyleId>{5C22544A-7EE6-4342-B048-85BDC9FD1C3A}</a:tableStyleId>
                  </a:tblPr>
                  <a:tblGrid>
                    <a:gridCol w="1540084">
                      <a:extLst>
                        <a:ext uri="{9D8B030D-6E8A-4147-A177-3AD203B41FA5}">
                          <a16:colId xmlns:a16="http://schemas.microsoft.com/office/drawing/2014/main" val="1045037371"/>
                        </a:ext>
                      </a:extLst>
                    </a:gridCol>
                    <a:gridCol w="4581237">
                      <a:extLst>
                        <a:ext uri="{9D8B030D-6E8A-4147-A177-3AD203B41FA5}">
                          <a16:colId xmlns:a16="http://schemas.microsoft.com/office/drawing/2014/main" val="1633257149"/>
                        </a:ext>
                      </a:extLst>
                    </a:gridCol>
                    <a:gridCol w="3842681">
                      <a:extLst>
                        <a:ext uri="{9D8B030D-6E8A-4147-A177-3AD203B41FA5}">
                          <a16:colId xmlns:a16="http://schemas.microsoft.com/office/drawing/2014/main" val="99065527"/>
                        </a:ext>
                      </a:extLst>
                    </a:gridCol>
                  </a:tblGrid>
                  <a:tr h="375920">
                    <a:tc>
                      <a:txBody>
                        <a:bodyPr/>
                        <a:lstStyle/>
                        <a:p>
                          <a:r>
                            <a:rPr lang="en-GB" sz="1400" dirty="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1016000">
                    <a:tc>
                      <a:txBody>
                        <a:bodyPr/>
                        <a:lstStyle/>
                        <a:p>
                          <a:pPr lvl="0">
                            <a:buNone/>
                          </a:pPr>
                          <a:r>
                            <a:rPr lang="en-GB" sz="1400" dirty="0">
                              <a:solidFill>
                                <a:schemeClr val="tx1"/>
                              </a:solidFill>
                              <a:latin typeface="Century Gothic"/>
                            </a:rPr>
                            <a:t>A. </a:t>
                          </a:r>
                        </a:p>
                        <a:p>
                          <a:pPr lvl="0">
                            <a:buNone/>
                          </a:pPr>
                          <a:r>
                            <a:rPr lang="en-GB" sz="1400" dirty="0">
                              <a:solidFill>
                                <a:schemeClr val="tx1"/>
                              </a:solidFill>
                              <a:latin typeface="Century Gothic"/>
                            </a:rPr>
                            <a:t>2 remainder 1</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US" sz="1400" dirty="0">
                              <a:solidFill>
                                <a:schemeClr val="tx1"/>
                              </a:solidFill>
                              <a:latin typeface="Century Gothic"/>
                            </a:rPr>
                            <a:t>The pupil may not understand that mixed numbers are made up of a whole number and a separate fraction.</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400" b="0" i="0" u="none" strike="noStrike" kern="1200" dirty="0">
                              <a:solidFill>
                                <a:schemeClr val="tx1"/>
                              </a:solidFill>
                              <a:latin typeface="Century Gothic"/>
                              <a:ea typeface="+mn-ea"/>
                              <a:cs typeface="+mn-cs"/>
                            </a:rPr>
                            <a:t>Use Cuisenaire rods to explore the relationships between them by altering the value of one rod and how this affects the value pf the other rods. For example, if the light green rod is 1, what is the value of the orange rod? How many ways can you explain this?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400" b="0" i="0" u="none" strike="noStrike" kern="1200" dirty="0">
                              <a:solidFill>
                                <a:schemeClr val="tx1"/>
                              </a:solidFill>
                              <a:latin typeface="Century Gothic"/>
                              <a:ea typeface="+mn-ea"/>
                              <a:cs typeface="+mn-cs"/>
                            </a:rPr>
                            <a:t>Use the white rod to explore equal parts of the whole rod and make connections to how this can be represented using fractional notation.</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400" b="0" i="0" u="none" strike="noStrike" noProof="0" dirty="0">
                              <a:solidFill>
                                <a:schemeClr val="tx1"/>
                              </a:solidFill>
                              <a:latin typeface="Century Gothic"/>
                            </a:rPr>
                            <a:t>Booster: Year 5 Unit 6 Lesson 9 provides opportunities to consolidate understanding of mixed number and improper fractions through bar model representations.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1016000">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4"/>
                          <a:stretch>
                            <a:fillRect l="-395" t="-137725" r="-547431" b="-244311"/>
                          </a:stretch>
                        </a:blip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US" sz="1400" dirty="0">
                              <a:solidFill>
                                <a:schemeClr val="tx1"/>
                              </a:solidFill>
                              <a:latin typeface="Century Gothic"/>
                            </a:rPr>
                            <a:t>The pupil may have </a:t>
                          </a:r>
                          <a:r>
                            <a:rPr lang="en-US" sz="1400" dirty="0" err="1">
                              <a:solidFill>
                                <a:schemeClr val="tx1"/>
                              </a:solidFill>
                              <a:latin typeface="Century Gothic"/>
                            </a:rPr>
                            <a:t>recognised</a:t>
                          </a:r>
                          <a:r>
                            <a:rPr lang="en-US" sz="1400" dirty="0">
                              <a:solidFill>
                                <a:schemeClr val="tx1"/>
                              </a:solidFill>
                              <a:latin typeface="Century Gothic"/>
                            </a:rPr>
                            <a:t> this as an equivalent improper fraction however may not understand the definition of a mixed number.</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1016000">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4"/>
                          <a:stretch>
                            <a:fillRect l="-395" t="-237725" r="-547431" b="-144311"/>
                          </a:stretch>
                        </a:blipFill>
                      </a:tcPr>
                    </a:tc>
                    <a:tc>
                      <a:txBody>
                        <a:bodyPr/>
                        <a:lstStyle/>
                        <a:p>
                          <a:pPr lvl="0">
                            <a:buNone/>
                          </a:pPr>
                          <a:r>
                            <a:rPr lang="en-GB" sz="1400" b="1" dirty="0">
                              <a:solidFill>
                                <a:schemeClr val="accent6">
                                  <a:lumMod val="75000"/>
                                </a:schemeClr>
                              </a:solidFill>
                              <a:latin typeface="Century Gothic"/>
                            </a:rPr>
                            <a:t>Correct</a:t>
                          </a:r>
                        </a:p>
                        <a:p>
                          <a:pPr lvl="0">
                            <a:buNone/>
                          </a:pPr>
                          <a:r>
                            <a:rPr lang="en-GB" sz="1400" b="0" dirty="0">
                              <a:solidFill>
                                <a:schemeClr val="tx1"/>
                              </a:solidFill>
                              <a:latin typeface="Century Gothic"/>
                            </a:rPr>
                            <a:t>The pupil has correctly identified that a mixed number is made up of a whole number and a separate fraction.</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442720">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4"/>
                          <a:stretch>
                            <a:fillRect l="-395" t="-237975" r="-547431" b="-1688"/>
                          </a:stretch>
                        </a:blip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US" sz="1400" dirty="0">
                              <a:solidFill>
                                <a:schemeClr val="tx1"/>
                              </a:solidFill>
                              <a:latin typeface="Century Gothic"/>
                            </a:rPr>
                            <a:t>The pupil may have understood the definition of a mixed number however has given the wrong denominator therefore may not understand how the denominator indicates the fractional values being worked with.</a:t>
                          </a: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mc:Fallback>
      </mc:AlternateContent>
    </p:spTree>
    <p:extLst>
      <p:ext uri="{BB962C8B-B14F-4D97-AF65-F5344CB8AC3E}">
        <p14:creationId xmlns:p14="http://schemas.microsoft.com/office/powerpoint/2010/main" val="14028797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kumimoji="0" lang="en-GB" sz="3200" b="1" i="0" u="none" strike="noStrike" kern="1200" cap="none" spc="0" normalizeH="0" baseline="0" noProof="0" dirty="0">
                    <a:ln>
                      <a:noFill/>
                    </a:ln>
                    <a:solidFill>
                      <a:srgbClr val="E40045"/>
                    </a:solidFill>
                    <a:effectLst/>
                    <a:uLnTx/>
                    <a:uFillTx/>
                    <a:latin typeface="Century Gothic" panose="020B0502020202020204" pitchFamily="34" charset="0"/>
                    <a:ea typeface="+mn-ea"/>
                    <a:cs typeface="+mn-cs"/>
                  </a:rPr>
                  <a:t>Which improper</a:t>
                </a:r>
                <a:r>
                  <a:rPr kumimoji="0" lang="en-GB" sz="3200" b="1" i="0" u="none" strike="noStrike" kern="1200" cap="none" spc="0" normalizeH="0" noProof="0" dirty="0">
                    <a:ln>
                      <a:noFill/>
                    </a:ln>
                    <a:solidFill>
                      <a:srgbClr val="E40045"/>
                    </a:solidFill>
                    <a:effectLst/>
                    <a:uLnTx/>
                    <a:uFillTx/>
                    <a:latin typeface="Century Gothic" panose="020B0502020202020204" pitchFamily="34" charset="0"/>
                    <a:ea typeface="+mn-ea"/>
                    <a:cs typeface="+mn-cs"/>
                  </a:rPr>
                  <a:t> fraction is equivalent to</a:t>
                </a:r>
                <a:r>
                  <a:rPr kumimoji="0" lang="en-GB" sz="3200" b="1" i="0" u="none" strike="noStrike" kern="1200" cap="none" spc="0" normalizeH="0" baseline="0" noProof="0" dirty="0">
                    <a:ln>
                      <a:noFill/>
                    </a:ln>
                    <a:solidFill>
                      <a:srgbClr val="E40045"/>
                    </a:solidFill>
                    <a:effectLst/>
                    <a:uLnTx/>
                    <a:uFillTx/>
                    <a:latin typeface="Century Gothic" panose="020B0502020202020204" pitchFamily="34" charset="0"/>
                    <a:ea typeface="+mn-ea"/>
                    <a:cs typeface="+mn-cs"/>
                  </a:rPr>
                  <a:t>  3 </a:t>
                </a:r>
                <a14:m>
                  <m:oMath xmlns:m="http://schemas.openxmlformats.org/officeDocument/2006/math">
                    <m:f>
                      <m:fPr>
                        <m:ctrlPr>
                          <a:rPr kumimoji="0" lang="en-GB" sz="4000" b="1" i="1" u="none" strike="noStrike" kern="1200" cap="none" spc="0" normalizeH="0" baseline="0" noProof="0" smtClean="0">
                            <a:ln>
                              <a:noFill/>
                            </a:ln>
                            <a:solidFill>
                              <a:srgbClr val="E40045"/>
                            </a:solidFill>
                            <a:effectLst/>
                            <a:uLnTx/>
                            <a:uFillTx/>
                            <a:latin typeface="Cambria Math" panose="02040503050406030204" pitchFamily="18" charset="0"/>
                            <a:ea typeface="+mn-ea"/>
                            <a:cs typeface="+mn-cs"/>
                          </a:rPr>
                        </m:ctrlPr>
                      </m:fPr>
                      <m:num>
                        <m:r>
                          <a:rPr kumimoji="0" lang="en-GB" sz="4000" b="1" i="1" u="none" strike="noStrike" kern="1200" cap="none" spc="0" normalizeH="0" baseline="0" noProof="0" smtClean="0">
                            <a:ln>
                              <a:noFill/>
                            </a:ln>
                            <a:solidFill>
                              <a:srgbClr val="E40045"/>
                            </a:solidFill>
                            <a:effectLst/>
                            <a:uLnTx/>
                            <a:uFillTx/>
                            <a:latin typeface="Cambria Math" panose="02040503050406030204" pitchFamily="18" charset="0"/>
                            <a:ea typeface="+mn-ea"/>
                            <a:cs typeface="+mn-cs"/>
                          </a:rPr>
                          <m:t>𝟐</m:t>
                        </m:r>
                      </m:num>
                      <m:den>
                        <m:r>
                          <a:rPr kumimoji="0" lang="en-GB" sz="4000" b="1" i="1" u="none" strike="noStrike" kern="1200" cap="none" spc="0" normalizeH="0" baseline="0" noProof="0" smtClean="0">
                            <a:ln>
                              <a:noFill/>
                            </a:ln>
                            <a:solidFill>
                              <a:srgbClr val="E40045"/>
                            </a:solidFill>
                            <a:effectLst/>
                            <a:uLnTx/>
                            <a:uFillTx/>
                            <a:latin typeface="Cambria Math" panose="02040503050406030204" pitchFamily="18" charset="0"/>
                            <a:ea typeface="+mn-ea"/>
                            <a:cs typeface="+mn-cs"/>
                          </a:rPr>
                          <m:t>𝟓</m:t>
                        </m:r>
                      </m:den>
                    </m:f>
                  </m:oMath>
                </a14:m>
                <a:r>
                  <a:rPr kumimoji="0" lang="en-GB" sz="3200" b="1" i="0" u="none" strike="noStrike" kern="1200" cap="none" spc="0" normalizeH="0" baseline="0" noProof="0" dirty="0">
                    <a:ln>
                      <a:noFill/>
                    </a:ln>
                    <a:solidFill>
                      <a:srgbClr val="E40045"/>
                    </a:solidFill>
                    <a:effectLst/>
                    <a:uLnTx/>
                    <a:uFillTx/>
                    <a:latin typeface="Century Gothic" panose="020B0502020202020204" pitchFamily="34" charset="0"/>
                    <a:ea typeface="+mn-ea"/>
                    <a:cs typeface="+mn-cs"/>
                  </a:rPr>
                  <a:t>?</a:t>
                </a:r>
              </a:p>
            </p:txBody>
          </p:sp>
        </mc:Choice>
        <mc:Fallback xmlns="">
          <p:sp>
            <p:nvSpPr>
              <p:cNvPr id="2" name="Text Placeholder 1">
                <a:extLst>
                  <a:ext uri="{FF2B5EF4-FFF2-40B4-BE49-F238E27FC236}">
                    <a16:creationId xmlns:a16="http://schemas.microsoft.com/office/drawing/2014/main" id="{83855B7E-BDBC-48D9-83C9-9014B47DD59F}"/>
                  </a:ext>
                </a:extLst>
              </p:cNvPr>
              <p:cNvSpPr>
                <a:spLocks noGrp="1" noRot="1" noChangeAspect="1" noMove="1" noResize="1" noEditPoints="1" noAdjustHandles="1" noChangeArrowheads="1" noChangeShapeType="1" noTextEdit="1"/>
              </p:cNvSpPr>
              <p:nvPr>
                <p:ph type="body" sz="quarter" idx="10"/>
              </p:nvPr>
            </p:nvSpPr>
            <p:spPr>
              <a:blipFill>
                <a:blip r:embed="rId3"/>
                <a:stretch>
                  <a:fillRect l="-1593" b="-31624"/>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6</m:t>
                          </m:r>
                        </m:num>
                        <m:den>
                          <m:r>
                            <a:rPr lang="en-GB" b="0" i="1" smtClean="0">
                              <a:latin typeface="Cambria Math" panose="02040503050406030204" pitchFamily="18" charset="0"/>
                            </a:rPr>
                            <m:t>5</m:t>
                          </m:r>
                        </m:den>
                      </m:f>
                    </m:oMath>
                  </m:oMathPara>
                </a14:m>
                <a:endParaRPr lang="en-GB" dirty="0"/>
              </a:p>
            </p:txBody>
          </p:sp>
        </mc:Choice>
        <mc:Fallback xmlns="">
          <p:sp>
            <p:nvSpPr>
              <p:cNvPr id="3" name="Text Placeholder 2">
                <a:extLst>
                  <a:ext uri="{FF2B5EF4-FFF2-40B4-BE49-F238E27FC236}">
                    <a16:creationId xmlns:a16="http://schemas.microsoft.com/office/drawing/2014/main" id="{925CFE40-B779-47F5-8355-7B9AC7A43A30}"/>
                  </a:ext>
                </a:extLst>
              </p:cNvPr>
              <p:cNvSpPr>
                <a:spLocks noGrp="1" noRot="1" noChangeAspect="1" noMove="1" noResize="1" noEditPoints="1" noAdjustHandles="1" noChangeArrowheads="1" noChangeShapeType="1" noTextEdit="1"/>
              </p:cNvSpPr>
              <p:nvPr>
                <p:ph type="body" sz="quarter" idx="11"/>
              </p:nvPr>
            </p:nvSpPr>
            <p:spPr>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5</m:t>
                          </m:r>
                        </m:num>
                        <m:den>
                          <m:r>
                            <a:rPr lang="en-GB" b="0" i="1" smtClean="0">
                              <a:latin typeface="Cambria Math" panose="02040503050406030204" pitchFamily="18" charset="0"/>
                            </a:rPr>
                            <m:t>5</m:t>
                          </m:r>
                        </m:den>
                      </m:f>
                    </m:oMath>
                  </m:oMathPara>
                </a14:m>
                <a:endParaRPr lang="en-GB" dirty="0"/>
              </a:p>
            </p:txBody>
          </p:sp>
        </mc:Choice>
        <mc:Fallback xmlns="">
          <p:sp>
            <p:nvSpPr>
              <p:cNvPr id="4" name="Text Placeholder 3">
                <a:extLst>
                  <a:ext uri="{FF2B5EF4-FFF2-40B4-BE49-F238E27FC236}">
                    <a16:creationId xmlns:a16="http://schemas.microsoft.com/office/drawing/2014/main" id="{BD19578A-9920-414D-BBAE-4CD22966E4E8}"/>
                  </a:ext>
                </a:extLst>
              </p:cNvPr>
              <p:cNvSpPr>
                <a:spLocks noGrp="1" noRot="1" noChangeAspect="1" noMove="1" noResize="1" noEditPoints="1" noAdjustHandles="1" noChangeArrowheads="1" noChangeShapeType="1" noTextEdit="1"/>
              </p:cNvSpPr>
              <p:nvPr>
                <p:ph type="body" sz="quarter" idx="12"/>
              </p:nvPr>
            </p:nvSpPr>
            <p:spPr>
              <a:blipFill>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15</m:t>
                          </m:r>
                        </m:num>
                        <m:den>
                          <m:r>
                            <a:rPr lang="en-GB" b="0" i="1" smtClean="0">
                              <a:latin typeface="Cambria Math" panose="02040503050406030204" pitchFamily="18" charset="0"/>
                            </a:rPr>
                            <m:t>5</m:t>
                          </m:r>
                        </m:den>
                      </m:f>
                    </m:oMath>
                  </m:oMathPara>
                </a14:m>
                <a:endParaRPr lang="en-GB" dirty="0"/>
              </a:p>
            </p:txBody>
          </p:sp>
        </mc:Choice>
        <mc:Fallback xmlns="">
          <p:sp>
            <p:nvSpPr>
              <p:cNvPr id="5" name="Text Placeholder 4">
                <a:extLst>
                  <a:ext uri="{FF2B5EF4-FFF2-40B4-BE49-F238E27FC236}">
                    <a16:creationId xmlns:a16="http://schemas.microsoft.com/office/drawing/2014/main" id="{A44EF939-061E-46FE-A0DD-23C39B56AB14}"/>
                  </a:ext>
                </a:extLst>
              </p:cNvPr>
              <p:cNvSpPr>
                <a:spLocks noGrp="1" noRot="1" noChangeAspect="1" noMove="1" noResize="1" noEditPoints="1" noAdjustHandles="1" noChangeArrowheads="1" noChangeShapeType="1" noTextEdit="1"/>
              </p:cNvSpPr>
              <p:nvPr>
                <p:ph type="body" sz="quarter" idx="13"/>
              </p:nvPr>
            </p:nvSpPr>
            <p:spPr>
              <a:blipFill>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17</m:t>
                          </m:r>
                        </m:num>
                        <m:den>
                          <m:r>
                            <a:rPr lang="en-GB" b="0" i="1" smtClean="0">
                              <a:latin typeface="Cambria Math" panose="02040503050406030204" pitchFamily="18" charset="0"/>
                            </a:rPr>
                            <m:t>5</m:t>
                          </m:r>
                        </m:den>
                      </m:f>
                    </m:oMath>
                  </m:oMathPara>
                </a14:m>
                <a:endParaRPr lang="en-GB" dirty="0"/>
              </a:p>
            </p:txBody>
          </p:sp>
        </mc:Choice>
        <mc:Fallback xmlns="">
          <p:sp>
            <p:nvSpPr>
              <p:cNvPr id="6" name="Text Placeholder 5">
                <a:extLst>
                  <a:ext uri="{FF2B5EF4-FFF2-40B4-BE49-F238E27FC236}">
                    <a16:creationId xmlns:a16="http://schemas.microsoft.com/office/drawing/2014/main" id="{627440F0-037C-499A-A919-A7737014ED1C}"/>
                  </a:ext>
                </a:extLst>
              </p:cNvPr>
              <p:cNvSpPr>
                <a:spLocks noGrp="1" noRot="1" noChangeAspect="1" noMove="1" noResize="1" noEditPoints="1" noAdjustHandles="1" noChangeArrowheads="1" noChangeShapeType="1" noTextEdit="1"/>
              </p:cNvSpPr>
              <p:nvPr>
                <p:ph type="body" sz="quarter" idx="14"/>
              </p:nvPr>
            </p:nvSpPr>
            <p:spPr>
              <a:blipFill>
                <a:blip r:embed="rId7"/>
                <a:stretch>
                  <a:fillRect/>
                </a:stretch>
              </a:blipFill>
            </p:spPr>
            <p:txBody>
              <a:bodyPr/>
              <a:lstStyle/>
              <a:p>
                <a:r>
                  <a:rPr lang="en-GB">
                    <a:noFill/>
                  </a:rPr>
                  <a:t> </a:t>
                </a:r>
              </a:p>
            </p:txBody>
          </p:sp>
        </mc:Fallback>
      </mc:AlternateContent>
      <p:sp>
        <p:nvSpPr>
          <p:cNvPr id="7" name="TextBox 6">
            <a:extLst>
              <a:ext uri="{FF2B5EF4-FFF2-40B4-BE49-F238E27FC236}">
                <a16:creationId xmlns:a16="http://schemas.microsoft.com/office/drawing/2014/main" id="{6389EC0E-7151-4B4D-AF65-5C0F0ACB5E8B}"/>
              </a:ext>
            </a:extLst>
          </p:cNvPr>
          <p:cNvSpPr txBox="1"/>
          <p:nvPr/>
        </p:nvSpPr>
        <p:spPr>
          <a:xfrm>
            <a:off x="1192236" y="409278"/>
            <a:ext cx="10793437" cy="757130"/>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U8 Pre-Unit Q2: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convert between mixed numbers and improper fractions</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p:spTree>
    <p:extLst>
      <p:ext uri="{BB962C8B-B14F-4D97-AF65-F5344CB8AC3E}">
        <p14:creationId xmlns:p14="http://schemas.microsoft.com/office/powerpoint/2010/main" val="32548839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Text Placeholder 6">
                <a:extLst>
                  <a:ext uri="{FF2B5EF4-FFF2-40B4-BE49-F238E27FC236}">
                    <a16:creationId xmlns:a16="http://schemas.microsoft.com/office/drawing/2014/main" id="{51CD5BFB-177E-4850-9630-4DB87AD71608}"/>
                  </a:ext>
                </a:extLst>
              </p:cNvPr>
              <p:cNvSpPr>
                <a:spLocks noGrp="1"/>
              </p:cNvSpPr>
              <p:nvPr>
                <p:ph type="body" sz="quarter" idx="10"/>
              </p:nvPr>
            </p:nvSpPr>
            <p:spPr/>
            <p:txBody>
              <a:bodyPr/>
              <a:lstStyle/>
              <a:p>
                <a:r>
                  <a:rPr kumimoji="0" lang="en-GB" sz="2400" b="1" i="0" u="none" strike="noStrike" kern="1200" cap="none" spc="0" normalizeH="0" baseline="0" noProof="0" dirty="0">
                    <a:ln>
                      <a:noFill/>
                    </a:ln>
                    <a:solidFill>
                      <a:srgbClr val="E40045"/>
                    </a:solidFill>
                    <a:effectLst/>
                    <a:uLnTx/>
                    <a:uFillTx/>
                    <a:latin typeface="Century Gothic" panose="020B0502020202020204" pitchFamily="34" charset="0"/>
                    <a:ea typeface="+mn-ea"/>
                    <a:cs typeface="+mn-cs"/>
                  </a:rPr>
                  <a:t>Which improper</a:t>
                </a:r>
                <a:r>
                  <a:rPr kumimoji="0" lang="en-GB" sz="2400" b="1" i="0" u="none" strike="noStrike" kern="1200" cap="none" spc="0" normalizeH="0" noProof="0" dirty="0">
                    <a:ln>
                      <a:noFill/>
                    </a:ln>
                    <a:solidFill>
                      <a:srgbClr val="E40045"/>
                    </a:solidFill>
                    <a:effectLst/>
                    <a:uLnTx/>
                    <a:uFillTx/>
                    <a:latin typeface="Century Gothic" panose="020B0502020202020204" pitchFamily="34" charset="0"/>
                    <a:ea typeface="+mn-ea"/>
                    <a:cs typeface="+mn-cs"/>
                  </a:rPr>
                  <a:t> fraction is equivalent to</a:t>
                </a:r>
                <a:r>
                  <a:rPr kumimoji="0" lang="en-GB" sz="2400" b="1" i="0" u="none" strike="noStrike" kern="1200" cap="none" spc="0" normalizeH="0" baseline="0" noProof="0" dirty="0">
                    <a:ln>
                      <a:noFill/>
                    </a:ln>
                    <a:solidFill>
                      <a:srgbClr val="E40045"/>
                    </a:solidFill>
                    <a:effectLst/>
                    <a:uLnTx/>
                    <a:uFillTx/>
                    <a:latin typeface="Century Gothic" panose="020B0502020202020204" pitchFamily="34" charset="0"/>
                    <a:ea typeface="+mn-ea"/>
                    <a:cs typeface="+mn-cs"/>
                  </a:rPr>
                  <a:t>  3 </a:t>
                </a:r>
                <a14:m>
                  <m:oMath xmlns:m="http://schemas.openxmlformats.org/officeDocument/2006/math">
                    <m:f>
                      <m:fPr>
                        <m:ctrlPr>
                          <a:rPr kumimoji="0" lang="en-GB" b="1" i="1" u="none" strike="noStrike" kern="1200" cap="none" spc="0" normalizeH="0" baseline="0" noProof="0" smtClean="0">
                            <a:ln>
                              <a:noFill/>
                            </a:ln>
                            <a:solidFill>
                              <a:srgbClr val="E40045"/>
                            </a:solidFill>
                            <a:effectLst/>
                            <a:uLnTx/>
                            <a:uFillTx/>
                            <a:latin typeface="Cambria Math" panose="02040503050406030204" pitchFamily="18" charset="0"/>
                            <a:ea typeface="+mn-ea"/>
                            <a:cs typeface="+mn-cs"/>
                          </a:rPr>
                        </m:ctrlPr>
                      </m:fPr>
                      <m:num>
                        <m:r>
                          <a:rPr kumimoji="0" lang="en-GB" b="1" i="1" u="none" strike="noStrike" kern="1200" cap="none" spc="0" normalizeH="0" baseline="0" noProof="0" smtClean="0">
                            <a:ln>
                              <a:noFill/>
                            </a:ln>
                            <a:solidFill>
                              <a:srgbClr val="E40045"/>
                            </a:solidFill>
                            <a:effectLst/>
                            <a:uLnTx/>
                            <a:uFillTx/>
                            <a:latin typeface="Cambria Math" panose="02040503050406030204" pitchFamily="18" charset="0"/>
                            <a:ea typeface="+mn-ea"/>
                            <a:cs typeface="+mn-cs"/>
                          </a:rPr>
                          <m:t>𝟐</m:t>
                        </m:r>
                      </m:num>
                      <m:den>
                        <m:r>
                          <a:rPr kumimoji="0" lang="en-GB" b="1" i="1" u="none" strike="noStrike" kern="1200" cap="none" spc="0" normalizeH="0" baseline="0" noProof="0" smtClean="0">
                            <a:ln>
                              <a:noFill/>
                            </a:ln>
                            <a:solidFill>
                              <a:srgbClr val="E40045"/>
                            </a:solidFill>
                            <a:effectLst/>
                            <a:uLnTx/>
                            <a:uFillTx/>
                            <a:latin typeface="Cambria Math" panose="02040503050406030204" pitchFamily="18" charset="0"/>
                            <a:ea typeface="+mn-ea"/>
                            <a:cs typeface="+mn-cs"/>
                          </a:rPr>
                          <m:t>𝟓</m:t>
                        </m:r>
                      </m:den>
                    </m:f>
                  </m:oMath>
                </a14:m>
                <a:r>
                  <a:rPr kumimoji="0" lang="en-GB" sz="2400" b="1" i="0" u="none" strike="noStrike" kern="1200" cap="none" spc="0" normalizeH="0" baseline="0" noProof="0" dirty="0">
                    <a:ln>
                      <a:noFill/>
                    </a:ln>
                    <a:solidFill>
                      <a:srgbClr val="E40045"/>
                    </a:solidFill>
                    <a:effectLst/>
                    <a:uLnTx/>
                    <a:uFillTx/>
                    <a:latin typeface="Century Gothic" panose="020B0502020202020204" pitchFamily="34" charset="0"/>
                    <a:ea typeface="+mn-ea"/>
                    <a:cs typeface="+mn-cs"/>
                  </a:rPr>
                  <a:t>?</a:t>
                </a:r>
              </a:p>
            </p:txBody>
          </p:sp>
        </mc:Choice>
        <mc:Fallback xmlns="">
          <p:sp>
            <p:nvSpPr>
              <p:cNvPr id="7" name="Text Placeholder 6">
                <a:extLst>
                  <a:ext uri="{FF2B5EF4-FFF2-40B4-BE49-F238E27FC236}">
                    <a16:creationId xmlns:a16="http://schemas.microsoft.com/office/drawing/2014/main" id="{51CD5BFB-177E-4850-9630-4DB87AD71608}"/>
                  </a:ext>
                </a:extLst>
              </p:cNvPr>
              <p:cNvSpPr>
                <a:spLocks noGrp="1" noRot="1" noChangeAspect="1" noMove="1" noResize="1" noEditPoints="1" noAdjustHandles="1" noChangeArrowheads="1" noChangeShapeType="1" noTextEdit="1"/>
              </p:cNvSpPr>
              <p:nvPr>
                <p:ph type="body" sz="quarter" idx="10"/>
              </p:nvPr>
            </p:nvSpPr>
            <p:spPr>
              <a:blipFill>
                <a:blip r:embed="rId3"/>
                <a:stretch>
                  <a:fillRect l="-980" b="-3390"/>
                </a:stretch>
              </a:blipFill>
            </p:spPr>
            <p:txBody>
              <a:bodyPr/>
              <a:lstStyle/>
              <a:p>
                <a:r>
                  <a:rPr lang="en-GB">
                    <a:noFill/>
                  </a:rPr>
                  <a:t> </a:t>
                </a:r>
              </a:p>
            </p:txBody>
          </p:sp>
        </mc:Fallback>
      </mc:AlternateContent>
      <p:sp>
        <p:nvSpPr>
          <p:cNvPr id="8" name="Text Placeholder 7">
            <a:extLst>
              <a:ext uri="{FF2B5EF4-FFF2-40B4-BE49-F238E27FC236}">
                <a16:creationId xmlns:a16="http://schemas.microsoft.com/office/drawing/2014/main" id="{1DD44044-DFDC-425B-9AA4-24B12E772D38}"/>
              </a:ext>
            </a:extLst>
          </p:cNvPr>
          <p:cNvSpPr>
            <a:spLocks noGrp="1"/>
          </p:cNvSpPr>
          <p:nvPr>
            <p:ph type="body" sz="quarter" idx="11"/>
          </p:nvPr>
        </p:nvSpPr>
        <p:spPr/>
        <p:txBody>
          <a:bodyPr/>
          <a:lstStyle/>
          <a:p>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U8 Pre-Unit Q2: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convert between mixed numbers and improper fractions</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mc:AlternateContent xmlns:mc="http://schemas.openxmlformats.org/markup-compatibility/2006" xmlns:a14="http://schemas.microsoft.com/office/drawing/2010/main">
        <mc:Choice Requires="a14">
          <p:graphicFrame>
            <p:nvGraphicFramePr>
              <p:cNvPr id="9" name="Table 3">
                <a:extLst>
                  <a:ext uri="{FF2B5EF4-FFF2-40B4-BE49-F238E27FC236}">
                    <a16:creationId xmlns:a16="http://schemas.microsoft.com/office/drawing/2014/main" id="{1AE9EF75-09D2-475B-8655-8402013DE43B}"/>
                  </a:ext>
                </a:extLst>
              </p:cNvPr>
              <p:cNvGraphicFramePr>
                <a:graphicFrameLocks noGrp="1"/>
              </p:cNvGraphicFramePr>
              <p:nvPr>
                <p:extLst>
                  <p:ext uri="{D42A27DB-BD31-4B8C-83A1-F6EECF244321}">
                    <p14:modId xmlns:p14="http://schemas.microsoft.com/office/powerpoint/2010/main" val="3833108667"/>
                  </p:ext>
                </p:extLst>
              </p:nvPr>
            </p:nvGraphicFramePr>
            <p:xfrm>
              <a:off x="1313952" y="1657350"/>
              <a:ext cx="9964002" cy="4656699"/>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61375">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754778">
                    <a:tc>
                      <a:txBody>
                        <a:bodyPr/>
                        <a:lstStyle/>
                        <a:p>
                          <a:pPr lvl="0">
                            <a:buNone/>
                          </a:pPr>
                          <a:r>
                            <a:rPr lang="en-GB" sz="1400" dirty="0">
                              <a:solidFill>
                                <a:schemeClr val="tx1"/>
                              </a:solidFill>
                              <a:latin typeface="Century Gothic"/>
                            </a:rPr>
                            <a:t>A. </a:t>
                          </a:r>
                          <a14:m>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6</m:t>
                                  </m:r>
                                </m:num>
                                <m:den>
                                  <m:r>
                                    <a:rPr lang="en-GB" sz="1400" b="0" i="1" dirty="0" smtClean="0">
                                      <a:solidFill>
                                        <a:schemeClr val="tx1"/>
                                      </a:solidFill>
                                      <a:latin typeface="Cambria Math" panose="02040503050406030204" pitchFamily="18" charset="0"/>
                                    </a:rPr>
                                    <m:t>5</m:t>
                                  </m:r>
                                </m:den>
                              </m:f>
                            </m:oMath>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a procedural knowledge of calculating with fractions and have multiplied the integer and denominator.</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400" b="0" i="0" u="none" strike="noStrike" kern="1200">
                              <a:solidFill>
                                <a:schemeClr val="tx1"/>
                              </a:solidFill>
                              <a:latin typeface="Century Gothic"/>
                              <a:ea typeface="+mn-ea"/>
                              <a:cs typeface="+mn-cs"/>
                            </a:rPr>
                            <a:t>Cuisenaire rods are a useful tool with which to explore proper and improper fractions. For example, if the light green rod is 1, what is the value of the orange rod? How many ways can you explain this? This will allow discussion of improper fractions and support pupils to see that improper fractions are greater than 1.</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sz="1400" b="0" i="0" u="none" strike="noStrike" kern="1200">
                            <a:solidFill>
                              <a:schemeClr val="tx1"/>
                            </a:solidFill>
                            <a:latin typeface="Century Gothic"/>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400" b="0" i="0" u="none" strike="noStrike" noProof="0">
                              <a:solidFill>
                                <a:schemeClr val="tx1"/>
                              </a:solidFill>
                              <a:latin typeface="Century Gothic"/>
                            </a:rPr>
                            <a:t>Booster: Year 5 Unit 6 Lesson 9 provides opportunities to consolidate understanding of mixed number and improper fractions through bar representations.</a:t>
                          </a:r>
                        </a:p>
                        <a:p>
                          <a:pPr marL="0" lvl="0" indent="0" algn="l">
                            <a:lnSpc>
                              <a:spcPct val="100000"/>
                            </a:lnSpc>
                            <a:spcBef>
                              <a:spcPts val="0"/>
                            </a:spcBef>
                            <a:spcAft>
                              <a:spcPts val="0"/>
                            </a:spcAft>
                            <a:buFont typeface="Wingdings" panose="05000000000000000000" pitchFamily="2" charset="2"/>
                            <a:buNone/>
                          </a:pPr>
                          <a:endParaRPr lang="en-GB" sz="1400" b="0" i="0" u="none" strike="noStrike" noProof="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955415">
                    <a:tc>
                      <a:txBody>
                        <a:bodyPr/>
                        <a:lstStyle/>
                        <a:p>
                          <a:pPr lvl="0">
                            <a:buNone/>
                          </a:pPr>
                          <a:r>
                            <a:rPr lang="en-GB" sz="1400" dirty="0">
                              <a:solidFill>
                                <a:schemeClr val="tx1"/>
                              </a:solidFill>
                              <a:latin typeface="Century Gothic"/>
                            </a:rPr>
                            <a:t>B. </a:t>
                          </a:r>
                          <a14:m>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5</m:t>
                                  </m:r>
                                </m:num>
                                <m:den>
                                  <m:r>
                                    <a:rPr lang="en-GB" sz="1400" b="0" i="1" dirty="0" smtClean="0">
                                      <a:solidFill>
                                        <a:schemeClr val="tx1"/>
                                      </a:solidFill>
                                      <a:latin typeface="Cambria Math" panose="02040503050406030204" pitchFamily="18" charset="0"/>
                                    </a:rPr>
                                    <m:t>5</m:t>
                                  </m:r>
                                </m:den>
                              </m:f>
                            </m:oMath>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believe adding the integer and numerator gives an improper fraction equivalent to a mixed number if they do not understand that one whole is equal to e.g. </a:t>
                          </a:r>
                          <a14:m>
                            <m:oMath xmlns:m="http://schemas.openxmlformats.org/officeDocument/2006/math">
                              <m:f>
                                <m:fPr>
                                  <m:ctrlPr>
                                    <a:rPr lang="en-GB" sz="1400" b="0" i="1" smtClean="0">
                                      <a:solidFill>
                                        <a:schemeClr val="tx1"/>
                                      </a:solidFill>
                                      <a:latin typeface="Cambria Math" panose="02040503050406030204" pitchFamily="18" charset="0"/>
                                    </a:rPr>
                                  </m:ctrlPr>
                                </m:fPr>
                                <m:num>
                                  <m:r>
                                    <a:rPr lang="en-GB" sz="1400" b="0" i="1" smtClean="0">
                                      <a:solidFill>
                                        <a:schemeClr val="tx1"/>
                                      </a:solidFill>
                                      <a:latin typeface="Cambria Math" panose="02040503050406030204" pitchFamily="18" charset="0"/>
                                    </a:rPr>
                                    <m:t>5</m:t>
                                  </m:r>
                                </m:num>
                                <m:den>
                                  <m:r>
                                    <a:rPr lang="en-GB" sz="1400" b="0" i="1" smtClean="0">
                                      <a:solidFill>
                                        <a:schemeClr val="tx1"/>
                                      </a:solidFill>
                                      <a:latin typeface="Cambria Math" panose="02040503050406030204" pitchFamily="18" charset="0"/>
                                    </a:rPr>
                                    <m:t>5</m:t>
                                  </m:r>
                                </m:den>
                              </m:f>
                            </m:oMath>
                          </a14:m>
                          <a:r>
                            <a:rPr lang="en-GB" sz="1400" dirty="0">
                              <a:solidFill>
                                <a:schemeClr val="tx1"/>
                              </a:solidFill>
                              <a:latin typeface="Century Gothic"/>
                            </a:rPr>
                            <a:t>.</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955415">
                    <a:tc>
                      <a:txBody>
                        <a:bodyPr/>
                        <a:lstStyle/>
                        <a:p>
                          <a:pPr lvl="0">
                            <a:buNone/>
                          </a:pPr>
                          <a:r>
                            <a:rPr lang="en-GB" sz="1400" dirty="0">
                              <a:solidFill>
                                <a:schemeClr val="tx1"/>
                              </a:solidFill>
                              <a:latin typeface="Century Gothic"/>
                            </a:rPr>
                            <a:t>C. </a:t>
                          </a:r>
                          <a14:m>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15</m:t>
                                  </m:r>
                                </m:num>
                                <m:den>
                                  <m:r>
                                    <a:rPr lang="en-GB" sz="1400" b="0" i="1" dirty="0" smtClean="0">
                                      <a:solidFill>
                                        <a:schemeClr val="tx1"/>
                                      </a:solidFill>
                                      <a:latin typeface="Cambria Math" panose="02040503050406030204" pitchFamily="18" charset="0"/>
                                    </a:rPr>
                                    <m:t>5</m:t>
                                  </m:r>
                                </m:den>
                              </m:f>
                            </m:oMath>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US" sz="1400" dirty="0">
                              <a:solidFill>
                                <a:schemeClr val="tx1"/>
                              </a:solidFill>
                              <a:latin typeface="Century Gothic"/>
                            </a:rPr>
                            <a:t>The pupil may have forgotten to include </a:t>
                          </a:r>
                          <a:r>
                            <a:rPr lang="en-US" sz="1400" b="0" dirty="0">
                              <a:solidFill>
                                <a:schemeClr val="tx1"/>
                              </a:solidFill>
                              <a:latin typeface="Century Gothic"/>
                            </a:rPr>
                            <a:t>the </a:t>
                          </a:r>
                          <a14:m>
                            <m:oMath xmlns:m="http://schemas.openxmlformats.org/officeDocument/2006/math">
                              <m:f>
                                <m:fPr>
                                  <m:ctrlPr>
                                    <a:rPr lang="en-GB" sz="1400" b="0" i="1" smtClean="0">
                                      <a:solidFill>
                                        <a:schemeClr val="tx1"/>
                                      </a:solidFill>
                                      <a:latin typeface="Cambria Math" panose="02040503050406030204" pitchFamily="18" charset="0"/>
                                    </a:rPr>
                                  </m:ctrlPr>
                                </m:fPr>
                                <m:num>
                                  <m:r>
                                    <a:rPr lang="en-GB" sz="1400" b="0" i="1" smtClean="0">
                                      <a:solidFill>
                                        <a:schemeClr val="tx1"/>
                                      </a:solidFill>
                                      <a:latin typeface="Cambria Math" panose="02040503050406030204" pitchFamily="18" charset="0"/>
                                    </a:rPr>
                                    <m:t>2</m:t>
                                  </m:r>
                                </m:num>
                                <m:den>
                                  <m:r>
                                    <a:rPr lang="en-GB" sz="1400" b="0" i="1" smtClean="0">
                                      <a:solidFill>
                                        <a:schemeClr val="tx1"/>
                                      </a:solidFill>
                                      <a:latin typeface="Cambria Math" panose="02040503050406030204" pitchFamily="18" charset="0"/>
                                    </a:rPr>
                                    <m:t>5</m:t>
                                  </m:r>
                                </m:den>
                              </m:f>
                            </m:oMath>
                          </a14:m>
                          <a:r>
                            <a:rPr lang="en-GB" sz="1400" b="0" kern="1200" dirty="0">
                              <a:solidFill>
                                <a:schemeClr val="tx1"/>
                              </a:solidFill>
                              <a:latin typeface="+mn-lt"/>
                              <a:ea typeface="+mn-ea"/>
                              <a:cs typeface="+mn-cs"/>
                            </a:rPr>
                            <a:t> </a:t>
                          </a:r>
                          <a:r>
                            <a:rPr lang="en-US" sz="1400" b="0" dirty="0">
                              <a:solidFill>
                                <a:schemeClr val="tx1"/>
                              </a:solidFill>
                              <a:latin typeface="Century Gothic"/>
                            </a:rPr>
                            <a:t> </a:t>
                          </a:r>
                          <a:r>
                            <a:rPr lang="en-US" sz="1400" dirty="0">
                              <a:solidFill>
                                <a:schemeClr val="tx1"/>
                              </a:solidFill>
                              <a:latin typeface="Century Gothic"/>
                            </a:rPr>
                            <a:t>when converting – and may not see </a:t>
                          </a:r>
                          <a:r>
                            <a:rPr lang="en-US" sz="1400" b="0" dirty="0">
                              <a:solidFill>
                                <a:schemeClr val="tx1"/>
                              </a:solidFill>
                              <a:latin typeface="Century Gothic"/>
                            </a:rPr>
                            <a:t>3 </a:t>
                          </a:r>
                          <a14:m>
                            <m:oMath xmlns:m="http://schemas.openxmlformats.org/officeDocument/2006/math">
                              <m:f>
                                <m:fPr>
                                  <m:ctrlPr>
                                    <a:rPr lang="en-GB" sz="1400" b="0" i="1" smtClean="0">
                                      <a:solidFill>
                                        <a:schemeClr val="tx1"/>
                                      </a:solidFill>
                                      <a:latin typeface="Cambria Math" panose="02040503050406030204" pitchFamily="18" charset="0"/>
                                    </a:rPr>
                                  </m:ctrlPr>
                                </m:fPr>
                                <m:num>
                                  <m:r>
                                    <a:rPr lang="en-GB" sz="1400" b="0" i="1" smtClean="0">
                                      <a:solidFill>
                                        <a:schemeClr val="tx1"/>
                                      </a:solidFill>
                                      <a:latin typeface="Cambria Math" panose="02040503050406030204" pitchFamily="18" charset="0"/>
                                    </a:rPr>
                                    <m:t>2</m:t>
                                  </m:r>
                                </m:num>
                                <m:den>
                                  <m:r>
                                    <a:rPr lang="en-GB" sz="1400" b="0" i="1" smtClean="0">
                                      <a:solidFill>
                                        <a:schemeClr val="tx1"/>
                                      </a:solidFill>
                                      <a:latin typeface="Cambria Math" panose="02040503050406030204" pitchFamily="18" charset="0"/>
                                    </a:rPr>
                                    <m:t>5</m:t>
                                  </m:r>
                                </m:den>
                              </m:f>
                            </m:oMath>
                          </a14:m>
                          <a:r>
                            <a:rPr lang="en-US" sz="1400" b="0" dirty="0">
                              <a:solidFill>
                                <a:schemeClr val="tx1"/>
                              </a:solidFill>
                              <a:latin typeface="Century Gothic"/>
                            </a:rPr>
                            <a:t> </a:t>
                          </a:r>
                          <a:r>
                            <a:rPr lang="en-US" sz="1400" dirty="0">
                              <a:solidFill>
                                <a:schemeClr val="tx1"/>
                              </a:solidFill>
                              <a:latin typeface="Century Gothic"/>
                            </a:rPr>
                            <a:t>as a combined value which</a:t>
                          </a:r>
                          <a:r>
                            <a:rPr lang="en-US" sz="1400" baseline="0" dirty="0">
                              <a:solidFill>
                                <a:schemeClr val="tx1"/>
                              </a:solidFill>
                              <a:latin typeface="Century Gothic"/>
                            </a:rPr>
                            <a:t> needs converting.</a:t>
                          </a:r>
                          <a:endParaRPr lang="en-US"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747385">
                    <a:tc>
                      <a:txBody>
                        <a:bodyPr/>
                        <a:lstStyle/>
                        <a:p>
                          <a:pPr lvl="0">
                            <a:buNone/>
                          </a:pPr>
                          <a:r>
                            <a:rPr lang="en-GB" sz="1400" dirty="0">
                              <a:solidFill>
                                <a:schemeClr val="tx1"/>
                              </a:solidFill>
                              <a:latin typeface="Century Gothic"/>
                            </a:rPr>
                            <a:t>D. </a:t>
                          </a:r>
                          <a14:m>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17</m:t>
                                  </m:r>
                                </m:num>
                                <m:den>
                                  <m:r>
                                    <a:rPr lang="en-GB" sz="1400" b="0" i="1" dirty="0" smtClean="0">
                                      <a:solidFill>
                                        <a:schemeClr val="tx1"/>
                                      </a:solidFill>
                                      <a:latin typeface="Cambria Math" panose="02040503050406030204" pitchFamily="18" charset="0"/>
                                    </a:rPr>
                                    <m:t>5</m:t>
                                  </m:r>
                                </m:den>
                              </m:f>
                            </m:oMath>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chemeClr val="accent6">
                                  <a:lumMod val="75000"/>
                                </a:schemeClr>
                              </a:solidFill>
                              <a:latin typeface="Century Gothic"/>
                            </a:rPr>
                            <a:t>Correct</a:t>
                          </a:r>
                        </a:p>
                        <a:p>
                          <a:pPr lvl="0">
                            <a:buNone/>
                          </a:pPr>
                          <a:r>
                            <a:rPr lang="en-GB" sz="1400" dirty="0">
                              <a:solidFill>
                                <a:schemeClr val="tx1"/>
                              </a:solidFill>
                              <a:latin typeface="Century Gothic"/>
                            </a:rPr>
                            <a:t>The pupil has recognised that </a:t>
                          </a:r>
                          <a14:m>
                            <m:oMath xmlns:m="http://schemas.openxmlformats.org/officeDocument/2006/math">
                              <m:r>
                                <a:rPr lang="en-GB" sz="1400" i="1" dirty="0" smtClean="0">
                                  <a:solidFill>
                                    <a:schemeClr val="tx1"/>
                                  </a:solidFill>
                                  <a:latin typeface="Cambria Math" panose="02040503050406030204" pitchFamily="18" charset="0"/>
                                </a:rPr>
                                <m:t>3</m:t>
                              </m:r>
                              <m:f>
                                <m:fPr>
                                  <m:ctrlPr>
                                    <a:rPr lang="en-GB" sz="140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2</m:t>
                                  </m:r>
                                </m:num>
                                <m:den>
                                  <m:r>
                                    <a:rPr lang="en-GB" sz="1400" b="0" i="1" dirty="0" smtClean="0">
                                      <a:solidFill>
                                        <a:schemeClr val="tx1"/>
                                      </a:solidFill>
                                      <a:latin typeface="Cambria Math" panose="02040503050406030204" pitchFamily="18" charset="0"/>
                                    </a:rPr>
                                    <m:t>5</m:t>
                                  </m:r>
                                </m:den>
                              </m:f>
                            </m:oMath>
                          </a14:m>
                          <a:r>
                            <a:rPr lang="en-GB" sz="1400" dirty="0">
                              <a:solidFill>
                                <a:schemeClr val="tx1"/>
                              </a:solidFill>
                              <a:latin typeface="Century Gothic"/>
                            </a:rPr>
                            <a:t> is equal to </a:t>
                          </a:r>
                          <a14:m>
                            <m:oMath xmlns:m="http://schemas.openxmlformats.org/officeDocument/2006/math">
                              <m:f>
                                <m:fPr>
                                  <m:ctrlPr>
                                    <a:rPr lang="en-GB" sz="1400" b="0" i="1" smtClean="0">
                                      <a:solidFill>
                                        <a:schemeClr val="tx1"/>
                                      </a:solidFill>
                                      <a:latin typeface="Cambria Math" panose="02040503050406030204" pitchFamily="18" charset="0"/>
                                    </a:rPr>
                                  </m:ctrlPr>
                                </m:fPr>
                                <m:num>
                                  <m:r>
                                    <a:rPr lang="en-GB" sz="1400" b="0" i="1" smtClean="0">
                                      <a:solidFill>
                                        <a:schemeClr val="tx1"/>
                                      </a:solidFill>
                                      <a:latin typeface="Cambria Math" panose="02040503050406030204" pitchFamily="18" charset="0"/>
                                    </a:rPr>
                                    <m:t>15</m:t>
                                  </m:r>
                                </m:num>
                                <m:den>
                                  <m:r>
                                    <a:rPr lang="en-GB" sz="1400" b="0" i="1" smtClean="0">
                                      <a:solidFill>
                                        <a:schemeClr val="tx1"/>
                                      </a:solidFill>
                                      <a:latin typeface="Cambria Math" panose="02040503050406030204" pitchFamily="18" charset="0"/>
                                    </a:rPr>
                                    <m:t>5</m:t>
                                  </m:r>
                                </m:den>
                              </m:f>
                            </m:oMath>
                          </a14:m>
                          <a:r>
                            <a:rPr lang="en-GB" sz="1400" dirty="0">
                              <a:solidFill>
                                <a:schemeClr val="tx1"/>
                              </a:solidFill>
                              <a:latin typeface="Century Gothic"/>
                            </a:rPr>
                            <a:t>.</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mc:Choice>
        <mc:Fallback xmlns="">
          <p:graphicFrame>
            <p:nvGraphicFramePr>
              <p:cNvPr id="9" name="Table 3">
                <a:extLst>
                  <a:ext uri="{FF2B5EF4-FFF2-40B4-BE49-F238E27FC236}">
                    <a16:creationId xmlns:a16="http://schemas.microsoft.com/office/drawing/2014/main" id="{1AE9EF75-09D2-475B-8655-8402013DE43B}"/>
                  </a:ext>
                </a:extLst>
              </p:cNvPr>
              <p:cNvGraphicFramePr>
                <a:graphicFrameLocks noGrp="1"/>
              </p:cNvGraphicFramePr>
              <p:nvPr>
                <p:extLst>
                  <p:ext uri="{D42A27DB-BD31-4B8C-83A1-F6EECF244321}">
                    <p14:modId xmlns:p14="http://schemas.microsoft.com/office/powerpoint/2010/main" val="3833108667"/>
                  </p:ext>
                </p:extLst>
              </p:nvPr>
            </p:nvGraphicFramePr>
            <p:xfrm>
              <a:off x="1313952" y="1657350"/>
              <a:ext cx="9964002" cy="4656699"/>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75920">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1016000">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4"/>
                          <a:stretch>
                            <a:fillRect l="-543" t="-37725" r="-790217" b="-322156"/>
                          </a:stretch>
                        </a:blip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a procedural knowledge of calculating with fractions and have multiplied the integer and denominator.</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400" b="0" i="0" u="none" strike="noStrike" kern="1200" dirty="0">
                              <a:solidFill>
                                <a:schemeClr val="tx1"/>
                              </a:solidFill>
                              <a:latin typeface="Century Gothic"/>
                              <a:ea typeface="+mn-ea"/>
                              <a:cs typeface="+mn-cs"/>
                            </a:rPr>
                            <a:t>Cuisenaire rods are a useful tool with which to explore proper and improper fractions. For example, if the light green rod is 1, what is the value of the orange rod? How many ways can you explain this? This will allow discussion of improper fractions and support pupils to see that improper fractions are greater than 1.</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sz="1400" b="0" i="0" u="none" strike="noStrike" kern="1200" dirty="0">
                            <a:solidFill>
                              <a:schemeClr val="tx1"/>
                            </a:solidFill>
                            <a:latin typeface="Century Gothic"/>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400" b="0" i="0" u="none" strike="noStrike" noProof="0" dirty="0">
                              <a:solidFill>
                                <a:schemeClr val="tx1"/>
                              </a:solidFill>
                              <a:latin typeface="Century Gothic"/>
                            </a:rPr>
                            <a:t>Booster: Year 5 Unit 6 Lesson 9 provides opportunities to consolidate understanding of mixed number and improper fractions through bar representations.</a:t>
                          </a:r>
                        </a:p>
                        <a:p>
                          <a:pPr marL="0" lvl="0" indent="0" algn="l">
                            <a:lnSpc>
                              <a:spcPct val="100000"/>
                            </a:lnSpc>
                            <a:spcBef>
                              <a:spcPts val="0"/>
                            </a:spcBef>
                            <a:spcAft>
                              <a:spcPts val="0"/>
                            </a:spcAft>
                            <a:buFont typeface="Wingdings" panose="05000000000000000000" pitchFamily="2" charset="2"/>
                            <a:buNone/>
                          </a:pPr>
                          <a:endParaRPr lang="en-GB" sz="1400" b="0" i="0" u="none" strike="noStrike" noProof="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1322070">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4"/>
                          <a:stretch>
                            <a:fillRect l="-543" t="-105991" r="-790217" b="-147926"/>
                          </a:stretch>
                        </a:blipFill>
                      </a:tcPr>
                    </a:tc>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4"/>
                          <a:stretch>
                            <a:fillRect l="-23657" t="-105991" r="-85934" b="-147926"/>
                          </a:stretch>
                        </a:blip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1195324">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4"/>
                          <a:stretch>
                            <a:fillRect l="-543" t="-228061" r="-790217" b="-63776"/>
                          </a:stretch>
                        </a:blipFill>
                      </a:tcPr>
                    </a:tc>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4"/>
                          <a:stretch>
                            <a:fillRect l="-23657" t="-228061" r="-85934" b="-63776"/>
                          </a:stretch>
                        </a:blip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747385">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4"/>
                          <a:stretch>
                            <a:fillRect l="-543" t="-522764" r="-790217" b="-1626"/>
                          </a:stretch>
                        </a:blipFill>
                      </a:tcPr>
                    </a:tc>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4"/>
                          <a:stretch>
                            <a:fillRect l="-23657" t="-522764" r="-85934" b="-1626"/>
                          </a:stretch>
                        </a:blip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mc:Fallback>
      </mc:AlternateContent>
    </p:spTree>
    <p:extLst>
      <p:ext uri="{BB962C8B-B14F-4D97-AF65-F5344CB8AC3E}">
        <p14:creationId xmlns:p14="http://schemas.microsoft.com/office/powerpoint/2010/main" val="4366212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lang="en-GB" dirty="0"/>
                  <a:t>How many twentieths are equivalent to two fifths?</a:t>
                </a:r>
              </a:p>
              <a:p>
                <a:endParaRPr lang="en-GB" dirty="0"/>
              </a:p>
              <a:p>
                <a:pPr/>
                <a14:m>
                  <m:oMathPara xmlns:m="http://schemas.openxmlformats.org/officeDocument/2006/math">
                    <m:oMathParaPr>
                      <m:jc m:val="centerGroup"/>
                    </m:oMathParaPr>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𝟐</m:t>
                          </m:r>
                        </m:num>
                        <m:den>
                          <m:r>
                            <a:rPr lang="en-GB" b="1" i="1" smtClean="0">
                              <a:latin typeface="Cambria Math" panose="02040503050406030204" pitchFamily="18" charset="0"/>
                            </a:rPr>
                            <m:t>𝟓</m:t>
                          </m:r>
                        </m:den>
                      </m:f>
                      <m:r>
                        <a:rPr lang="en-GB" b="1" i="1" smtClean="0">
                          <a:latin typeface="Cambria Math" panose="02040503050406030204" pitchFamily="18" charset="0"/>
                        </a:rPr>
                        <m:t>=</m:t>
                      </m:r>
                      <m:f>
                        <m:fPr>
                          <m:ctrlPr>
                            <a:rPr lang="en-GB" b="1" i="1" smtClean="0">
                              <a:latin typeface="Cambria Math" panose="02040503050406030204" pitchFamily="18" charset="0"/>
                            </a:rPr>
                          </m:ctrlPr>
                        </m:fPr>
                        <m:num/>
                        <m:den>
                          <m:r>
                            <a:rPr lang="en-GB" b="1" i="1" smtClean="0">
                              <a:latin typeface="Cambria Math" panose="02040503050406030204" pitchFamily="18" charset="0"/>
                            </a:rPr>
                            <m:t>𝟐𝟎</m:t>
                          </m:r>
                        </m:den>
                      </m:f>
                    </m:oMath>
                  </m:oMathPara>
                </a14:m>
                <a:endParaRPr lang="en-GB" dirty="0"/>
              </a:p>
            </p:txBody>
          </p:sp>
        </mc:Choice>
        <mc:Fallback xmlns="">
          <p:sp>
            <p:nvSpPr>
              <p:cNvPr id="2" name="Text Placeholder 1">
                <a:extLst>
                  <a:ext uri="{FF2B5EF4-FFF2-40B4-BE49-F238E27FC236}">
                    <a16:creationId xmlns:a16="http://schemas.microsoft.com/office/drawing/2014/main" id="{83855B7E-BDBC-48D9-83C9-9014B47DD59F}"/>
                  </a:ext>
                </a:extLst>
              </p:cNvPr>
              <p:cNvSpPr>
                <a:spLocks noGrp="1" noRot="1" noChangeAspect="1" noMove="1" noResize="1" noEditPoints="1" noAdjustHandles="1" noChangeArrowheads="1" noChangeShapeType="1" noTextEdit="1"/>
              </p:cNvSpPr>
              <p:nvPr>
                <p:ph type="body" sz="quarter" idx="10"/>
              </p:nvPr>
            </p:nvSpPr>
            <p:spPr>
              <a:blipFill>
                <a:blip r:embed="rId2"/>
                <a:stretch>
                  <a:fillRect l="-1593" t="-17949" r="-1042" b="-172650"/>
                </a:stretch>
              </a:blipFill>
            </p:spPr>
            <p:txBody>
              <a:bodyPr/>
              <a:lstStyle/>
              <a:p>
                <a:r>
                  <a:rPr lang="en-GB">
                    <a:noFill/>
                  </a:rPr>
                  <a:t> </a:t>
                </a:r>
              </a:p>
            </p:txBody>
          </p:sp>
        </mc:Fallback>
      </mc:AlternateContent>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r>
              <a:rPr lang="en-GB" dirty="0"/>
              <a:t>4</a:t>
            </a:r>
          </a:p>
        </p:txBody>
      </p:sp>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r>
              <a:rPr lang="en-GB" dirty="0"/>
              <a:t>8</a:t>
            </a:r>
          </a:p>
        </p:txBody>
      </p:sp>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r>
              <a:rPr lang="en-GB" dirty="0"/>
              <a:t>50</a:t>
            </a:r>
          </a:p>
        </p:txBody>
      </p:sp>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r>
              <a:rPr lang="en-GB" dirty="0"/>
              <a:t>17</a:t>
            </a:r>
          </a:p>
        </p:txBody>
      </p:sp>
      <p:sp>
        <p:nvSpPr>
          <p:cNvPr id="7" name="TextBox 6">
            <a:extLst>
              <a:ext uri="{FF2B5EF4-FFF2-40B4-BE49-F238E27FC236}">
                <a16:creationId xmlns:a16="http://schemas.microsoft.com/office/drawing/2014/main" id="{6389EC0E-7151-4B4D-AF65-5C0F0ACB5E8B}"/>
              </a:ext>
            </a:extLst>
          </p:cNvPr>
          <p:cNvSpPr txBox="1"/>
          <p:nvPr/>
        </p:nvSpPr>
        <p:spPr>
          <a:xfrm>
            <a:off x="1192237" y="409278"/>
            <a:ext cx="9020908" cy="424732"/>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U8 Pre-Unit Q3: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identify equivalent fractions</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p:spTree>
    <p:extLst>
      <p:ext uri="{BB962C8B-B14F-4D97-AF65-F5344CB8AC3E}">
        <p14:creationId xmlns:p14="http://schemas.microsoft.com/office/powerpoint/2010/main" val="28508568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51CD5BFB-177E-4850-9630-4DB87AD71608}"/>
              </a:ext>
            </a:extLst>
          </p:cNvPr>
          <p:cNvSpPr>
            <a:spLocks noGrp="1"/>
          </p:cNvSpPr>
          <p:nvPr>
            <p:ph type="body" sz="quarter" idx="10"/>
          </p:nvPr>
        </p:nvSpPr>
        <p:spPr/>
        <p:txBody>
          <a:bodyPr/>
          <a:lstStyle/>
          <a:p>
            <a:r>
              <a:rPr lang="en-GB" dirty="0"/>
              <a:t>How many twentieths are equivalent to two fifths?</a:t>
            </a:r>
          </a:p>
        </p:txBody>
      </p:sp>
      <p:sp>
        <p:nvSpPr>
          <p:cNvPr id="8" name="Text Placeholder 7">
            <a:extLst>
              <a:ext uri="{FF2B5EF4-FFF2-40B4-BE49-F238E27FC236}">
                <a16:creationId xmlns:a16="http://schemas.microsoft.com/office/drawing/2014/main" id="{1DD44044-DFDC-425B-9AA4-24B12E772D38}"/>
              </a:ext>
            </a:extLst>
          </p:cNvPr>
          <p:cNvSpPr>
            <a:spLocks noGrp="1"/>
          </p:cNvSpPr>
          <p:nvPr>
            <p:ph type="body" sz="quarter" idx="11"/>
          </p:nvPr>
        </p:nvSpPr>
        <p:spPr/>
        <p:txBody>
          <a:bodyPr/>
          <a:lstStyle/>
          <a:p>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U8 Pre-Unit Q3: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identify equivalent fractions</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p:graphicFrame>
        <p:nvGraphicFramePr>
          <p:cNvPr id="9" name="Table 3">
            <a:extLst>
              <a:ext uri="{FF2B5EF4-FFF2-40B4-BE49-F238E27FC236}">
                <a16:creationId xmlns:a16="http://schemas.microsoft.com/office/drawing/2014/main" id="{1AE9EF75-09D2-475B-8655-8402013DE43B}"/>
              </a:ext>
            </a:extLst>
          </p:cNvPr>
          <p:cNvGraphicFramePr>
            <a:graphicFrameLocks noGrp="1"/>
          </p:cNvGraphicFramePr>
          <p:nvPr>
            <p:extLst>
              <p:ext uri="{D42A27DB-BD31-4B8C-83A1-F6EECF244321}">
                <p14:modId xmlns:p14="http://schemas.microsoft.com/office/powerpoint/2010/main" val="392194083"/>
              </p:ext>
            </p:extLst>
          </p:nvPr>
        </p:nvGraphicFramePr>
        <p:xfrm>
          <a:off x="1379271" y="1474470"/>
          <a:ext cx="10415891" cy="4853360"/>
        </p:xfrm>
        <a:graphic>
          <a:graphicData uri="http://schemas.openxmlformats.org/drawingml/2006/table">
            <a:tbl>
              <a:tblPr firstRow="1" bandRow="1">
                <a:tableStyleId>{5C22544A-7EE6-4342-B048-85BDC9FD1C3A}</a:tableStyleId>
              </a:tblPr>
              <a:tblGrid>
                <a:gridCol w="972000">
                  <a:extLst>
                    <a:ext uri="{9D8B030D-6E8A-4147-A177-3AD203B41FA5}">
                      <a16:colId xmlns:a16="http://schemas.microsoft.com/office/drawing/2014/main" val="1045037371"/>
                    </a:ext>
                  </a:extLst>
                </a:gridCol>
                <a:gridCol w="5364000">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576000">
                <a:tc>
                  <a:txBody>
                    <a:bodyPr/>
                    <a:lstStyle/>
                    <a:p>
                      <a:r>
                        <a:rPr lang="en-GB" sz="1400" dirty="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dirty="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1008000">
                <a:tc>
                  <a:txBody>
                    <a:bodyPr/>
                    <a:lstStyle/>
                    <a:p>
                      <a:pPr lvl="0">
                        <a:buNone/>
                      </a:pPr>
                      <a:r>
                        <a:rPr lang="en-GB" sz="1400" dirty="0">
                          <a:solidFill>
                            <a:schemeClr val="tx1"/>
                          </a:solidFill>
                          <a:latin typeface="Century Gothic"/>
                        </a:rPr>
                        <a:t>A. 4</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assume a doubling relationship if they have a procedural understanding of equivalence and simplifying e.g. doubling to find equivalence.</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Fold strips of paper and identify equivalent fractions and making chains of equivalent fractions allows pupils to see the multiplicative relationship across (e.g. numerator and denominator are 4x greater) and within (the numerator is always two fifths the value of the denominator).</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Booster: Year 5 Unit 6 Lesson 3 provides additional opportunities to find equivalent fractions.</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0" lvl="0" indent="0" algn="l">
                        <a:lnSpc>
                          <a:spcPct val="100000"/>
                        </a:lnSpc>
                        <a:spcBef>
                          <a:spcPts val="0"/>
                        </a:spcBef>
                        <a:spcAft>
                          <a:spcPts val="0"/>
                        </a:spcAft>
                        <a:buFont typeface="Wingdings" panose="05000000000000000000" pitchFamily="2" charset="2"/>
                        <a:buNone/>
                      </a:pPr>
                      <a:endParaRPr lang="en-GB" sz="1400" b="0" i="0" u="none" strike="noStrike" noProof="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777142">
                <a:tc>
                  <a:txBody>
                    <a:bodyPr/>
                    <a:lstStyle/>
                    <a:p>
                      <a:pPr lvl="0">
                        <a:buNone/>
                      </a:pPr>
                      <a:r>
                        <a:rPr lang="en-GB" sz="1400" dirty="0">
                          <a:solidFill>
                            <a:schemeClr val="tx1"/>
                          </a:solidFill>
                          <a:latin typeface="Century Gothic"/>
                        </a:rPr>
                        <a:t>B. 8</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chemeClr val="accent6">
                              <a:lumMod val="75000"/>
                            </a:schemeClr>
                          </a:solidFill>
                          <a:latin typeface="Century Gothic"/>
                        </a:rPr>
                        <a:t>Correct</a:t>
                      </a:r>
                      <a:endParaRPr lang="en-GB" sz="1400" dirty="0">
                        <a:solidFill>
                          <a:schemeClr val="tx1"/>
                        </a:solidFill>
                        <a:latin typeface="Century Gothic"/>
                      </a:endParaRPr>
                    </a:p>
                    <a:p>
                      <a:pPr lvl="0">
                        <a:buNone/>
                      </a:pPr>
                      <a:r>
                        <a:rPr lang="en-US" sz="1400" b="0" i="0" kern="1200" dirty="0">
                          <a:solidFill>
                            <a:schemeClr val="dk1"/>
                          </a:solidFill>
                          <a:effectLst/>
                          <a:latin typeface="+mj-lt"/>
                          <a:ea typeface="+mn-ea"/>
                          <a:cs typeface="+mn-cs"/>
                        </a:rPr>
                        <a:t>The denominator, (whole) has been made 4 times greater therefore the numerator must be four times greater.</a:t>
                      </a:r>
                      <a:endParaRPr lang="en-GB" sz="1100" dirty="0">
                        <a:solidFill>
                          <a:schemeClr val="tx1"/>
                        </a:solidFill>
                        <a:latin typeface="+mj-lt"/>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955415">
                <a:tc>
                  <a:txBody>
                    <a:bodyPr/>
                    <a:lstStyle/>
                    <a:p>
                      <a:pPr lvl="0">
                        <a:buNone/>
                      </a:pPr>
                      <a:r>
                        <a:rPr lang="en-GB" sz="1400" dirty="0">
                          <a:solidFill>
                            <a:schemeClr val="tx1"/>
                          </a:solidFill>
                          <a:latin typeface="Century Gothic"/>
                        </a:rPr>
                        <a:t>C. 50</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seen the denominator 20 as 10 times greater than the numerator of 2, so applied this pattern. They may have confused procedures for fractions and do not understand equivalence.</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139417">
                <a:tc>
                  <a:txBody>
                    <a:bodyPr/>
                    <a:lstStyle/>
                    <a:p>
                      <a:pPr lvl="0">
                        <a:buNone/>
                      </a:pPr>
                      <a:r>
                        <a:rPr lang="en-GB" sz="1400" dirty="0">
                          <a:solidFill>
                            <a:schemeClr val="tx1"/>
                          </a:solidFill>
                          <a:latin typeface="Century Gothic"/>
                        </a:rPr>
                        <a:t>D. 17</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incorrectly identified an additive relationship – 20 is 15 greater than 5, so the numerator will be 15 greater. They do not understand the multiplicative relationship of equivalent fractions.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p:spTree>
    <p:extLst>
      <p:ext uri="{BB962C8B-B14F-4D97-AF65-F5344CB8AC3E}">
        <p14:creationId xmlns:p14="http://schemas.microsoft.com/office/powerpoint/2010/main" val="178877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lang="en-GB" dirty="0"/>
                  <a:t>Which of these fractions is equivalent to </a:t>
                </a:r>
                <a14:m>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𝟑</m:t>
                        </m:r>
                      </m:num>
                      <m:den>
                        <m:r>
                          <a:rPr lang="en-GB" b="1" i="1" smtClean="0">
                            <a:latin typeface="Cambria Math" panose="02040503050406030204" pitchFamily="18" charset="0"/>
                          </a:rPr>
                          <m:t>𝟏𝟖</m:t>
                        </m:r>
                      </m:den>
                    </m:f>
                    <m:r>
                      <a:rPr lang="en-GB" b="1" i="1" smtClean="0">
                        <a:latin typeface="Cambria Math" panose="02040503050406030204" pitchFamily="18" charset="0"/>
                      </a:rPr>
                      <m:t>?</m:t>
                    </m:r>
                  </m:oMath>
                </a14:m>
                <a:endParaRPr lang="en-GB" dirty="0"/>
              </a:p>
            </p:txBody>
          </p:sp>
        </mc:Choice>
        <mc:Fallback xmlns="">
          <p:sp>
            <p:nvSpPr>
              <p:cNvPr id="2" name="Text Placeholder 1">
                <a:extLst>
                  <a:ext uri="{FF2B5EF4-FFF2-40B4-BE49-F238E27FC236}">
                    <a16:creationId xmlns:a16="http://schemas.microsoft.com/office/drawing/2014/main" id="{83855B7E-BDBC-48D9-83C9-9014B47DD59F}"/>
                  </a:ext>
                </a:extLst>
              </p:cNvPr>
              <p:cNvSpPr>
                <a:spLocks noGrp="1" noRot="1" noChangeAspect="1" noMove="1" noResize="1" noEditPoints="1" noAdjustHandles="1" noChangeArrowheads="1" noChangeShapeType="1" noTextEdit="1"/>
              </p:cNvSpPr>
              <p:nvPr>
                <p:ph type="body" sz="quarter" idx="10"/>
              </p:nvPr>
            </p:nvSpPr>
            <p:spPr>
              <a:blipFill>
                <a:blip r:embed="rId2"/>
                <a:stretch>
                  <a:fillRect l="-1593" t="-4274" b="-1623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1.5</m:t>
                          </m:r>
                        </m:num>
                        <m:den>
                          <m:r>
                            <a:rPr lang="en-GB" b="0" i="1" smtClean="0">
                              <a:latin typeface="Cambria Math" panose="02040503050406030204" pitchFamily="18" charset="0"/>
                            </a:rPr>
                            <m:t>9</m:t>
                          </m:r>
                        </m:den>
                      </m:f>
                    </m:oMath>
                  </m:oMathPara>
                </a14:m>
                <a:endParaRPr lang="en-GB" dirty="0"/>
              </a:p>
            </p:txBody>
          </p:sp>
        </mc:Choice>
        <mc:Fallback xmlns="">
          <p:sp>
            <p:nvSpPr>
              <p:cNvPr id="3" name="Text Placeholder 2">
                <a:extLst>
                  <a:ext uri="{FF2B5EF4-FFF2-40B4-BE49-F238E27FC236}">
                    <a16:creationId xmlns:a16="http://schemas.microsoft.com/office/drawing/2014/main" id="{925CFE40-B779-47F5-8355-7B9AC7A43A30}"/>
                  </a:ext>
                </a:extLst>
              </p:cNvPr>
              <p:cNvSpPr>
                <a:spLocks noGrp="1" noRot="1" noChangeAspect="1" noMove="1" noResize="1" noEditPoints="1" noAdjustHandles="1" noChangeArrowheads="1" noChangeShapeType="1" noTextEdit="1"/>
              </p:cNvSpPr>
              <p:nvPr>
                <p:ph type="body" sz="quarter" idx="11"/>
              </p:nvPr>
            </p:nvSpPr>
            <p:spPr>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16</m:t>
                          </m:r>
                        </m:den>
                      </m:f>
                    </m:oMath>
                  </m:oMathPara>
                </a14:m>
                <a:endParaRPr lang="en-GB" dirty="0"/>
              </a:p>
            </p:txBody>
          </p:sp>
        </mc:Choice>
        <mc:Fallback xmlns="">
          <p:sp>
            <p:nvSpPr>
              <p:cNvPr id="4" name="Text Placeholder 3">
                <a:extLst>
                  <a:ext uri="{FF2B5EF4-FFF2-40B4-BE49-F238E27FC236}">
                    <a16:creationId xmlns:a16="http://schemas.microsoft.com/office/drawing/2014/main" id="{BD19578A-9920-414D-BBAE-4CD22966E4E8}"/>
                  </a:ext>
                </a:extLst>
              </p:cNvPr>
              <p:cNvSpPr>
                <a:spLocks noGrp="1" noRot="1" noChangeAspect="1" noMove="1" noResize="1" noEditPoints="1" noAdjustHandles="1" noChangeArrowheads="1" noChangeShapeType="1" noTextEdit="1"/>
              </p:cNvSpPr>
              <p:nvPr>
                <p:ph type="body" sz="quarter" idx="12"/>
              </p:nvPr>
            </p:nvSpPr>
            <p:spPr>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6</m:t>
                          </m:r>
                        </m:den>
                      </m:f>
                    </m:oMath>
                  </m:oMathPara>
                </a14:m>
                <a:endParaRPr lang="en-GB" dirty="0"/>
              </a:p>
            </p:txBody>
          </p:sp>
        </mc:Choice>
        <mc:Fallback xmlns="">
          <p:sp>
            <p:nvSpPr>
              <p:cNvPr id="5" name="Text Placeholder 4">
                <a:extLst>
                  <a:ext uri="{FF2B5EF4-FFF2-40B4-BE49-F238E27FC236}">
                    <a16:creationId xmlns:a16="http://schemas.microsoft.com/office/drawing/2014/main" id="{A44EF939-061E-46FE-A0DD-23C39B56AB14}"/>
                  </a:ext>
                </a:extLst>
              </p:cNvPr>
              <p:cNvSpPr>
                <a:spLocks noGrp="1" noRot="1" noChangeAspect="1" noMove="1" noResize="1" noEditPoints="1" noAdjustHandles="1" noChangeArrowheads="1" noChangeShapeType="1" noTextEdit="1"/>
              </p:cNvSpPr>
              <p:nvPr>
                <p:ph type="body" sz="quarter" idx="13"/>
              </p:nvPr>
            </p:nvSpPr>
            <p:spPr>
              <a:blipFill>
                <a:blip r:embed="rId5"/>
                <a:stretch>
                  <a:fillRect/>
                </a:stretch>
              </a:blipFill>
            </p:spPr>
            <p:txBody>
              <a:bodyPr/>
              <a:lstStyle/>
              <a:p>
                <a:r>
                  <a:rPr lang="en-GB">
                    <a:noFill/>
                  </a:rPr>
                  <a:t> </a:t>
                </a:r>
              </a:p>
            </p:txBody>
          </p:sp>
        </mc:Fallback>
      </mc:AlternateContent>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r>
              <a:rPr lang="en-GB" dirty="0"/>
              <a:t>None because 3 is prime</a:t>
            </a:r>
          </a:p>
        </p:txBody>
      </p:sp>
      <p:sp>
        <p:nvSpPr>
          <p:cNvPr id="7" name="TextBox 6">
            <a:extLst>
              <a:ext uri="{FF2B5EF4-FFF2-40B4-BE49-F238E27FC236}">
                <a16:creationId xmlns:a16="http://schemas.microsoft.com/office/drawing/2014/main" id="{6389EC0E-7151-4B4D-AF65-5C0F0ACB5E8B}"/>
              </a:ext>
            </a:extLst>
          </p:cNvPr>
          <p:cNvSpPr txBox="1"/>
          <p:nvPr/>
        </p:nvSpPr>
        <p:spPr>
          <a:xfrm>
            <a:off x="1192237" y="409278"/>
            <a:ext cx="9020908" cy="424732"/>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U8 Pre-Unit Q4: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identify equivalent fractions</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p:spTree>
    <p:extLst>
      <p:ext uri="{BB962C8B-B14F-4D97-AF65-F5344CB8AC3E}">
        <p14:creationId xmlns:p14="http://schemas.microsoft.com/office/powerpoint/2010/main" val="16322048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Text Placeholder 6">
                <a:extLst>
                  <a:ext uri="{FF2B5EF4-FFF2-40B4-BE49-F238E27FC236}">
                    <a16:creationId xmlns:a16="http://schemas.microsoft.com/office/drawing/2014/main" id="{51CD5BFB-177E-4850-9630-4DB87AD71608}"/>
                  </a:ext>
                </a:extLst>
              </p:cNvPr>
              <p:cNvSpPr>
                <a:spLocks noGrp="1"/>
              </p:cNvSpPr>
              <p:nvPr>
                <p:ph type="body" sz="quarter" idx="10"/>
              </p:nvPr>
            </p:nvSpPr>
            <p:spPr/>
            <p:txBody>
              <a:bodyPr/>
              <a:lstStyle/>
              <a:p>
                <a:r>
                  <a:rPr lang="en-GB" dirty="0"/>
                  <a:t>Which of these fractions is equivalent to </a:t>
                </a:r>
                <a14:m>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𝟑</m:t>
                        </m:r>
                      </m:num>
                      <m:den>
                        <m:r>
                          <a:rPr lang="en-GB" b="1" i="1" smtClean="0">
                            <a:latin typeface="Cambria Math" panose="02040503050406030204" pitchFamily="18" charset="0"/>
                          </a:rPr>
                          <m:t>𝟏𝟖</m:t>
                        </m:r>
                      </m:den>
                    </m:f>
                    <m:r>
                      <a:rPr lang="en-GB" b="1" i="1" smtClean="0">
                        <a:latin typeface="Cambria Math" panose="02040503050406030204" pitchFamily="18" charset="0"/>
                      </a:rPr>
                      <m:t>?</m:t>
                    </m:r>
                  </m:oMath>
                </a14:m>
                <a:endParaRPr lang="en-GB" dirty="0"/>
              </a:p>
            </p:txBody>
          </p:sp>
        </mc:Choice>
        <mc:Fallback xmlns="">
          <p:sp>
            <p:nvSpPr>
              <p:cNvPr id="7" name="Text Placeholder 6">
                <a:extLst>
                  <a:ext uri="{FF2B5EF4-FFF2-40B4-BE49-F238E27FC236}">
                    <a16:creationId xmlns:a16="http://schemas.microsoft.com/office/drawing/2014/main" id="{51CD5BFB-177E-4850-9630-4DB87AD71608}"/>
                  </a:ext>
                </a:extLst>
              </p:cNvPr>
              <p:cNvSpPr>
                <a:spLocks noGrp="1" noRot="1" noChangeAspect="1" noMove="1" noResize="1" noEditPoints="1" noAdjustHandles="1" noChangeArrowheads="1" noChangeShapeType="1" noTextEdit="1"/>
              </p:cNvSpPr>
              <p:nvPr>
                <p:ph type="body" sz="quarter" idx="10"/>
              </p:nvPr>
            </p:nvSpPr>
            <p:spPr>
              <a:blipFill>
                <a:blip r:embed="rId2"/>
                <a:stretch>
                  <a:fillRect l="-1593" t="-4237" b="-15254"/>
                </a:stretch>
              </a:blipFill>
            </p:spPr>
            <p:txBody>
              <a:bodyPr/>
              <a:lstStyle/>
              <a:p>
                <a:r>
                  <a:rPr lang="en-GB">
                    <a:noFill/>
                  </a:rPr>
                  <a:t> </a:t>
                </a:r>
              </a:p>
            </p:txBody>
          </p:sp>
        </mc:Fallback>
      </mc:AlternateContent>
      <p:sp>
        <p:nvSpPr>
          <p:cNvPr id="8" name="Text Placeholder 7">
            <a:extLst>
              <a:ext uri="{FF2B5EF4-FFF2-40B4-BE49-F238E27FC236}">
                <a16:creationId xmlns:a16="http://schemas.microsoft.com/office/drawing/2014/main" id="{1DD44044-DFDC-425B-9AA4-24B12E772D38}"/>
              </a:ext>
            </a:extLst>
          </p:cNvPr>
          <p:cNvSpPr>
            <a:spLocks noGrp="1"/>
          </p:cNvSpPr>
          <p:nvPr>
            <p:ph type="body" sz="quarter" idx="11"/>
          </p:nvPr>
        </p:nvSpPr>
        <p:spPr/>
        <p:txBody>
          <a:bodyPr/>
          <a:lstStyle/>
          <a:p>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U8 Pre-Unit Q4: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identify equivalent fractions</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mc:AlternateContent xmlns:mc="http://schemas.openxmlformats.org/markup-compatibility/2006" xmlns:a14="http://schemas.microsoft.com/office/drawing/2010/main">
        <mc:Choice Requires="a14">
          <p:graphicFrame>
            <p:nvGraphicFramePr>
              <p:cNvPr id="9" name="Table 3">
                <a:extLst>
                  <a:ext uri="{FF2B5EF4-FFF2-40B4-BE49-F238E27FC236}">
                    <a16:creationId xmlns:a16="http://schemas.microsoft.com/office/drawing/2014/main" id="{1AE9EF75-09D2-475B-8655-8402013DE43B}"/>
                  </a:ext>
                </a:extLst>
              </p:cNvPr>
              <p:cNvGraphicFramePr>
                <a:graphicFrameLocks noGrp="1"/>
              </p:cNvGraphicFramePr>
              <p:nvPr>
                <p:extLst>
                  <p:ext uri="{D42A27DB-BD31-4B8C-83A1-F6EECF244321}">
                    <p14:modId xmlns:p14="http://schemas.microsoft.com/office/powerpoint/2010/main" val="787221294"/>
                  </p:ext>
                </p:extLst>
              </p:nvPr>
            </p:nvGraphicFramePr>
            <p:xfrm>
              <a:off x="1313952" y="1657350"/>
              <a:ext cx="9964002" cy="4676238"/>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61375">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754778">
                    <a:tc>
                      <a:txBody>
                        <a:bodyPr/>
                        <a:lstStyle/>
                        <a:p>
                          <a:pPr lvl="0">
                            <a:buNone/>
                          </a:pPr>
                          <a:r>
                            <a:rPr lang="en-GB" sz="1400" dirty="0">
                              <a:solidFill>
                                <a:schemeClr val="tx1"/>
                              </a:solidFill>
                              <a:latin typeface="Century Gothic"/>
                            </a:rPr>
                            <a:t>A. </a:t>
                          </a:r>
                          <a14:m>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1.5</m:t>
                                  </m:r>
                                </m:num>
                                <m:den>
                                  <m:r>
                                    <a:rPr lang="en-GB" sz="1400" b="0" i="1" dirty="0" smtClean="0">
                                      <a:solidFill>
                                        <a:schemeClr val="tx1"/>
                                      </a:solidFill>
                                      <a:latin typeface="Cambria Math" panose="02040503050406030204" pitchFamily="18" charset="0"/>
                                    </a:rPr>
                                    <m:t>9</m:t>
                                  </m:r>
                                </m:den>
                              </m:f>
                            </m:oMath>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overgeneralised that halving numerator and denominator leads to equivalent fractions, and do not understand fraction convention and notation to see this is incorrect.</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Fold strips of paper and identify equivalent fractions and making chains of equivalent fractions allows pupils to see the multiplicative relationship across (e.g. numerator and denominator are 4x greater) and within (the numerator is always two fifths the value of the denominator).</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Take time to practise and consolidate factors and multiples, using known tables facts.</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Booster: Year 5 Unit 6 Lesson 3 provides additional opportunities to find equivalent fractions.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955415">
                    <a:tc>
                      <a:txBody>
                        <a:bodyPr/>
                        <a:lstStyle/>
                        <a:p>
                          <a:pPr lvl="0">
                            <a:buNone/>
                          </a:pPr>
                          <a:r>
                            <a:rPr lang="en-GB" sz="1400" dirty="0">
                              <a:solidFill>
                                <a:schemeClr val="tx1"/>
                              </a:solidFill>
                              <a:latin typeface="Century Gothic"/>
                            </a:rPr>
                            <a:t>B. </a:t>
                          </a:r>
                          <a14:m>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1</m:t>
                                  </m:r>
                                </m:num>
                                <m:den>
                                  <m:r>
                                    <a:rPr lang="en-GB" sz="1400" b="0" i="1" dirty="0" smtClean="0">
                                      <a:solidFill>
                                        <a:schemeClr val="tx1"/>
                                      </a:solidFill>
                                      <a:latin typeface="Cambria Math" panose="02040503050406030204" pitchFamily="18" charset="0"/>
                                    </a:rPr>
                                    <m:t>16</m:t>
                                  </m:r>
                                </m:den>
                              </m:f>
                            </m:oMath>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subtracted two from the numerator and denominator. They have not understood the multiplicative relationship between values in equivalent fractions.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612238">
                    <a:tc>
                      <a:txBody>
                        <a:bodyPr/>
                        <a:lstStyle/>
                        <a:p>
                          <a:pPr lvl="0">
                            <a:buNone/>
                          </a:pPr>
                          <a:r>
                            <a:rPr lang="en-GB" sz="1400" dirty="0">
                              <a:solidFill>
                                <a:schemeClr val="tx1"/>
                              </a:solidFill>
                              <a:latin typeface="Century Gothic"/>
                            </a:rPr>
                            <a:t>C. </a:t>
                          </a:r>
                          <a14:m>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1</m:t>
                                  </m:r>
                                </m:num>
                                <m:den>
                                  <m:r>
                                    <a:rPr lang="en-GB" sz="1400" b="0" i="1" dirty="0" smtClean="0">
                                      <a:solidFill>
                                        <a:schemeClr val="tx1"/>
                                      </a:solidFill>
                                      <a:latin typeface="Cambria Math" panose="02040503050406030204" pitchFamily="18" charset="0"/>
                                    </a:rPr>
                                    <m:t>6</m:t>
                                  </m:r>
                                </m:den>
                              </m:f>
                            </m:oMath>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chemeClr val="accent6">
                                  <a:lumMod val="75000"/>
                                </a:schemeClr>
                              </a:solidFill>
                              <a:latin typeface="Century Gothic"/>
                            </a:rPr>
                            <a:t>Correct</a:t>
                          </a:r>
                          <a:endParaRPr lang="en-GB" sz="1400" dirty="0">
                            <a:solidFill>
                              <a:schemeClr val="tx1"/>
                            </a:solidFill>
                            <a:latin typeface="Century Gothic"/>
                          </a:endParaRPr>
                        </a:p>
                        <a:p>
                          <a:pPr lvl="0">
                            <a:buNone/>
                          </a:pPr>
                          <a:r>
                            <a:rPr lang="en-GB" sz="1400" dirty="0">
                              <a:solidFill>
                                <a:schemeClr val="tx1"/>
                              </a:solidFill>
                              <a:latin typeface="Century Gothic"/>
                            </a:rPr>
                            <a:t>This is an equivalent fraction in its simplest form.</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139417">
                    <a:tc>
                      <a:txBody>
                        <a:bodyPr/>
                        <a:lstStyle/>
                        <a:p>
                          <a:pPr lvl="0">
                            <a:buNone/>
                          </a:pPr>
                          <a:r>
                            <a:rPr lang="en-GB" sz="1400" dirty="0">
                              <a:solidFill>
                                <a:schemeClr val="tx1"/>
                              </a:solidFill>
                              <a:latin typeface="Century Gothic"/>
                            </a:rPr>
                            <a:t>D. None because 3 is prime</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overgeneralised and believe that any fraction including a prime number cannot be simplified without considering the prime as a factor of the other number.</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mc:Choice>
        <mc:Fallback xmlns="">
          <p:graphicFrame>
            <p:nvGraphicFramePr>
              <p:cNvPr id="9" name="Table 3">
                <a:extLst>
                  <a:ext uri="{FF2B5EF4-FFF2-40B4-BE49-F238E27FC236}">
                    <a16:creationId xmlns:a16="http://schemas.microsoft.com/office/drawing/2014/main" id="{1AE9EF75-09D2-475B-8655-8402013DE43B}"/>
                  </a:ext>
                </a:extLst>
              </p:cNvPr>
              <p:cNvGraphicFramePr>
                <a:graphicFrameLocks noGrp="1"/>
              </p:cNvGraphicFramePr>
              <p:nvPr>
                <p:extLst>
                  <p:ext uri="{D42A27DB-BD31-4B8C-83A1-F6EECF244321}">
                    <p14:modId xmlns:p14="http://schemas.microsoft.com/office/powerpoint/2010/main" val="787221294"/>
                  </p:ext>
                </p:extLst>
              </p:nvPr>
            </p:nvGraphicFramePr>
            <p:xfrm>
              <a:off x="1313952" y="1657350"/>
              <a:ext cx="9964002" cy="4676238"/>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75920">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1229360">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3"/>
                          <a:stretch>
                            <a:fillRect l="-543" t="-31188" r="-790217" b="-251980"/>
                          </a:stretch>
                        </a:blip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overgeneralised that halving numerator and denominator leads to equivalent fractions, and do not understand fraction convention and notation to see this is incorrect.</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Fold strips of paper and identify equivalent fractions and making chains of equivalent fractions allows pupils to see the multiplicative relationship across (e.g. numerator and denominator are 4x greater) and within (the numerator is always two fifths the value of the denominator).</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Take time to practise and consolidate factors and multiples, using known tables facts.</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Booster: Year 5 Unit 6 Lesson 3 provides additional opportunities to find equivalent fractions.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1229360">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3"/>
                          <a:stretch>
                            <a:fillRect l="-543" t="-131188" r="-790217" b="-151980"/>
                          </a:stretch>
                        </a:blip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subtracted two from the numerator and denominator. They have not understood the multiplicative relationship between values in equivalent fractions.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612238">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3"/>
                          <a:stretch>
                            <a:fillRect l="-543" t="-467000" r="-790217" b="-207000"/>
                          </a:stretch>
                        </a:blipFill>
                      </a:tcPr>
                    </a:tc>
                    <a:tc>
                      <a:txBody>
                        <a:bodyPr/>
                        <a:lstStyle/>
                        <a:p>
                          <a:pPr lvl="0">
                            <a:buNone/>
                          </a:pPr>
                          <a:r>
                            <a:rPr lang="en-GB" sz="1400" b="1" dirty="0">
                              <a:solidFill>
                                <a:schemeClr val="accent6">
                                  <a:lumMod val="75000"/>
                                </a:schemeClr>
                              </a:solidFill>
                              <a:latin typeface="Century Gothic"/>
                            </a:rPr>
                            <a:t>Correct</a:t>
                          </a:r>
                          <a:endParaRPr lang="en-GB" sz="1400" dirty="0">
                            <a:solidFill>
                              <a:schemeClr val="tx1"/>
                            </a:solidFill>
                            <a:latin typeface="Century Gothic"/>
                          </a:endParaRPr>
                        </a:p>
                        <a:p>
                          <a:pPr lvl="0">
                            <a:buNone/>
                          </a:pPr>
                          <a:r>
                            <a:rPr lang="en-GB" sz="1400" dirty="0">
                              <a:solidFill>
                                <a:schemeClr val="tx1"/>
                              </a:solidFill>
                              <a:latin typeface="Century Gothic"/>
                            </a:rPr>
                            <a:t>This is an equivalent fraction in its simplest form.</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229360">
                    <a:tc>
                      <a:txBody>
                        <a:bodyPr/>
                        <a:lstStyle/>
                        <a:p>
                          <a:pPr lvl="0">
                            <a:buNone/>
                          </a:pPr>
                          <a:r>
                            <a:rPr lang="en-GB" sz="1400" dirty="0">
                              <a:solidFill>
                                <a:schemeClr val="tx1"/>
                              </a:solidFill>
                              <a:latin typeface="Century Gothic"/>
                            </a:rPr>
                            <a:t>D. None because 3 is prime</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overgeneralised and believe that any fraction including a prime number cannot be simplified without considering the prime as a factor of the other number.</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mc:Fallback>
      </mc:AlternateContent>
    </p:spTree>
    <p:extLst>
      <p:ext uri="{BB962C8B-B14F-4D97-AF65-F5344CB8AC3E}">
        <p14:creationId xmlns:p14="http://schemas.microsoft.com/office/powerpoint/2010/main" val="38371451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lang="en-GB" dirty="0"/>
                  <a:t>What is the sum of </a:t>
                </a:r>
                <a14:m>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𝟐</m:t>
                        </m:r>
                      </m:num>
                      <m:den>
                        <m:r>
                          <a:rPr lang="en-GB" b="1" i="1" smtClean="0">
                            <a:latin typeface="Cambria Math" panose="02040503050406030204" pitchFamily="18" charset="0"/>
                          </a:rPr>
                          <m:t>𝟕</m:t>
                        </m:r>
                      </m:den>
                    </m:f>
                  </m:oMath>
                </a14:m>
                <a:r>
                  <a:rPr lang="en-GB" dirty="0"/>
                  <a:t> and </a:t>
                </a:r>
                <a14:m>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𝟒</m:t>
                        </m:r>
                      </m:num>
                      <m:den>
                        <m:r>
                          <a:rPr lang="en-GB" b="1" i="1" smtClean="0">
                            <a:latin typeface="Cambria Math" panose="02040503050406030204" pitchFamily="18" charset="0"/>
                          </a:rPr>
                          <m:t>𝟕</m:t>
                        </m:r>
                      </m:den>
                    </m:f>
                  </m:oMath>
                </a14:m>
                <a:r>
                  <a:rPr lang="en-GB" dirty="0"/>
                  <a:t>?</a:t>
                </a:r>
              </a:p>
            </p:txBody>
          </p:sp>
        </mc:Choice>
        <mc:Fallback xmlns="">
          <p:sp>
            <p:nvSpPr>
              <p:cNvPr id="2" name="Text Placeholder 1">
                <a:extLst>
                  <a:ext uri="{FF2B5EF4-FFF2-40B4-BE49-F238E27FC236}">
                    <a16:creationId xmlns:a16="http://schemas.microsoft.com/office/drawing/2014/main" id="{83855B7E-BDBC-48D9-83C9-9014B47DD59F}"/>
                  </a:ext>
                </a:extLst>
              </p:cNvPr>
              <p:cNvSpPr>
                <a:spLocks noGrp="1" noRot="1" noChangeAspect="1" noMove="1" noResize="1" noEditPoints="1" noAdjustHandles="1" noChangeArrowheads="1" noChangeShapeType="1" noTextEdit="1"/>
              </p:cNvSpPr>
              <p:nvPr>
                <p:ph type="body" sz="quarter" idx="10"/>
              </p:nvPr>
            </p:nvSpPr>
            <p:spPr>
              <a:blipFill>
                <a:blip r:embed="rId2"/>
                <a:stretch>
                  <a:fillRect l="-1593" t="-4274" b="-1623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6</m:t>
                          </m:r>
                        </m:num>
                        <m:den>
                          <m:r>
                            <a:rPr lang="en-GB" b="0" i="1" smtClean="0">
                              <a:latin typeface="Cambria Math" panose="02040503050406030204" pitchFamily="18" charset="0"/>
                            </a:rPr>
                            <m:t>7</m:t>
                          </m:r>
                        </m:den>
                      </m:f>
                    </m:oMath>
                  </m:oMathPara>
                </a14:m>
                <a:endParaRPr lang="en-GB" dirty="0"/>
              </a:p>
            </p:txBody>
          </p:sp>
        </mc:Choice>
        <mc:Fallback xmlns="">
          <p:sp>
            <p:nvSpPr>
              <p:cNvPr id="3" name="Text Placeholder 2">
                <a:extLst>
                  <a:ext uri="{FF2B5EF4-FFF2-40B4-BE49-F238E27FC236}">
                    <a16:creationId xmlns:a16="http://schemas.microsoft.com/office/drawing/2014/main" id="{925CFE40-B779-47F5-8355-7B9AC7A43A30}"/>
                  </a:ext>
                </a:extLst>
              </p:cNvPr>
              <p:cNvSpPr>
                <a:spLocks noGrp="1" noRot="1" noChangeAspect="1" noMove="1" noResize="1" noEditPoints="1" noAdjustHandles="1" noChangeArrowheads="1" noChangeShapeType="1" noTextEdit="1"/>
              </p:cNvSpPr>
              <p:nvPr>
                <p:ph type="body" sz="quarter" idx="11"/>
              </p:nvPr>
            </p:nvSpPr>
            <p:spPr>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6</m:t>
                          </m:r>
                        </m:num>
                        <m:den>
                          <m:r>
                            <a:rPr lang="en-GB" b="0" i="1" smtClean="0">
                              <a:latin typeface="Cambria Math" panose="02040503050406030204" pitchFamily="18" charset="0"/>
                            </a:rPr>
                            <m:t>14</m:t>
                          </m:r>
                        </m:den>
                      </m:f>
                    </m:oMath>
                  </m:oMathPara>
                </a14:m>
                <a:endParaRPr lang="en-GB" dirty="0"/>
              </a:p>
            </p:txBody>
          </p:sp>
        </mc:Choice>
        <mc:Fallback xmlns="">
          <p:sp>
            <p:nvSpPr>
              <p:cNvPr id="4" name="Text Placeholder 3">
                <a:extLst>
                  <a:ext uri="{FF2B5EF4-FFF2-40B4-BE49-F238E27FC236}">
                    <a16:creationId xmlns:a16="http://schemas.microsoft.com/office/drawing/2014/main" id="{BD19578A-9920-414D-BBAE-4CD22966E4E8}"/>
                  </a:ext>
                </a:extLst>
              </p:cNvPr>
              <p:cNvSpPr>
                <a:spLocks noGrp="1" noRot="1" noChangeAspect="1" noMove="1" noResize="1" noEditPoints="1" noAdjustHandles="1" noChangeArrowheads="1" noChangeShapeType="1" noTextEdit="1"/>
              </p:cNvSpPr>
              <p:nvPr>
                <p:ph type="body" sz="quarter" idx="12"/>
              </p:nvPr>
            </p:nvSpPr>
            <p:spPr>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8</m:t>
                          </m:r>
                        </m:num>
                        <m:den>
                          <m:r>
                            <a:rPr lang="en-GB" b="0" i="1" smtClean="0">
                              <a:latin typeface="Cambria Math" panose="02040503050406030204" pitchFamily="18" charset="0"/>
                            </a:rPr>
                            <m:t>49</m:t>
                          </m:r>
                        </m:den>
                      </m:f>
                    </m:oMath>
                  </m:oMathPara>
                </a14:m>
                <a:endParaRPr lang="en-GB" dirty="0"/>
              </a:p>
            </p:txBody>
          </p:sp>
        </mc:Choice>
        <mc:Fallback xmlns="">
          <p:sp>
            <p:nvSpPr>
              <p:cNvPr id="5" name="Text Placeholder 4">
                <a:extLst>
                  <a:ext uri="{FF2B5EF4-FFF2-40B4-BE49-F238E27FC236}">
                    <a16:creationId xmlns:a16="http://schemas.microsoft.com/office/drawing/2014/main" id="{A44EF939-061E-46FE-A0DD-23C39B56AB14}"/>
                  </a:ext>
                </a:extLst>
              </p:cNvPr>
              <p:cNvSpPr>
                <a:spLocks noGrp="1" noRot="1" noChangeAspect="1" noMove="1" noResize="1" noEditPoints="1" noAdjustHandles="1" noChangeArrowheads="1" noChangeShapeType="1" noTextEdit="1"/>
              </p:cNvSpPr>
              <p:nvPr>
                <p:ph type="body" sz="quarter" idx="13"/>
              </p:nvPr>
            </p:nvSpPr>
            <p:spPr>
              <a:blipFill>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2</m:t>
                          </m:r>
                        </m:num>
                        <m:den>
                          <m:r>
                            <a:rPr lang="en-GB" b="0" i="1" smtClean="0">
                              <a:latin typeface="Cambria Math" panose="02040503050406030204" pitchFamily="18" charset="0"/>
                            </a:rPr>
                            <m:t>7</m:t>
                          </m:r>
                        </m:den>
                      </m:f>
                    </m:oMath>
                  </m:oMathPara>
                </a14:m>
                <a:endParaRPr lang="en-GB" dirty="0"/>
              </a:p>
            </p:txBody>
          </p:sp>
        </mc:Choice>
        <mc:Fallback xmlns="">
          <p:sp>
            <p:nvSpPr>
              <p:cNvPr id="6" name="Text Placeholder 5">
                <a:extLst>
                  <a:ext uri="{FF2B5EF4-FFF2-40B4-BE49-F238E27FC236}">
                    <a16:creationId xmlns:a16="http://schemas.microsoft.com/office/drawing/2014/main" id="{627440F0-037C-499A-A919-A7737014ED1C}"/>
                  </a:ext>
                </a:extLst>
              </p:cNvPr>
              <p:cNvSpPr>
                <a:spLocks noGrp="1" noRot="1" noChangeAspect="1" noMove="1" noResize="1" noEditPoints="1" noAdjustHandles="1" noChangeArrowheads="1" noChangeShapeType="1" noTextEdit="1"/>
              </p:cNvSpPr>
              <p:nvPr>
                <p:ph type="body" sz="quarter" idx="14"/>
              </p:nvPr>
            </p:nvSpPr>
            <p:spPr>
              <a:blipFill>
                <a:blip r:embed="rId6"/>
                <a:stretch>
                  <a:fillRect/>
                </a:stretch>
              </a:blipFill>
            </p:spPr>
            <p:txBody>
              <a:bodyPr/>
              <a:lstStyle/>
              <a:p>
                <a:r>
                  <a:rPr lang="en-GB">
                    <a:noFill/>
                  </a:rPr>
                  <a:t> </a:t>
                </a:r>
              </a:p>
            </p:txBody>
          </p:sp>
        </mc:Fallback>
      </mc:AlternateContent>
      <p:sp>
        <p:nvSpPr>
          <p:cNvPr id="7" name="TextBox 6">
            <a:extLst>
              <a:ext uri="{FF2B5EF4-FFF2-40B4-BE49-F238E27FC236}">
                <a16:creationId xmlns:a16="http://schemas.microsoft.com/office/drawing/2014/main" id="{6389EC0E-7151-4B4D-AF65-5C0F0ACB5E8B}"/>
              </a:ext>
            </a:extLst>
          </p:cNvPr>
          <p:cNvSpPr txBox="1"/>
          <p:nvPr/>
        </p:nvSpPr>
        <p:spPr>
          <a:xfrm>
            <a:off x="1192237" y="409278"/>
            <a:ext cx="9020908" cy="424732"/>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U8 Pre-Unit Q5: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add and subtract fractions within 1</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p:spTree>
    <p:extLst>
      <p:ext uri="{BB962C8B-B14F-4D97-AF65-F5344CB8AC3E}">
        <p14:creationId xmlns:p14="http://schemas.microsoft.com/office/powerpoint/2010/main" val="39120684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Text Placeholder 6">
                <a:extLst>
                  <a:ext uri="{FF2B5EF4-FFF2-40B4-BE49-F238E27FC236}">
                    <a16:creationId xmlns:a16="http://schemas.microsoft.com/office/drawing/2014/main" id="{51CD5BFB-177E-4850-9630-4DB87AD71608}"/>
                  </a:ext>
                </a:extLst>
              </p:cNvPr>
              <p:cNvSpPr>
                <a:spLocks noGrp="1"/>
              </p:cNvSpPr>
              <p:nvPr>
                <p:ph type="body" sz="quarter" idx="10"/>
              </p:nvPr>
            </p:nvSpPr>
            <p:spPr/>
            <p:txBody>
              <a:bodyPr/>
              <a:lstStyle/>
              <a:p>
                <a:r>
                  <a:rPr lang="en-GB" dirty="0"/>
                  <a:t>What is the sum of </a:t>
                </a:r>
                <a14:m>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𝟐</m:t>
                        </m:r>
                      </m:num>
                      <m:den>
                        <m:r>
                          <a:rPr lang="en-GB" b="1" i="1" smtClean="0">
                            <a:latin typeface="Cambria Math" panose="02040503050406030204" pitchFamily="18" charset="0"/>
                          </a:rPr>
                          <m:t>𝟕</m:t>
                        </m:r>
                      </m:den>
                    </m:f>
                  </m:oMath>
                </a14:m>
                <a:r>
                  <a:rPr lang="en-GB" dirty="0"/>
                  <a:t> and </a:t>
                </a:r>
                <a14:m>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𝟒</m:t>
                        </m:r>
                      </m:num>
                      <m:den>
                        <m:r>
                          <a:rPr lang="en-GB" b="1" i="1" smtClean="0">
                            <a:latin typeface="Cambria Math" panose="02040503050406030204" pitchFamily="18" charset="0"/>
                          </a:rPr>
                          <m:t>𝟕</m:t>
                        </m:r>
                      </m:den>
                    </m:f>
                  </m:oMath>
                </a14:m>
                <a:r>
                  <a:rPr lang="en-GB" dirty="0"/>
                  <a:t>?</a:t>
                </a:r>
              </a:p>
            </p:txBody>
          </p:sp>
        </mc:Choice>
        <mc:Fallback xmlns="">
          <p:sp>
            <p:nvSpPr>
              <p:cNvPr id="7" name="Text Placeholder 6">
                <a:extLst>
                  <a:ext uri="{FF2B5EF4-FFF2-40B4-BE49-F238E27FC236}">
                    <a16:creationId xmlns:a16="http://schemas.microsoft.com/office/drawing/2014/main" id="{51CD5BFB-177E-4850-9630-4DB87AD71608}"/>
                  </a:ext>
                </a:extLst>
              </p:cNvPr>
              <p:cNvSpPr>
                <a:spLocks noGrp="1" noRot="1" noChangeAspect="1" noMove="1" noResize="1" noEditPoints="1" noAdjustHandles="1" noChangeArrowheads="1" noChangeShapeType="1" noTextEdit="1"/>
              </p:cNvSpPr>
              <p:nvPr>
                <p:ph type="body" sz="quarter" idx="10"/>
              </p:nvPr>
            </p:nvSpPr>
            <p:spPr>
              <a:blipFill>
                <a:blip r:embed="rId2"/>
                <a:stretch>
                  <a:fillRect l="-1593" t="-4237" b="-15254"/>
                </a:stretch>
              </a:blipFill>
            </p:spPr>
            <p:txBody>
              <a:bodyPr/>
              <a:lstStyle/>
              <a:p>
                <a:r>
                  <a:rPr lang="en-GB">
                    <a:noFill/>
                  </a:rPr>
                  <a:t> </a:t>
                </a:r>
              </a:p>
            </p:txBody>
          </p:sp>
        </mc:Fallback>
      </mc:AlternateContent>
      <p:sp>
        <p:nvSpPr>
          <p:cNvPr id="8" name="Text Placeholder 7">
            <a:extLst>
              <a:ext uri="{FF2B5EF4-FFF2-40B4-BE49-F238E27FC236}">
                <a16:creationId xmlns:a16="http://schemas.microsoft.com/office/drawing/2014/main" id="{1DD44044-DFDC-425B-9AA4-24B12E772D38}"/>
              </a:ext>
            </a:extLst>
          </p:cNvPr>
          <p:cNvSpPr>
            <a:spLocks noGrp="1"/>
          </p:cNvSpPr>
          <p:nvPr>
            <p:ph type="body" sz="quarter" idx="11"/>
          </p:nvPr>
        </p:nvSpPr>
        <p:spPr/>
        <p:txBody>
          <a:bodyPr/>
          <a:lstStyle/>
          <a:p>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U8 Pre-Unit Q5: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add and subtract fractions within 1</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mc:AlternateContent xmlns:mc="http://schemas.openxmlformats.org/markup-compatibility/2006" xmlns:a14="http://schemas.microsoft.com/office/drawing/2010/main">
        <mc:Choice Requires="a14">
          <p:graphicFrame>
            <p:nvGraphicFramePr>
              <p:cNvPr id="9" name="Table 3">
                <a:extLst>
                  <a:ext uri="{FF2B5EF4-FFF2-40B4-BE49-F238E27FC236}">
                    <a16:creationId xmlns:a16="http://schemas.microsoft.com/office/drawing/2014/main" id="{1AE9EF75-09D2-475B-8655-8402013DE43B}"/>
                  </a:ext>
                </a:extLst>
              </p:cNvPr>
              <p:cNvGraphicFramePr>
                <a:graphicFrameLocks noGrp="1"/>
              </p:cNvGraphicFramePr>
              <p:nvPr>
                <p:extLst>
                  <p:ext uri="{D42A27DB-BD31-4B8C-83A1-F6EECF244321}">
                    <p14:modId xmlns:p14="http://schemas.microsoft.com/office/powerpoint/2010/main" val="2510600160"/>
                  </p:ext>
                </p:extLst>
              </p:nvPr>
            </p:nvGraphicFramePr>
            <p:xfrm>
              <a:off x="1313952" y="1657350"/>
              <a:ext cx="9964002" cy="4776697"/>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61375">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754778">
                    <a:tc>
                      <a:txBody>
                        <a:bodyPr/>
                        <a:lstStyle/>
                        <a:p>
                          <a:pPr lvl="0">
                            <a:buNone/>
                          </a:pPr>
                          <a:r>
                            <a:rPr lang="en-GB" sz="1400" dirty="0">
                              <a:solidFill>
                                <a:schemeClr val="tx1"/>
                              </a:solidFill>
                              <a:latin typeface="Century Gothic"/>
                            </a:rPr>
                            <a:t>A. </a:t>
                          </a:r>
                          <a14:m>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6</m:t>
                                  </m:r>
                                </m:num>
                                <m:den>
                                  <m:r>
                                    <a:rPr lang="en-GB" sz="1400" b="0" i="1" dirty="0" smtClean="0">
                                      <a:solidFill>
                                        <a:schemeClr val="tx1"/>
                                      </a:solidFill>
                                      <a:latin typeface="Cambria Math" panose="02040503050406030204" pitchFamily="18" charset="0"/>
                                    </a:rPr>
                                    <m:t>7</m:t>
                                  </m:r>
                                </m:den>
                              </m:f>
                            </m:oMath>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chemeClr val="accent6">
                                  <a:lumMod val="75000"/>
                                </a:schemeClr>
                              </a:solidFill>
                              <a:latin typeface="Century Gothic"/>
                            </a:rPr>
                            <a:t>Correct </a:t>
                          </a:r>
                        </a:p>
                        <a:p>
                          <a:pPr lvl="0">
                            <a:buNone/>
                          </a:pPr>
                          <a14:m>
                            <m:oMath xmlns:m="http://schemas.openxmlformats.org/officeDocument/2006/math">
                              <m:r>
                                <a:rPr lang="en-GB" sz="1400" i="1" dirty="0" smtClean="0">
                                  <a:solidFill>
                                    <a:schemeClr val="tx1"/>
                                  </a:solidFill>
                                  <a:latin typeface="Cambria Math" panose="02040503050406030204" pitchFamily="18" charset="0"/>
                                </a:rPr>
                                <m:t>2+4=6</m:t>
                              </m:r>
                            </m:oMath>
                          </a14:m>
                          <a:r>
                            <a:rPr lang="en-GB" sz="1400" dirty="0">
                              <a:solidFill>
                                <a:schemeClr val="tx1"/>
                              </a:solidFill>
                              <a:latin typeface="Century Gothic"/>
                            </a:rPr>
                            <a:t> therefore two sevenths plus four sevenths is equal to six sevenths.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Using practical resources such as fraction walls / tiles and Cuisenaire can support generalisation of addition and subtraction of the same unit. Take time to identify that the unit (sevenths) does not change, but the number of sevenths (the numerator) does.</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Booster: Year 4 Unit 6 Lessons 13 and 14 provide consolidation of addition and subtraction of fractions using representations.</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0" lvl="0" indent="0" algn="l">
                            <a:lnSpc>
                              <a:spcPct val="100000"/>
                            </a:lnSpc>
                            <a:spcBef>
                              <a:spcPts val="0"/>
                            </a:spcBef>
                            <a:spcAft>
                              <a:spcPts val="0"/>
                            </a:spcAft>
                            <a:buFont typeface="Wingdings" panose="05000000000000000000" pitchFamily="2" charset="2"/>
                            <a:buNone/>
                          </a:pPr>
                          <a:endParaRPr lang="en-GB" sz="1400" b="0" i="0" u="none" strike="noStrike" noProof="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955415">
                    <a:tc>
                      <a:txBody>
                        <a:bodyPr/>
                        <a:lstStyle/>
                        <a:p>
                          <a:pPr lvl="0">
                            <a:buNone/>
                          </a:pPr>
                          <a:r>
                            <a:rPr lang="en-GB" sz="1400" dirty="0">
                              <a:solidFill>
                                <a:schemeClr val="tx1"/>
                              </a:solidFill>
                              <a:latin typeface="Century Gothic"/>
                            </a:rPr>
                            <a:t>B. </a:t>
                          </a:r>
                          <a14:m>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6</m:t>
                                  </m:r>
                                </m:num>
                                <m:den>
                                  <m:r>
                                    <a:rPr lang="en-GB" sz="1400" b="0" i="1" dirty="0" smtClean="0">
                                      <a:solidFill>
                                        <a:schemeClr val="tx1"/>
                                      </a:solidFill>
                                      <a:latin typeface="Cambria Math" panose="02040503050406030204" pitchFamily="18" charset="0"/>
                                    </a:rPr>
                                    <m:t>14</m:t>
                                  </m:r>
                                </m:den>
                              </m:f>
                            </m:oMath>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summed the values of both numerator and denominator. This is likely because they do not understand fractions as a unit and cannot visualise adding fractions of the same unit.</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955415">
                    <a:tc>
                      <a:txBody>
                        <a:bodyPr/>
                        <a:lstStyle/>
                        <a:p>
                          <a:pPr lvl="0">
                            <a:buNone/>
                          </a:pPr>
                          <a:r>
                            <a:rPr lang="en-GB" sz="1400" dirty="0">
                              <a:solidFill>
                                <a:schemeClr val="tx1"/>
                              </a:solidFill>
                              <a:latin typeface="Century Gothic"/>
                            </a:rPr>
                            <a:t>C. </a:t>
                          </a:r>
                          <a14:m>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8</m:t>
                                  </m:r>
                                </m:num>
                                <m:den>
                                  <m:r>
                                    <a:rPr lang="en-GB" sz="1400" b="0" i="1" dirty="0" smtClean="0">
                                      <a:solidFill>
                                        <a:schemeClr val="tx1"/>
                                      </a:solidFill>
                                      <a:latin typeface="Cambria Math" panose="02040503050406030204" pitchFamily="18" charset="0"/>
                                    </a:rPr>
                                    <m:t>49</m:t>
                                  </m:r>
                                </m:den>
                              </m:f>
                            </m:oMath>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used a strategy for finding equivalence, multiplying the values of numerator and denominator and may not understand addition of fractions.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139417">
                    <a:tc>
                      <a:txBody>
                        <a:bodyPr/>
                        <a:lstStyle/>
                        <a:p>
                          <a:pPr lvl="0">
                            <a:buNone/>
                          </a:pPr>
                          <a:r>
                            <a:rPr lang="en-GB" sz="1400" dirty="0">
                              <a:solidFill>
                                <a:schemeClr val="tx1"/>
                              </a:solidFill>
                              <a:latin typeface="Century Gothic"/>
                            </a:rPr>
                            <a:t>D. </a:t>
                          </a:r>
                          <a14:m>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2</m:t>
                                  </m:r>
                                </m:num>
                                <m:den>
                                  <m:r>
                                    <a:rPr lang="en-GB" sz="1400" b="0" i="1" dirty="0" smtClean="0">
                                      <a:solidFill>
                                        <a:schemeClr val="tx1"/>
                                      </a:solidFill>
                                      <a:latin typeface="Cambria Math" panose="02040503050406030204" pitchFamily="18" charset="0"/>
                                    </a:rPr>
                                    <m:t>7</m:t>
                                  </m:r>
                                </m:den>
                              </m:f>
                            </m:oMath>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not have understood the term ‘sum’ and instead calculated the difference.</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mc:Choice>
        <mc:Fallback xmlns="">
          <p:graphicFrame>
            <p:nvGraphicFramePr>
              <p:cNvPr id="9" name="Table 3">
                <a:extLst>
                  <a:ext uri="{FF2B5EF4-FFF2-40B4-BE49-F238E27FC236}">
                    <a16:creationId xmlns:a16="http://schemas.microsoft.com/office/drawing/2014/main" id="{1AE9EF75-09D2-475B-8655-8402013DE43B}"/>
                  </a:ext>
                </a:extLst>
              </p:cNvPr>
              <p:cNvGraphicFramePr>
                <a:graphicFrameLocks noGrp="1"/>
              </p:cNvGraphicFramePr>
              <p:nvPr>
                <p:extLst>
                  <p:ext uri="{D42A27DB-BD31-4B8C-83A1-F6EECF244321}">
                    <p14:modId xmlns:p14="http://schemas.microsoft.com/office/powerpoint/2010/main" val="2510600160"/>
                  </p:ext>
                </p:extLst>
              </p:nvPr>
            </p:nvGraphicFramePr>
            <p:xfrm>
              <a:off x="1313952" y="1657350"/>
              <a:ext cx="9964002" cy="4776697"/>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75920">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802640">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3"/>
                          <a:stretch>
                            <a:fillRect l="-543" t="-47727" r="-790217" b="-449242"/>
                          </a:stretch>
                        </a:blipFill>
                      </a:tcPr>
                    </a:tc>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3"/>
                          <a:stretch>
                            <a:fillRect l="-23657" t="-47727" r="-85934" b="-449242"/>
                          </a:stretch>
                        </a:blipFill>
                      </a:tcPr>
                    </a:tc>
                    <a:tc rowSpan="4">
                      <a:txBody>
                        <a:bodyPr/>
                        <a:lstStyle/>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Using practical resources such as fraction walls / tiles and Cuisenaire can support generalisation of addition and subtraction of the same unit. Take time to identify that the unit (sevenths) does not change, but the number of sevenths (the numerator) does.</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Booster: Year 4 Unit 6 Lessons 13 and 14 provide consolidation of addition and subtraction of fractions using representations.</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0" lvl="0" indent="0" algn="l">
                            <a:lnSpc>
                              <a:spcPct val="100000"/>
                            </a:lnSpc>
                            <a:spcBef>
                              <a:spcPts val="0"/>
                            </a:spcBef>
                            <a:spcAft>
                              <a:spcPts val="0"/>
                            </a:spcAft>
                            <a:buFont typeface="Wingdings" panose="05000000000000000000" pitchFamily="2" charset="2"/>
                            <a:buNone/>
                          </a:pPr>
                          <a:endParaRPr lang="en-GB" sz="1400" b="0" i="0" u="none" strike="noStrike" noProof="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1229360">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3"/>
                          <a:stretch>
                            <a:fillRect l="-543" t="-96535" r="-790217" b="-193564"/>
                          </a:stretch>
                        </a:blip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summed the values of both numerator and denominator. This is likely because they do not understand fractions as a unit and cannot visualise adding fractions of the same unit.</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1229360">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3"/>
                          <a:stretch>
                            <a:fillRect l="-543" t="-196535" r="-790217" b="-93564"/>
                          </a:stretch>
                        </a:blip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used a strategy for finding equivalence, multiplying the values of numerator and denominator and may not understand addition of fractions.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139417">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3"/>
                          <a:stretch>
                            <a:fillRect l="-543" t="-320321" r="-790217" b="-1070"/>
                          </a:stretch>
                        </a:blip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not have understood the term ‘sum’ and instead calculated the difference.</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mc:Fallback>
      </mc:AlternateContent>
    </p:spTree>
    <p:extLst>
      <p:ext uri="{BB962C8B-B14F-4D97-AF65-F5344CB8AC3E}">
        <p14:creationId xmlns:p14="http://schemas.microsoft.com/office/powerpoint/2010/main" val="6155939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lang="en-GB" dirty="0"/>
                  <a:t>The difference between two fractions is </a:t>
                </a:r>
                <a14:m>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𝟑</m:t>
                        </m:r>
                      </m:num>
                      <m:den>
                        <m:r>
                          <a:rPr lang="en-GB" b="1" i="1" smtClean="0">
                            <a:latin typeface="Cambria Math" panose="02040503050406030204" pitchFamily="18" charset="0"/>
                          </a:rPr>
                          <m:t>𝟕</m:t>
                        </m:r>
                      </m:den>
                    </m:f>
                    <m:r>
                      <a:rPr lang="en-GB" b="1" i="1" smtClean="0">
                        <a:latin typeface="Cambria Math" panose="02040503050406030204" pitchFamily="18" charset="0"/>
                      </a:rPr>
                      <m:t>.</m:t>
                    </m:r>
                  </m:oMath>
                </a14:m>
                <a:endParaRPr lang="en-GB" dirty="0"/>
              </a:p>
              <a:p>
                <a:endParaRPr lang="en-GB" dirty="0"/>
              </a:p>
              <a:p>
                <a:r>
                  <a:rPr lang="en-GB" dirty="0"/>
                  <a:t>One fraction is </a:t>
                </a:r>
                <a14:m>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𝟐</m:t>
                        </m:r>
                      </m:num>
                      <m:den>
                        <m:r>
                          <a:rPr lang="en-GB" b="1" i="1" smtClean="0">
                            <a:latin typeface="Cambria Math" panose="02040503050406030204" pitchFamily="18" charset="0"/>
                          </a:rPr>
                          <m:t>𝟕</m:t>
                        </m:r>
                      </m:den>
                    </m:f>
                  </m:oMath>
                </a14:m>
                <a:r>
                  <a:rPr lang="en-GB" dirty="0"/>
                  <a:t>. What could the other fraction be?</a:t>
                </a:r>
              </a:p>
            </p:txBody>
          </p:sp>
        </mc:Choice>
        <mc:Fallback xmlns="">
          <p:sp>
            <p:nvSpPr>
              <p:cNvPr id="2" name="Text Placeholder 1">
                <a:extLst>
                  <a:ext uri="{FF2B5EF4-FFF2-40B4-BE49-F238E27FC236}">
                    <a16:creationId xmlns:a16="http://schemas.microsoft.com/office/drawing/2014/main" id="{83855B7E-BDBC-48D9-83C9-9014B47DD59F}"/>
                  </a:ext>
                </a:extLst>
              </p:cNvPr>
              <p:cNvSpPr>
                <a:spLocks noGrp="1" noRot="1" noChangeAspect="1" noMove="1" noResize="1" noEditPoints="1" noAdjustHandles="1" noChangeArrowheads="1" noChangeShapeType="1" noTextEdit="1"/>
              </p:cNvSpPr>
              <p:nvPr>
                <p:ph type="body" sz="quarter" idx="10"/>
              </p:nvPr>
            </p:nvSpPr>
            <p:spPr>
              <a:blipFill>
                <a:blip r:embed="rId2"/>
                <a:stretch>
                  <a:fillRect l="-1593" t="-4274" b="-27777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0</m:t>
                          </m:r>
                        </m:den>
                      </m:f>
                    </m:oMath>
                  </m:oMathPara>
                </a14:m>
                <a:endParaRPr lang="en-GB" dirty="0"/>
              </a:p>
            </p:txBody>
          </p:sp>
        </mc:Choice>
        <mc:Fallback xmlns="">
          <p:sp>
            <p:nvSpPr>
              <p:cNvPr id="3" name="Text Placeholder 2">
                <a:extLst>
                  <a:ext uri="{FF2B5EF4-FFF2-40B4-BE49-F238E27FC236}">
                    <a16:creationId xmlns:a16="http://schemas.microsoft.com/office/drawing/2014/main" id="{925CFE40-B779-47F5-8355-7B9AC7A43A30}"/>
                  </a:ext>
                </a:extLst>
              </p:cNvPr>
              <p:cNvSpPr>
                <a:spLocks noGrp="1" noRot="1" noChangeAspect="1" noMove="1" noResize="1" noEditPoints="1" noAdjustHandles="1" noChangeArrowheads="1" noChangeShapeType="1" noTextEdit="1"/>
              </p:cNvSpPr>
              <p:nvPr>
                <p:ph type="body" sz="quarter" idx="11"/>
              </p:nvPr>
            </p:nvSpPr>
            <p:spPr>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5</m:t>
                          </m:r>
                        </m:num>
                        <m:den>
                          <m:r>
                            <a:rPr lang="en-GB" b="0" i="1" smtClean="0">
                              <a:latin typeface="Cambria Math" panose="02040503050406030204" pitchFamily="18" charset="0"/>
                            </a:rPr>
                            <m:t>14</m:t>
                          </m:r>
                        </m:den>
                      </m:f>
                    </m:oMath>
                  </m:oMathPara>
                </a14:m>
                <a:endParaRPr lang="en-GB" dirty="0"/>
              </a:p>
            </p:txBody>
          </p:sp>
        </mc:Choice>
        <mc:Fallback xmlns="">
          <p:sp>
            <p:nvSpPr>
              <p:cNvPr id="4" name="Text Placeholder 3">
                <a:extLst>
                  <a:ext uri="{FF2B5EF4-FFF2-40B4-BE49-F238E27FC236}">
                    <a16:creationId xmlns:a16="http://schemas.microsoft.com/office/drawing/2014/main" id="{BD19578A-9920-414D-BBAE-4CD22966E4E8}"/>
                  </a:ext>
                </a:extLst>
              </p:cNvPr>
              <p:cNvSpPr>
                <a:spLocks noGrp="1" noRot="1" noChangeAspect="1" noMove="1" noResize="1" noEditPoints="1" noAdjustHandles="1" noChangeArrowheads="1" noChangeShapeType="1" noTextEdit="1"/>
              </p:cNvSpPr>
              <p:nvPr>
                <p:ph type="body" sz="quarter" idx="12"/>
              </p:nvPr>
            </p:nvSpPr>
            <p:spPr>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7</m:t>
                          </m:r>
                        </m:den>
                      </m:f>
                    </m:oMath>
                  </m:oMathPara>
                </a14:m>
                <a:endParaRPr lang="en-GB" dirty="0"/>
              </a:p>
            </p:txBody>
          </p:sp>
        </mc:Choice>
        <mc:Fallback xmlns="">
          <p:sp>
            <p:nvSpPr>
              <p:cNvPr id="5" name="Text Placeholder 4">
                <a:extLst>
                  <a:ext uri="{FF2B5EF4-FFF2-40B4-BE49-F238E27FC236}">
                    <a16:creationId xmlns:a16="http://schemas.microsoft.com/office/drawing/2014/main" id="{A44EF939-061E-46FE-A0DD-23C39B56AB14}"/>
                  </a:ext>
                </a:extLst>
              </p:cNvPr>
              <p:cNvSpPr>
                <a:spLocks noGrp="1" noRot="1" noChangeAspect="1" noMove="1" noResize="1" noEditPoints="1" noAdjustHandles="1" noChangeArrowheads="1" noChangeShapeType="1" noTextEdit="1"/>
              </p:cNvSpPr>
              <p:nvPr>
                <p:ph type="body" sz="quarter" idx="13"/>
              </p:nvPr>
            </p:nvSpPr>
            <p:spPr>
              <a:blipFill>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5</m:t>
                          </m:r>
                        </m:num>
                        <m:den>
                          <m:r>
                            <a:rPr lang="en-GB" b="0" i="1" smtClean="0">
                              <a:latin typeface="Cambria Math" panose="02040503050406030204" pitchFamily="18" charset="0"/>
                            </a:rPr>
                            <m:t>7</m:t>
                          </m:r>
                        </m:den>
                      </m:f>
                    </m:oMath>
                  </m:oMathPara>
                </a14:m>
                <a:endParaRPr lang="en-GB" dirty="0"/>
              </a:p>
            </p:txBody>
          </p:sp>
        </mc:Choice>
        <mc:Fallback xmlns="">
          <p:sp>
            <p:nvSpPr>
              <p:cNvPr id="6" name="Text Placeholder 5">
                <a:extLst>
                  <a:ext uri="{FF2B5EF4-FFF2-40B4-BE49-F238E27FC236}">
                    <a16:creationId xmlns:a16="http://schemas.microsoft.com/office/drawing/2014/main" id="{627440F0-037C-499A-A919-A7737014ED1C}"/>
                  </a:ext>
                </a:extLst>
              </p:cNvPr>
              <p:cNvSpPr>
                <a:spLocks noGrp="1" noRot="1" noChangeAspect="1" noMove="1" noResize="1" noEditPoints="1" noAdjustHandles="1" noChangeArrowheads="1" noChangeShapeType="1" noTextEdit="1"/>
              </p:cNvSpPr>
              <p:nvPr>
                <p:ph type="body" sz="quarter" idx="14"/>
              </p:nvPr>
            </p:nvSpPr>
            <p:spPr>
              <a:blipFill>
                <a:blip r:embed="rId6"/>
                <a:stretch>
                  <a:fillRect/>
                </a:stretch>
              </a:blipFill>
            </p:spPr>
            <p:txBody>
              <a:bodyPr/>
              <a:lstStyle/>
              <a:p>
                <a:r>
                  <a:rPr lang="en-GB">
                    <a:noFill/>
                  </a:rPr>
                  <a:t> </a:t>
                </a:r>
              </a:p>
            </p:txBody>
          </p:sp>
        </mc:Fallback>
      </mc:AlternateContent>
      <p:sp>
        <p:nvSpPr>
          <p:cNvPr id="7" name="TextBox 6">
            <a:extLst>
              <a:ext uri="{FF2B5EF4-FFF2-40B4-BE49-F238E27FC236}">
                <a16:creationId xmlns:a16="http://schemas.microsoft.com/office/drawing/2014/main" id="{6389EC0E-7151-4B4D-AF65-5C0F0ACB5E8B}"/>
              </a:ext>
            </a:extLst>
          </p:cNvPr>
          <p:cNvSpPr txBox="1"/>
          <p:nvPr/>
        </p:nvSpPr>
        <p:spPr>
          <a:xfrm>
            <a:off x="1192237" y="409278"/>
            <a:ext cx="9020908" cy="424732"/>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U8 Pre-Unit Q6: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add and subtract fractions within 1</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p:spTree>
    <p:extLst>
      <p:ext uri="{BB962C8B-B14F-4D97-AF65-F5344CB8AC3E}">
        <p14:creationId xmlns:p14="http://schemas.microsoft.com/office/powerpoint/2010/main" val="37645977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Text Placeholder 6">
                <a:extLst>
                  <a:ext uri="{FF2B5EF4-FFF2-40B4-BE49-F238E27FC236}">
                    <a16:creationId xmlns:a16="http://schemas.microsoft.com/office/drawing/2014/main" id="{51CD5BFB-177E-4850-9630-4DB87AD71608}"/>
                  </a:ext>
                </a:extLst>
              </p:cNvPr>
              <p:cNvSpPr>
                <a:spLocks noGrp="1"/>
              </p:cNvSpPr>
              <p:nvPr>
                <p:ph type="body" sz="quarter" idx="10"/>
              </p:nvPr>
            </p:nvSpPr>
            <p:spPr>
              <a:xfrm>
                <a:off x="1296988" y="675316"/>
                <a:ext cx="9950450" cy="714375"/>
              </a:xfrm>
            </p:spPr>
            <p:txBody>
              <a:bodyPr/>
              <a:lstStyle/>
              <a:p>
                <a:r>
                  <a:rPr lang="en-GB" sz="2500" dirty="0"/>
                  <a:t>The difference between two fractions is </a:t>
                </a:r>
                <a14:m>
                  <m:oMath xmlns:m="http://schemas.openxmlformats.org/officeDocument/2006/math">
                    <m:f>
                      <m:fPr>
                        <m:ctrlPr>
                          <a:rPr lang="en-GB" sz="2500" i="1">
                            <a:latin typeface="Cambria Math" panose="02040503050406030204" pitchFamily="18" charset="0"/>
                          </a:rPr>
                        </m:ctrlPr>
                      </m:fPr>
                      <m:num>
                        <m:r>
                          <a:rPr lang="en-GB" sz="2500" i="1">
                            <a:latin typeface="Cambria Math" panose="02040503050406030204" pitchFamily="18" charset="0"/>
                          </a:rPr>
                          <m:t>𝟑</m:t>
                        </m:r>
                      </m:num>
                      <m:den>
                        <m:r>
                          <a:rPr lang="en-GB" sz="2500" i="1">
                            <a:latin typeface="Cambria Math" panose="02040503050406030204" pitchFamily="18" charset="0"/>
                          </a:rPr>
                          <m:t>𝟕</m:t>
                        </m:r>
                      </m:den>
                    </m:f>
                    <m:r>
                      <a:rPr lang="en-GB" sz="2500" i="1">
                        <a:latin typeface="Cambria Math" panose="02040503050406030204" pitchFamily="18" charset="0"/>
                      </a:rPr>
                      <m:t>.</m:t>
                    </m:r>
                  </m:oMath>
                </a14:m>
                <a:r>
                  <a:rPr lang="en-GB" sz="2500" dirty="0"/>
                  <a:t> One fraction is </a:t>
                </a:r>
                <a14:m>
                  <m:oMath xmlns:m="http://schemas.openxmlformats.org/officeDocument/2006/math">
                    <m:f>
                      <m:fPr>
                        <m:ctrlPr>
                          <a:rPr lang="en-GB" sz="2500" i="1">
                            <a:latin typeface="Cambria Math" panose="02040503050406030204" pitchFamily="18" charset="0"/>
                          </a:rPr>
                        </m:ctrlPr>
                      </m:fPr>
                      <m:num>
                        <m:r>
                          <a:rPr lang="en-GB" sz="2500" i="1">
                            <a:latin typeface="Cambria Math" panose="02040503050406030204" pitchFamily="18" charset="0"/>
                          </a:rPr>
                          <m:t>𝟐</m:t>
                        </m:r>
                      </m:num>
                      <m:den>
                        <m:r>
                          <a:rPr lang="en-GB" sz="2500" i="1">
                            <a:latin typeface="Cambria Math" panose="02040503050406030204" pitchFamily="18" charset="0"/>
                          </a:rPr>
                          <m:t>𝟕</m:t>
                        </m:r>
                      </m:den>
                    </m:f>
                  </m:oMath>
                </a14:m>
                <a:r>
                  <a:rPr lang="en-GB" sz="2500" dirty="0"/>
                  <a:t>. What could the other fraction be?</a:t>
                </a:r>
              </a:p>
            </p:txBody>
          </p:sp>
        </mc:Choice>
        <mc:Fallback xmlns="">
          <p:sp>
            <p:nvSpPr>
              <p:cNvPr id="7" name="Text Placeholder 6">
                <a:extLst>
                  <a:ext uri="{FF2B5EF4-FFF2-40B4-BE49-F238E27FC236}">
                    <a16:creationId xmlns:a16="http://schemas.microsoft.com/office/drawing/2014/main" id="{51CD5BFB-177E-4850-9630-4DB87AD71608}"/>
                  </a:ext>
                </a:extLst>
              </p:cNvPr>
              <p:cNvSpPr>
                <a:spLocks noGrp="1" noRot="1" noChangeAspect="1" noMove="1" noResize="1" noEditPoints="1" noAdjustHandles="1" noChangeArrowheads="1" noChangeShapeType="1" noTextEdit="1"/>
              </p:cNvSpPr>
              <p:nvPr>
                <p:ph type="body" sz="quarter" idx="10"/>
              </p:nvPr>
            </p:nvSpPr>
            <p:spPr>
              <a:xfrm>
                <a:off x="1296988" y="675316"/>
                <a:ext cx="9950450" cy="714375"/>
              </a:xfrm>
              <a:blipFill>
                <a:blip r:embed="rId2"/>
                <a:stretch>
                  <a:fillRect l="-1042" t="-2564" b="-50427"/>
                </a:stretch>
              </a:blipFill>
            </p:spPr>
            <p:txBody>
              <a:bodyPr/>
              <a:lstStyle/>
              <a:p>
                <a:r>
                  <a:rPr lang="en-GB">
                    <a:noFill/>
                  </a:rPr>
                  <a:t> </a:t>
                </a:r>
              </a:p>
            </p:txBody>
          </p:sp>
        </mc:Fallback>
      </mc:AlternateContent>
      <p:sp>
        <p:nvSpPr>
          <p:cNvPr id="8" name="Text Placeholder 7">
            <a:extLst>
              <a:ext uri="{FF2B5EF4-FFF2-40B4-BE49-F238E27FC236}">
                <a16:creationId xmlns:a16="http://schemas.microsoft.com/office/drawing/2014/main" id="{1DD44044-DFDC-425B-9AA4-24B12E772D38}"/>
              </a:ext>
            </a:extLst>
          </p:cNvPr>
          <p:cNvSpPr>
            <a:spLocks noGrp="1"/>
          </p:cNvSpPr>
          <p:nvPr>
            <p:ph type="body" sz="quarter" idx="11"/>
          </p:nvPr>
        </p:nvSpPr>
        <p:spPr/>
        <p:txBody>
          <a:bodyPr/>
          <a:lstStyle/>
          <a:p>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U8 Pre-Unit Q6: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add and subtract fractions within 1</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mc:AlternateContent xmlns:mc="http://schemas.openxmlformats.org/markup-compatibility/2006" xmlns:a14="http://schemas.microsoft.com/office/drawing/2010/main">
        <mc:Choice Requires="a14">
          <p:graphicFrame>
            <p:nvGraphicFramePr>
              <p:cNvPr id="9" name="Table 3">
                <a:extLst>
                  <a:ext uri="{FF2B5EF4-FFF2-40B4-BE49-F238E27FC236}">
                    <a16:creationId xmlns:a16="http://schemas.microsoft.com/office/drawing/2014/main" id="{1AE9EF75-09D2-475B-8655-8402013DE43B}"/>
                  </a:ext>
                </a:extLst>
              </p:cNvPr>
              <p:cNvGraphicFramePr>
                <a:graphicFrameLocks noGrp="1"/>
              </p:cNvGraphicFramePr>
              <p:nvPr>
                <p:extLst>
                  <p:ext uri="{D42A27DB-BD31-4B8C-83A1-F6EECF244321}">
                    <p14:modId xmlns:p14="http://schemas.microsoft.com/office/powerpoint/2010/main" val="2405503356"/>
                  </p:ext>
                </p:extLst>
              </p:nvPr>
            </p:nvGraphicFramePr>
            <p:xfrm>
              <a:off x="1296988" y="1655001"/>
              <a:ext cx="9964002" cy="4916956"/>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61375">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754778">
                    <a:tc>
                      <a:txBody>
                        <a:bodyPr/>
                        <a:lstStyle/>
                        <a:p>
                          <a:pPr lvl="0">
                            <a:buNone/>
                          </a:pPr>
                          <a:r>
                            <a:rPr lang="en-GB" sz="1400" dirty="0">
                              <a:solidFill>
                                <a:schemeClr val="tx1"/>
                              </a:solidFill>
                              <a:latin typeface="Century Gothic"/>
                            </a:rPr>
                            <a:t>A. </a:t>
                          </a:r>
                        </a:p>
                        <a:p>
                          <a:pPr lvl="0">
                            <a:buNone/>
                          </a:pPr>
                          <a14:m>
                            <m:oMathPara xmlns:m="http://schemas.openxmlformats.org/officeDocument/2006/math">
                              <m:oMathParaPr>
                                <m:jc m:val="centerGroup"/>
                              </m:oMathParaPr>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1</m:t>
                                    </m:r>
                                  </m:num>
                                  <m:den>
                                    <m:r>
                                      <a:rPr lang="en-GB" sz="1400" b="0" i="1" dirty="0" smtClean="0">
                                        <a:solidFill>
                                          <a:schemeClr val="tx1"/>
                                        </a:solidFill>
                                        <a:latin typeface="Cambria Math" panose="02040503050406030204" pitchFamily="18" charset="0"/>
                                      </a:rPr>
                                      <m:t>0</m:t>
                                    </m:r>
                                  </m:den>
                                </m:f>
                              </m:oMath>
                            </m:oMathPara>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identified that difference is subtraction and subtracted the values of the numerator and denominator. They do not show an understanding of difference between.</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400" b="0" i="0" u="none" strike="noStrike" noProof="0" dirty="0">
                              <a:solidFill>
                                <a:schemeClr val="tx1"/>
                              </a:solidFill>
                              <a:latin typeface="Century Gothic"/>
                            </a:rPr>
                            <a:t>Using practical resources such as fraction walls / tiles and Cuisenaire can support generalisation of addition and subtraction of the same unit. Take time to identify that the unit (sevenths) does not change, but the number of sevenths (the numerator) does.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GB" sz="1400" b="0" i="0" u="none" strike="noStrike" noProof="0" dirty="0">
                            <a:solidFill>
                              <a:schemeClr val="tx1"/>
                            </a:solidFill>
                            <a:latin typeface="Century Gothic"/>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400" b="0" i="0" u="none" strike="noStrike" noProof="0" dirty="0">
                              <a:solidFill>
                                <a:schemeClr val="tx1"/>
                              </a:solidFill>
                              <a:latin typeface="Century Gothic"/>
                            </a:rPr>
                            <a:t>Cuisenaire or fraction tiles can be used to identify difference by making connections with a bar model.</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Booster: Year 4 Unit 6 Lessons 13 and 14 provide consolidation of addition and subtraction of fractions using representations.</a:t>
                          </a:r>
                        </a:p>
                        <a:p>
                          <a:pPr marL="0" lvl="0" indent="0" algn="l">
                            <a:lnSpc>
                              <a:spcPct val="100000"/>
                            </a:lnSpc>
                            <a:spcBef>
                              <a:spcPts val="0"/>
                            </a:spcBef>
                            <a:spcAft>
                              <a:spcPts val="0"/>
                            </a:spcAft>
                            <a:buFont typeface="Wingdings" panose="05000000000000000000" pitchFamily="2" charset="2"/>
                            <a:buNone/>
                          </a:pPr>
                          <a:endParaRPr lang="en-GB" sz="1400" b="0" i="0" u="none" strike="noStrike" noProof="0" dirty="0">
                            <a:solidFill>
                              <a:schemeClr val="tx1"/>
                            </a:solidFill>
                            <a:latin typeface="Century Gothic"/>
                          </a:endParaRPr>
                        </a:p>
                        <a:p>
                          <a:pPr marL="0" lvl="0" indent="0" algn="l">
                            <a:lnSpc>
                              <a:spcPct val="100000"/>
                            </a:lnSpc>
                            <a:spcBef>
                              <a:spcPts val="0"/>
                            </a:spcBef>
                            <a:spcAft>
                              <a:spcPts val="0"/>
                            </a:spcAft>
                            <a:buFont typeface="Wingdings" panose="05000000000000000000" pitchFamily="2" charset="2"/>
                            <a:buNone/>
                          </a:pPr>
                          <a:endParaRPr lang="en-GB" sz="1400" b="0" i="0" u="none" strike="noStrike" noProof="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955415">
                    <a:tc>
                      <a:txBody>
                        <a:bodyPr/>
                        <a:lstStyle/>
                        <a:p>
                          <a:pPr lvl="0">
                            <a:buNone/>
                          </a:pPr>
                          <a:r>
                            <a:rPr lang="en-GB" sz="1400" dirty="0">
                              <a:solidFill>
                                <a:schemeClr val="tx1"/>
                              </a:solidFill>
                              <a:latin typeface="Century Gothic"/>
                            </a:rPr>
                            <a:t>B. </a:t>
                          </a:r>
                        </a:p>
                        <a:p>
                          <a:pPr lvl="0">
                            <a:buNone/>
                          </a:pPr>
                          <a14:m>
                            <m:oMathPara xmlns:m="http://schemas.openxmlformats.org/officeDocument/2006/math">
                              <m:oMathParaPr>
                                <m:jc m:val="centerGroup"/>
                              </m:oMathParaPr>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5</m:t>
                                    </m:r>
                                  </m:num>
                                  <m:den>
                                    <m:r>
                                      <a:rPr lang="en-GB" sz="1400" b="0" i="1" dirty="0" smtClean="0">
                                        <a:solidFill>
                                          <a:schemeClr val="tx1"/>
                                        </a:solidFill>
                                        <a:latin typeface="Cambria Math" panose="02040503050406030204" pitchFamily="18" charset="0"/>
                                      </a:rPr>
                                      <m:t>14</m:t>
                                    </m:r>
                                  </m:den>
                                </m:f>
                              </m:oMath>
                            </m:oMathPara>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not recognise the term difference between as subtraction and instead sum the values of numerator and denominator if they do not have an understanding of calculating difference.</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955415">
                    <a:tc>
                      <a:txBody>
                        <a:bodyPr/>
                        <a:lstStyle/>
                        <a:p>
                          <a:pPr lvl="0">
                            <a:buNone/>
                          </a:pPr>
                          <a:r>
                            <a:rPr lang="en-GB" sz="1400" dirty="0">
                              <a:solidFill>
                                <a:schemeClr val="tx1"/>
                              </a:solidFill>
                              <a:latin typeface="Century Gothic"/>
                            </a:rPr>
                            <a:t>C. </a:t>
                          </a:r>
                        </a:p>
                        <a:p>
                          <a:pPr lvl="0">
                            <a:buNone/>
                          </a:pPr>
                          <a14:m>
                            <m:oMathPara xmlns:m="http://schemas.openxmlformats.org/officeDocument/2006/math">
                              <m:oMathParaPr>
                                <m:jc m:val="centerGroup"/>
                              </m:oMathParaPr>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1</m:t>
                                    </m:r>
                                  </m:num>
                                  <m:den>
                                    <m:r>
                                      <a:rPr lang="en-GB" sz="1400" b="0" i="1" dirty="0" smtClean="0">
                                        <a:solidFill>
                                          <a:schemeClr val="tx1"/>
                                        </a:solidFill>
                                        <a:latin typeface="Cambria Math" panose="02040503050406030204" pitchFamily="18" charset="0"/>
                                      </a:rPr>
                                      <m:t>7</m:t>
                                    </m:r>
                                  </m:den>
                                </m:f>
                              </m:oMath>
                            </m:oMathPara>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identified difference as subtraction and subtracted the two fractions if they do not understand this structure of subtraction.</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852956">
                    <a:tc>
                      <a:txBody>
                        <a:bodyPr/>
                        <a:lstStyle/>
                        <a:p>
                          <a:pPr lvl="0">
                            <a:buNone/>
                          </a:pPr>
                          <a:r>
                            <a:rPr lang="en-GB" sz="1400" dirty="0">
                              <a:solidFill>
                                <a:schemeClr val="tx1"/>
                              </a:solidFill>
                              <a:latin typeface="Century Gothic"/>
                            </a:rPr>
                            <a:t>D. </a:t>
                          </a:r>
                          <a14:m>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5</m:t>
                                  </m:r>
                                </m:num>
                                <m:den>
                                  <m:r>
                                    <a:rPr lang="en-GB" sz="1400" b="0" i="1" dirty="0" smtClean="0">
                                      <a:solidFill>
                                        <a:schemeClr val="tx1"/>
                                      </a:solidFill>
                                      <a:latin typeface="Cambria Math" panose="02040503050406030204" pitchFamily="18" charset="0"/>
                                    </a:rPr>
                                    <m:t>7</m:t>
                                  </m:r>
                                </m:den>
                              </m:f>
                              <m:r>
                                <a:rPr lang="en-GB" sz="1400" b="0" i="1" dirty="0" smtClean="0">
                                  <a:solidFill>
                                    <a:schemeClr val="tx1"/>
                                  </a:solidFill>
                                  <a:latin typeface="Cambria Math" panose="02040503050406030204" pitchFamily="18" charset="0"/>
                                </a:rPr>
                                <m:t> </m:t>
                              </m:r>
                            </m:oMath>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chemeClr val="accent6">
                                  <a:lumMod val="75000"/>
                                </a:schemeClr>
                              </a:solidFill>
                              <a:latin typeface="Century Gothic"/>
                            </a:rPr>
                            <a:t>Correct</a:t>
                          </a:r>
                          <a:endParaRPr lang="en-GB" sz="1400" dirty="0">
                            <a:solidFill>
                              <a:schemeClr val="tx1"/>
                            </a:solidFill>
                            <a:latin typeface="Century Gothic"/>
                          </a:endParaRPr>
                        </a:p>
                        <a:p>
                          <a:pPr lvl="0">
                            <a:buNone/>
                          </a:pPr>
                          <a14:m>
                            <m:oMath xmlns:m="http://schemas.openxmlformats.org/officeDocument/2006/math">
                              <m:f>
                                <m:fPr>
                                  <m:ctrlPr>
                                    <a:rPr lang="en-GB" sz="1400" b="0" i="1" smtClean="0">
                                      <a:solidFill>
                                        <a:schemeClr val="tx1"/>
                                      </a:solidFill>
                                      <a:latin typeface="Cambria Math" panose="02040503050406030204" pitchFamily="18" charset="0"/>
                                    </a:rPr>
                                  </m:ctrlPr>
                                </m:fPr>
                                <m:num>
                                  <m:r>
                                    <a:rPr lang="en-GB" sz="1400" b="0" i="1" smtClean="0">
                                      <a:solidFill>
                                        <a:schemeClr val="tx1"/>
                                      </a:solidFill>
                                      <a:latin typeface="Cambria Math" panose="02040503050406030204" pitchFamily="18" charset="0"/>
                                    </a:rPr>
                                    <m:t>2</m:t>
                                  </m:r>
                                </m:num>
                                <m:den>
                                  <m:r>
                                    <a:rPr lang="en-GB" sz="1400" b="0" i="1" smtClean="0">
                                      <a:solidFill>
                                        <a:schemeClr val="tx1"/>
                                      </a:solidFill>
                                      <a:latin typeface="Cambria Math" panose="02040503050406030204" pitchFamily="18" charset="0"/>
                                    </a:rPr>
                                    <m:t>7</m:t>
                                  </m:r>
                                </m:den>
                              </m:f>
                            </m:oMath>
                          </a14:m>
                          <a:r>
                            <a:rPr lang="en-GB" sz="1400" dirty="0">
                              <a:solidFill>
                                <a:schemeClr val="tx1"/>
                              </a:solidFill>
                              <a:latin typeface="Century Gothic"/>
                            </a:rPr>
                            <a:t> less than </a:t>
                          </a:r>
                          <a14:m>
                            <m:oMath xmlns:m="http://schemas.openxmlformats.org/officeDocument/2006/math">
                              <m:f>
                                <m:fPr>
                                  <m:ctrlPr>
                                    <a:rPr lang="en-GB" sz="1400" b="0" i="1" smtClean="0">
                                      <a:solidFill>
                                        <a:schemeClr val="tx1"/>
                                      </a:solidFill>
                                      <a:latin typeface="Cambria Math" panose="02040503050406030204" pitchFamily="18" charset="0"/>
                                    </a:rPr>
                                  </m:ctrlPr>
                                </m:fPr>
                                <m:num>
                                  <m:r>
                                    <a:rPr lang="en-GB" sz="1400" b="0" i="1" smtClean="0">
                                      <a:solidFill>
                                        <a:schemeClr val="tx1"/>
                                      </a:solidFill>
                                      <a:latin typeface="Cambria Math" panose="02040503050406030204" pitchFamily="18" charset="0"/>
                                    </a:rPr>
                                    <m:t>5</m:t>
                                  </m:r>
                                </m:num>
                                <m:den>
                                  <m:r>
                                    <a:rPr lang="en-GB" sz="1400" b="0" i="1" smtClean="0">
                                      <a:solidFill>
                                        <a:schemeClr val="tx1"/>
                                      </a:solidFill>
                                      <a:latin typeface="Cambria Math" panose="02040503050406030204" pitchFamily="18" charset="0"/>
                                    </a:rPr>
                                    <m:t>7</m:t>
                                  </m:r>
                                </m:den>
                              </m:f>
                            </m:oMath>
                          </a14:m>
                          <a:r>
                            <a:rPr lang="en-GB" sz="1400" dirty="0">
                              <a:solidFill>
                                <a:schemeClr val="tx1"/>
                              </a:solidFill>
                              <a:latin typeface="Century Gothic"/>
                            </a:rPr>
                            <a:t> is equal to </a:t>
                          </a:r>
                          <a14:m>
                            <m:oMath xmlns:m="http://schemas.openxmlformats.org/officeDocument/2006/math">
                              <m:f>
                                <m:fPr>
                                  <m:ctrlPr>
                                    <a:rPr lang="en-GB" sz="1400" b="0" i="1" smtClean="0">
                                      <a:solidFill>
                                        <a:schemeClr val="tx1"/>
                                      </a:solidFill>
                                      <a:latin typeface="Cambria Math" panose="02040503050406030204" pitchFamily="18" charset="0"/>
                                    </a:rPr>
                                  </m:ctrlPr>
                                </m:fPr>
                                <m:num>
                                  <m:r>
                                    <a:rPr lang="en-GB" sz="1400" b="0" i="1" smtClean="0">
                                      <a:solidFill>
                                        <a:schemeClr val="tx1"/>
                                      </a:solidFill>
                                      <a:latin typeface="Cambria Math" panose="02040503050406030204" pitchFamily="18" charset="0"/>
                                    </a:rPr>
                                    <m:t>3</m:t>
                                  </m:r>
                                </m:num>
                                <m:den>
                                  <m:r>
                                    <a:rPr lang="en-GB" sz="1400" b="0" i="1" smtClean="0">
                                      <a:solidFill>
                                        <a:schemeClr val="tx1"/>
                                      </a:solidFill>
                                      <a:latin typeface="Cambria Math" panose="02040503050406030204" pitchFamily="18" charset="0"/>
                                    </a:rPr>
                                    <m:t>7</m:t>
                                  </m:r>
                                </m:den>
                              </m:f>
                            </m:oMath>
                          </a14:m>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mc:Choice>
        <mc:Fallback xmlns="">
          <p:graphicFrame>
            <p:nvGraphicFramePr>
              <p:cNvPr id="9" name="Table 3">
                <a:extLst>
                  <a:ext uri="{FF2B5EF4-FFF2-40B4-BE49-F238E27FC236}">
                    <a16:creationId xmlns:a16="http://schemas.microsoft.com/office/drawing/2014/main" id="{1AE9EF75-09D2-475B-8655-8402013DE43B}"/>
                  </a:ext>
                </a:extLst>
              </p:cNvPr>
              <p:cNvGraphicFramePr>
                <a:graphicFrameLocks noGrp="1"/>
              </p:cNvGraphicFramePr>
              <p:nvPr>
                <p:extLst>
                  <p:ext uri="{D42A27DB-BD31-4B8C-83A1-F6EECF244321}">
                    <p14:modId xmlns:p14="http://schemas.microsoft.com/office/powerpoint/2010/main" val="2405503356"/>
                  </p:ext>
                </p:extLst>
              </p:nvPr>
            </p:nvGraphicFramePr>
            <p:xfrm>
              <a:off x="1296988" y="1655001"/>
              <a:ext cx="9964002" cy="4916956"/>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75920">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1229360">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3"/>
                          <a:stretch>
                            <a:fillRect l="-543" t="-31188" r="-790217" b="-270297"/>
                          </a:stretch>
                        </a:blip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identified that difference is subtraction and subtracted the values of the numerator and denominator. They do not show an understanding of difference between.</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400" b="0" i="0" u="none" strike="noStrike" noProof="0" dirty="0">
                              <a:solidFill>
                                <a:schemeClr val="tx1"/>
                              </a:solidFill>
                              <a:latin typeface="Century Gothic"/>
                            </a:rPr>
                            <a:t>Using practical resources such as fraction walls / tiles and Cuisenaire can support generalisation of addition and subtraction of the same unit. Take time to identify that the unit (sevenths) does not change, but the number of sevenths (the numerator) does.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GB" sz="1400" b="0" i="0" u="none" strike="noStrike" noProof="0" dirty="0">
                            <a:solidFill>
                              <a:schemeClr val="tx1"/>
                            </a:solidFill>
                            <a:latin typeface="Century Gothic"/>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400" b="0" i="0" u="none" strike="noStrike" noProof="0" dirty="0">
                              <a:solidFill>
                                <a:schemeClr val="tx1"/>
                              </a:solidFill>
                              <a:latin typeface="Century Gothic"/>
                            </a:rPr>
                            <a:t>Cuisenaire or fraction tiles can be used to identify difference by making connections with a bar model.</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Booster: Year 4 Unit 6 Lessons 13 and 14 provide consolidation of addition and subtraction of fractions using representations.</a:t>
                          </a:r>
                        </a:p>
                        <a:p>
                          <a:pPr marL="0" lvl="0" indent="0" algn="l">
                            <a:lnSpc>
                              <a:spcPct val="100000"/>
                            </a:lnSpc>
                            <a:spcBef>
                              <a:spcPts val="0"/>
                            </a:spcBef>
                            <a:spcAft>
                              <a:spcPts val="0"/>
                            </a:spcAft>
                            <a:buFont typeface="Wingdings" panose="05000000000000000000" pitchFamily="2" charset="2"/>
                            <a:buNone/>
                          </a:pPr>
                          <a:endParaRPr lang="en-GB" sz="1400" b="0" i="0" u="none" strike="noStrike" noProof="0" dirty="0">
                            <a:solidFill>
                              <a:schemeClr val="tx1"/>
                            </a:solidFill>
                            <a:latin typeface="Century Gothic"/>
                          </a:endParaRPr>
                        </a:p>
                        <a:p>
                          <a:pPr marL="0" lvl="0" indent="0" algn="l">
                            <a:lnSpc>
                              <a:spcPct val="100000"/>
                            </a:lnSpc>
                            <a:spcBef>
                              <a:spcPts val="0"/>
                            </a:spcBef>
                            <a:spcAft>
                              <a:spcPts val="0"/>
                            </a:spcAft>
                            <a:buFont typeface="Wingdings" panose="05000000000000000000" pitchFamily="2" charset="2"/>
                            <a:buNone/>
                          </a:pPr>
                          <a:endParaRPr lang="en-GB" sz="1400" b="0" i="0" u="none" strike="noStrike" noProof="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1442720">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3"/>
                          <a:stretch>
                            <a:fillRect l="-543" t="-111814" r="-790217" b="-130380"/>
                          </a:stretch>
                        </a:blip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not recognise the term difference between as subtraction and instead sum the values of numerator and denominator if they do not have an understanding of calculating difference.</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1016000">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3"/>
                          <a:stretch>
                            <a:fillRect l="-543" t="-300599" r="-790217" b="-85030"/>
                          </a:stretch>
                        </a:blip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identified difference as subtraction and subtracted the two fractions if they do not understand this structure of subtraction.</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852956">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3"/>
                          <a:stretch>
                            <a:fillRect l="-543" t="-477857" r="-790217" b="-1429"/>
                          </a:stretch>
                        </a:blipFill>
                      </a:tcPr>
                    </a:tc>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3"/>
                          <a:stretch>
                            <a:fillRect l="-23657" t="-477857" r="-85934" b="-1429"/>
                          </a:stretch>
                        </a:blip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mc:Fallback>
      </mc:AlternateContent>
    </p:spTree>
    <p:extLst>
      <p:ext uri="{BB962C8B-B14F-4D97-AF65-F5344CB8AC3E}">
        <p14:creationId xmlns:p14="http://schemas.microsoft.com/office/powerpoint/2010/main" val="14113809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lang="en-GB" dirty="0"/>
                  <a:t>Ria has £250. She spends </a:t>
                </a:r>
                <a14:m>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𝟏</m:t>
                        </m:r>
                      </m:num>
                      <m:den>
                        <m:r>
                          <a:rPr lang="en-GB" b="1" i="1" smtClean="0">
                            <a:latin typeface="Cambria Math" panose="02040503050406030204" pitchFamily="18" charset="0"/>
                          </a:rPr>
                          <m:t>𝟓</m:t>
                        </m:r>
                      </m:den>
                    </m:f>
                  </m:oMath>
                </a14:m>
                <a:r>
                  <a:rPr lang="en-GB" dirty="0"/>
                  <a:t> of her money on shoes. How much does she spend?</a:t>
                </a:r>
              </a:p>
            </p:txBody>
          </p:sp>
        </mc:Choice>
        <mc:Fallback xmlns="">
          <p:sp>
            <p:nvSpPr>
              <p:cNvPr id="2" name="Text Placeholder 1">
                <a:extLst>
                  <a:ext uri="{FF2B5EF4-FFF2-40B4-BE49-F238E27FC236}">
                    <a16:creationId xmlns:a16="http://schemas.microsoft.com/office/drawing/2014/main" id="{83855B7E-BDBC-48D9-83C9-9014B47DD59F}"/>
                  </a:ext>
                </a:extLst>
              </p:cNvPr>
              <p:cNvSpPr>
                <a:spLocks noGrp="1" noRot="1" noChangeAspect="1" noMove="1" noResize="1" noEditPoints="1" noAdjustHandles="1" noChangeArrowheads="1" noChangeShapeType="1" noTextEdit="1"/>
              </p:cNvSpPr>
              <p:nvPr>
                <p:ph type="body" sz="quarter" idx="10"/>
              </p:nvPr>
            </p:nvSpPr>
            <p:spPr>
              <a:blipFill>
                <a:blip r:embed="rId2"/>
                <a:stretch>
                  <a:fillRect l="-1593" t="-4274" b="-91453"/>
                </a:stretch>
              </a:blipFill>
            </p:spPr>
            <p:txBody>
              <a:bodyPr/>
              <a:lstStyle/>
              <a:p>
                <a:r>
                  <a:rPr lang="en-GB">
                    <a:noFill/>
                  </a:rPr>
                  <a:t> </a:t>
                </a:r>
              </a:p>
            </p:txBody>
          </p:sp>
        </mc:Fallback>
      </mc:AlternateContent>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r>
              <a:rPr lang="en-GB" dirty="0"/>
              <a:t>£5</a:t>
            </a:r>
          </a:p>
        </p:txBody>
      </p:sp>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r>
              <a:rPr lang="en-GB" dirty="0"/>
              <a:t>£50</a:t>
            </a:r>
          </a:p>
        </p:txBody>
      </p:sp>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r>
              <a:rPr lang="en-GB" dirty="0"/>
              <a:t>£200</a:t>
            </a:r>
          </a:p>
        </p:txBody>
      </p:sp>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r>
              <a:rPr lang="en-GB" dirty="0"/>
              <a:t>£25</a:t>
            </a:r>
          </a:p>
        </p:txBody>
      </p:sp>
      <p:sp>
        <p:nvSpPr>
          <p:cNvPr id="7" name="TextBox 6">
            <a:extLst>
              <a:ext uri="{FF2B5EF4-FFF2-40B4-BE49-F238E27FC236}">
                <a16:creationId xmlns:a16="http://schemas.microsoft.com/office/drawing/2014/main" id="{6389EC0E-7151-4B4D-AF65-5C0F0ACB5E8B}"/>
              </a:ext>
            </a:extLst>
          </p:cNvPr>
          <p:cNvSpPr txBox="1"/>
          <p:nvPr/>
        </p:nvSpPr>
        <p:spPr>
          <a:xfrm>
            <a:off x="1192237" y="409278"/>
            <a:ext cx="9020908" cy="424732"/>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U8 Pre-Unit Q7: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calculate </a:t>
            </a:r>
            <a:r>
              <a:rPr lang="en-US" sz="2400" dirty="0">
                <a:solidFill>
                  <a:prstClr val="black"/>
                </a:solidFill>
                <a:latin typeface="Century Gothic"/>
              </a:rPr>
              <a:t>unit fractions of amounts</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p:spTree>
    <p:extLst>
      <p:ext uri="{BB962C8B-B14F-4D97-AF65-F5344CB8AC3E}">
        <p14:creationId xmlns:p14="http://schemas.microsoft.com/office/powerpoint/2010/main" val="5035254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Text Placeholder 6">
                <a:extLst>
                  <a:ext uri="{FF2B5EF4-FFF2-40B4-BE49-F238E27FC236}">
                    <a16:creationId xmlns:a16="http://schemas.microsoft.com/office/drawing/2014/main" id="{51CD5BFB-177E-4850-9630-4DB87AD71608}"/>
                  </a:ext>
                </a:extLst>
              </p:cNvPr>
              <p:cNvSpPr>
                <a:spLocks noGrp="1"/>
              </p:cNvSpPr>
              <p:nvPr>
                <p:ph type="body" sz="quarter" idx="10"/>
              </p:nvPr>
            </p:nvSpPr>
            <p:spPr>
              <a:xfrm>
                <a:off x="1296988" y="759724"/>
                <a:ext cx="9950450" cy="714375"/>
              </a:xfrm>
            </p:spPr>
            <p:txBody>
              <a:bodyPr/>
              <a:lstStyle/>
              <a:p>
                <a:r>
                  <a:rPr lang="en-GB" sz="2400" dirty="0"/>
                  <a:t>Ria has £250. She spends </a:t>
                </a:r>
                <a14:m>
                  <m:oMath xmlns:m="http://schemas.openxmlformats.org/officeDocument/2006/math">
                    <m:f>
                      <m:fPr>
                        <m:ctrlPr>
                          <a:rPr lang="en-GB" sz="2400" b="1" i="1" smtClean="0">
                            <a:latin typeface="Cambria Math" panose="02040503050406030204" pitchFamily="18" charset="0"/>
                          </a:rPr>
                        </m:ctrlPr>
                      </m:fPr>
                      <m:num>
                        <m:r>
                          <a:rPr lang="en-GB" sz="2400" b="1" i="1" smtClean="0">
                            <a:latin typeface="Cambria Math" panose="02040503050406030204" pitchFamily="18" charset="0"/>
                          </a:rPr>
                          <m:t>𝟏</m:t>
                        </m:r>
                      </m:num>
                      <m:den>
                        <m:r>
                          <a:rPr lang="en-GB" sz="2400" b="1" i="1" smtClean="0">
                            <a:latin typeface="Cambria Math" panose="02040503050406030204" pitchFamily="18" charset="0"/>
                          </a:rPr>
                          <m:t>𝟓</m:t>
                        </m:r>
                      </m:den>
                    </m:f>
                  </m:oMath>
                </a14:m>
                <a:r>
                  <a:rPr lang="en-GB" sz="2400" dirty="0"/>
                  <a:t> of her money on shoes. How much does she spend?</a:t>
                </a:r>
              </a:p>
            </p:txBody>
          </p:sp>
        </mc:Choice>
        <mc:Fallback xmlns="">
          <p:sp>
            <p:nvSpPr>
              <p:cNvPr id="7" name="Text Placeholder 6">
                <a:extLst>
                  <a:ext uri="{FF2B5EF4-FFF2-40B4-BE49-F238E27FC236}">
                    <a16:creationId xmlns:a16="http://schemas.microsoft.com/office/drawing/2014/main" id="{51CD5BFB-177E-4850-9630-4DB87AD71608}"/>
                  </a:ext>
                </a:extLst>
              </p:cNvPr>
              <p:cNvSpPr>
                <a:spLocks noGrp="1" noRot="1" noChangeAspect="1" noMove="1" noResize="1" noEditPoints="1" noAdjustHandles="1" noChangeArrowheads="1" noChangeShapeType="1" noTextEdit="1"/>
              </p:cNvSpPr>
              <p:nvPr>
                <p:ph type="body" sz="quarter" idx="10"/>
              </p:nvPr>
            </p:nvSpPr>
            <p:spPr>
              <a:xfrm>
                <a:off x="1296988" y="759724"/>
                <a:ext cx="9950450" cy="714375"/>
              </a:xfrm>
              <a:blipFill>
                <a:blip r:embed="rId2"/>
                <a:stretch>
                  <a:fillRect l="-980" t="-1709" b="-45299"/>
                </a:stretch>
              </a:blipFill>
            </p:spPr>
            <p:txBody>
              <a:bodyPr/>
              <a:lstStyle/>
              <a:p>
                <a:r>
                  <a:rPr lang="en-GB">
                    <a:noFill/>
                  </a:rPr>
                  <a:t> </a:t>
                </a:r>
              </a:p>
            </p:txBody>
          </p:sp>
        </mc:Fallback>
      </mc:AlternateContent>
      <p:sp>
        <p:nvSpPr>
          <p:cNvPr id="8" name="Text Placeholder 7">
            <a:extLst>
              <a:ext uri="{FF2B5EF4-FFF2-40B4-BE49-F238E27FC236}">
                <a16:creationId xmlns:a16="http://schemas.microsoft.com/office/drawing/2014/main" id="{1DD44044-DFDC-425B-9AA4-24B12E772D38}"/>
              </a:ext>
            </a:extLst>
          </p:cNvPr>
          <p:cNvSpPr>
            <a:spLocks noGrp="1"/>
          </p:cNvSpPr>
          <p:nvPr>
            <p:ph type="body" sz="quarter" idx="11"/>
          </p:nvPr>
        </p:nvSpPr>
        <p:spPr/>
        <p:txBody>
          <a:bodyPr/>
          <a:lstStyle/>
          <a:p>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U8 Pre-Unit Q7: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calculate </a:t>
            </a:r>
            <a:r>
              <a:rPr lang="en-US" sz="2400" dirty="0">
                <a:solidFill>
                  <a:prstClr val="black"/>
                </a:solidFill>
                <a:latin typeface="Century Gothic"/>
              </a:rPr>
              <a:t>unit fractions of amounts</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mc:AlternateContent xmlns:mc="http://schemas.openxmlformats.org/markup-compatibility/2006" xmlns:a14="http://schemas.microsoft.com/office/drawing/2010/main">
        <mc:Choice Requires="a14">
          <p:graphicFrame>
            <p:nvGraphicFramePr>
              <p:cNvPr id="9" name="Table 3">
                <a:extLst>
                  <a:ext uri="{FF2B5EF4-FFF2-40B4-BE49-F238E27FC236}">
                    <a16:creationId xmlns:a16="http://schemas.microsoft.com/office/drawing/2014/main" id="{1AE9EF75-09D2-475B-8655-8402013DE43B}"/>
                  </a:ext>
                </a:extLst>
              </p:cNvPr>
              <p:cNvGraphicFramePr>
                <a:graphicFrameLocks noGrp="1"/>
              </p:cNvGraphicFramePr>
              <p:nvPr>
                <p:extLst>
                  <p:ext uri="{D42A27DB-BD31-4B8C-83A1-F6EECF244321}">
                    <p14:modId xmlns:p14="http://schemas.microsoft.com/office/powerpoint/2010/main" val="2566756476"/>
                  </p:ext>
                </p:extLst>
              </p:nvPr>
            </p:nvGraphicFramePr>
            <p:xfrm>
              <a:off x="1313952" y="1657350"/>
              <a:ext cx="9964002" cy="4831716"/>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61375">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754778">
                    <a:tc>
                      <a:txBody>
                        <a:bodyPr/>
                        <a:lstStyle/>
                        <a:p>
                          <a:pPr lvl="0">
                            <a:buNone/>
                          </a:pPr>
                          <a:r>
                            <a:rPr lang="en-GB" sz="1400" dirty="0">
                              <a:solidFill>
                                <a:schemeClr val="tx1"/>
                              </a:solidFill>
                              <a:latin typeface="Century Gothic"/>
                            </a:rPr>
                            <a:t>A. £5</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misunderstood one fifth as ‘five’  and may not be confident in connecting fractions of amounts with division.</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Take time to connect fractions of amounts with division, using bar models to show that e.g. </a:t>
                          </a:r>
                          <a14:m>
                            <m:oMath xmlns:m="http://schemas.openxmlformats.org/officeDocument/2006/math">
                              <m:f>
                                <m:fPr>
                                  <m:ctrlPr>
                                    <a:rPr lang="en-GB" sz="1400" b="0" i="1" u="none" strike="noStrike" noProof="0" smtClean="0">
                                      <a:solidFill>
                                        <a:schemeClr val="tx1"/>
                                      </a:solidFill>
                                      <a:latin typeface="Cambria Math" panose="02040503050406030204" pitchFamily="18" charset="0"/>
                                    </a:rPr>
                                  </m:ctrlPr>
                                </m:fPr>
                                <m:num>
                                  <m:r>
                                    <a:rPr lang="en-GB" sz="1400" b="0" i="1" u="none" strike="noStrike" noProof="0" smtClean="0">
                                      <a:solidFill>
                                        <a:schemeClr val="tx1"/>
                                      </a:solidFill>
                                      <a:latin typeface="Cambria Math" panose="02040503050406030204" pitchFamily="18" charset="0"/>
                                    </a:rPr>
                                    <m:t>1</m:t>
                                  </m:r>
                                </m:num>
                                <m:den>
                                  <m:r>
                                    <a:rPr lang="en-GB" sz="1400" b="0" i="1" u="none" strike="noStrike" noProof="0" smtClean="0">
                                      <a:solidFill>
                                        <a:schemeClr val="tx1"/>
                                      </a:solidFill>
                                      <a:latin typeface="Cambria Math" panose="02040503050406030204" pitchFamily="18" charset="0"/>
                                    </a:rPr>
                                    <m:t>5</m:t>
                                  </m:r>
                                </m:den>
                              </m:f>
                            </m:oMath>
                          </a14:m>
                          <a:r>
                            <a:rPr lang="en-GB" sz="1400" b="0" i="0" u="none" strike="noStrike" noProof="0" dirty="0">
                              <a:solidFill>
                                <a:schemeClr val="tx1"/>
                              </a:solidFill>
                              <a:latin typeface="Century Gothic"/>
                            </a:rPr>
                            <a:t> is the same as dividing</a:t>
                          </a:r>
                          <a:r>
                            <a:rPr lang="en-GB" sz="1400" b="0" i="0" u="none" strike="noStrike" baseline="0" noProof="0" dirty="0">
                              <a:solidFill>
                                <a:schemeClr val="tx1"/>
                              </a:solidFill>
                              <a:latin typeface="Century Gothic"/>
                            </a:rPr>
                            <a:t> the whole by five. Using the same bar model and changing the whole supports pupils to generalise.</a:t>
                          </a: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Booster: Year 4 Unit 6 Lesson 18 focuses on calculating unit fractions of amounts using representations such as bar models to support understanding and connect to division.</a:t>
                          </a:r>
                        </a:p>
                        <a:p>
                          <a:pPr marL="0" lvl="0" indent="0" algn="l">
                            <a:lnSpc>
                              <a:spcPct val="100000"/>
                            </a:lnSpc>
                            <a:spcBef>
                              <a:spcPts val="0"/>
                            </a:spcBef>
                            <a:spcAft>
                              <a:spcPts val="0"/>
                            </a:spcAft>
                            <a:buFont typeface="Wingdings" panose="05000000000000000000" pitchFamily="2" charset="2"/>
                            <a:buNone/>
                          </a:pPr>
                          <a:endParaRPr lang="en-GB" sz="1400" b="0" i="0" u="none" strike="noStrike" noProof="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636465">
                    <a:tc>
                      <a:txBody>
                        <a:bodyPr/>
                        <a:lstStyle/>
                        <a:p>
                          <a:pPr lvl="0">
                            <a:buNone/>
                          </a:pPr>
                          <a:r>
                            <a:rPr lang="en-GB" sz="1400" dirty="0">
                              <a:solidFill>
                                <a:schemeClr val="tx1"/>
                              </a:solidFill>
                              <a:latin typeface="Century Gothic"/>
                            </a:rPr>
                            <a:t>B. £50</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chemeClr val="accent6">
                                  <a:lumMod val="75000"/>
                                </a:schemeClr>
                              </a:solidFill>
                              <a:latin typeface="Century Gothic"/>
                            </a:rPr>
                            <a:t>Correct </a:t>
                          </a:r>
                        </a:p>
                        <a:p>
                          <a:pPr lvl="0">
                            <a:buNone/>
                          </a:pPr>
                          <a:r>
                            <a:rPr lang="en-GB" sz="1400" dirty="0">
                              <a:solidFill>
                                <a:schemeClr val="tx1"/>
                              </a:solidFill>
                              <a:latin typeface="Century Gothic"/>
                            </a:rPr>
                            <a:t>The pupil has correctly identified that £250 divided by 5 is equal to £50.</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955415">
                    <a:tc>
                      <a:txBody>
                        <a:bodyPr/>
                        <a:lstStyle/>
                        <a:p>
                          <a:pPr lvl="0">
                            <a:buNone/>
                          </a:pPr>
                          <a:r>
                            <a:rPr lang="en-GB" sz="1400" dirty="0">
                              <a:solidFill>
                                <a:schemeClr val="tx1"/>
                              </a:solidFill>
                              <a:latin typeface="Century Gothic"/>
                            </a:rPr>
                            <a:t>C. £200</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correctly found </a:t>
                          </a:r>
                          <a14:m>
                            <m:oMath xmlns:m="http://schemas.openxmlformats.org/officeDocument/2006/math">
                              <m:f>
                                <m:fPr>
                                  <m:ctrlPr>
                                    <a:rPr lang="en-GB" sz="1400" b="0" i="1" smtClean="0">
                                      <a:solidFill>
                                        <a:schemeClr val="tx1"/>
                                      </a:solidFill>
                                      <a:latin typeface="Cambria Math" panose="02040503050406030204" pitchFamily="18" charset="0"/>
                                    </a:rPr>
                                  </m:ctrlPr>
                                </m:fPr>
                                <m:num>
                                  <m:r>
                                    <a:rPr lang="en-GB" sz="1400" b="0" i="1" smtClean="0">
                                      <a:solidFill>
                                        <a:schemeClr val="tx1"/>
                                      </a:solidFill>
                                      <a:latin typeface="Cambria Math" panose="02040503050406030204" pitchFamily="18" charset="0"/>
                                    </a:rPr>
                                    <m:t>1</m:t>
                                  </m:r>
                                </m:num>
                                <m:den>
                                  <m:r>
                                    <a:rPr lang="en-GB" sz="1400" b="0" i="1" smtClean="0">
                                      <a:solidFill>
                                        <a:schemeClr val="tx1"/>
                                      </a:solidFill>
                                      <a:latin typeface="Cambria Math" panose="02040503050406030204" pitchFamily="18" charset="0"/>
                                    </a:rPr>
                                    <m:t>5</m:t>
                                  </m:r>
                                </m:den>
                              </m:f>
                            </m:oMath>
                          </a14:m>
                          <a:r>
                            <a:rPr lang="en-GB" sz="1400" dirty="0">
                              <a:solidFill>
                                <a:schemeClr val="tx1"/>
                              </a:solidFill>
                              <a:latin typeface="Century Gothic"/>
                            </a:rPr>
                            <a:t> however they have subtracted</a:t>
                          </a:r>
                          <a:r>
                            <a:rPr lang="en-GB" sz="1400" baseline="0" dirty="0">
                              <a:solidFill>
                                <a:schemeClr val="tx1"/>
                              </a:solidFill>
                              <a:latin typeface="Century Gothic"/>
                            </a:rPr>
                            <a:t> this from the whole. They may not recognise which part of the whole the amount is referring to.</a:t>
                          </a: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139417">
                    <a:tc>
                      <a:txBody>
                        <a:bodyPr/>
                        <a:lstStyle/>
                        <a:p>
                          <a:pPr lvl="0">
                            <a:buNone/>
                          </a:pPr>
                          <a:r>
                            <a:rPr lang="en-GB" sz="1400" dirty="0">
                              <a:solidFill>
                                <a:schemeClr val="tx1"/>
                              </a:solidFill>
                              <a:latin typeface="Century Gothic"/>
                            </a:rPr>
                            <a:t>D. £25</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a procedural understanding and have divided by 10 however may not understand how to use this knowledge to calculate </a:t>
                          </a:r>
                          <a14:m>
                            <m:oMath xmlns:m="http://schemas.openxmlformats.org/officeDocument/2006/math">
                              <m:f>
                                <m:fPr>
                                  <m:ctrlPr>
                                    <a:rPr lang="en-GB" sz="140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1</m:t>
                                  </m:r>
                                </m:num>
                                <m:den>
                                  <m:r>
                                    <a:rPr lang="en-GB" sz="1400" b="0" i="1" dirty="0" smtClean="0">
                                      <a:solidFill>
                                        <a:schemeClr val="tx1"/>
                                      </a:solidFill>
                                      <a:latin typeface="Cambria Math" panose="02040503050406030204" pitchFamily="18" charset="0"/>
                                    </a:rPr>
                                    <m:t>5</m:t>
                                  </m:r>
                                </m:den>
                              </m:f>
                            </m:oMath>
                          </a14:m>
                          <a:r>
                            <a:rPr lang="en-GB" sz="1400" dirty="0">
                              <a:solidFill>
                                <a:schemeClr val="tx1"/>
                              </a:solidFill>
                              <a:latin typeface="Century Gothic"/>
                            </a:rPr>
                            <a:t> of an amount.</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mc:Choice>
        <mc:Fallback xmlns="">
          <p:graphicFrame>
            <p:nvGraphicFramePr>
              <p:cNvPr id="9" name="Table 3">
                <a:extLst>
                  <a:ext uri="{FF2B5EF4-FFF2-40B4-BE49-F238E27FC236}">
                    <a16:creationId xmlns:a16="http://schemas.microsoft.com/office/drawing/2014/main" id="{1AE9EF75-09D2-475B-8655-8402013DE43B}"/>
                  </a:ext>
                </a:extLst>
              </p:cNvPr>
              <p:cNvGraphicFramePr>
                <a:graphicFrameLocks noGrp="1"/>
              </p:cNvGraphicFramePr>
              <p:nvPr>
                <p:extLst>
                  <p:ext uri="{D42A27DB-BD31-4B8C-83A1-F6EECF244321}">
                    <p14:modId xmlns:p14="http://schemas.microsoft.com/office/powerpoint/2010/main" val="2566756476"/>
                  </p:ext>
                </p:extLst>
              </p:nvPr>
            </p:nvGraphicFramePr>
            <p:xfrm>
              <a:off x="1313952" y="1657350"/>
              <a:ext cx="9964002" cy="4831716"/>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75920">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1016000">
                    <a:tc>
                      <a:txBody>
                        <a:bodyPr/>
                        <a:lstStyle/>
                        <a:p>
                          <a:pPr lvl="0">
                            <a:buNone/>
                          </a:pPr>
                          <a:r>
                            <a:rPr lang="en-GB" sz="1400" dirty="0">
                              <a:solidFill>
                                <a:schemeClr val="tx1"/>
                              </a:solidFill>
                              <a:latin typeface="Century Gothic"/>
                            </a:rPr>
                            <a:t>A. £5</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misunderstood one fifth as ‘five’  and may not be confident in connecting fractions of amounts with division.</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3"/>
                          <a:stretch>
                            <a:fillRect l="-144328" t="-8607" r="-299" b="-273"/>
                          </a:stretch>
                        </a:blipFill>
                      </a:tcPr>
                    </a:tc>
                    <a:extLst>
                      <a:ext uri="{0D108BD9-81ED-4DB2-BD59-A6C34878D82A}">
                        <a16:rowId xmlns:a16="http://schemas.microsoft.com/office/drawing/2014/main" val="4082257941"/>
                      </a:ext>
                    </a:extLst>
                  </a:tr>
                  <a:tr h="802640">
                    <a:tc>
                      <a:txBody>
                        <a:bodyPr/>
                        <a:lstStyle/>
                        <a:p>
                          <a:pPr lvl="0">
                            <a:buNone/>
                          </a:pPr>
                          <a:r>
                            <a:rPr lang="en-GB" sz="1400" dirty="0">
                              <a:solidFill>
                                <a:schemeClr val="tx1"/>
                              </a:solidFill>
                              <a:latin typeface="Century Gothic"/>
                            </a:rPr>
                            <a:t>B. £50</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chemeClr val="accent6">
                                  <a:lumMod val="75000"/>
                                </a:schemeClr>
                              </a:solidFill>
                              <a:latin typeface="Century Gothic"/>
                            </a:rPr>
                            <a:t>Correct </a:t>
                          </a:r>
                        </a:p>
                        <a:p>
                          <a:pPr lvl="0">
                            <a:buNone/>
                          </a:pPr>
                          <a:r>
                            <a:rPr lang="en-GB" sz="1400" dirty="0">
                              <a:solidFill>
                                <a:schemeClr val="tx1"/>
                              </a:solidFill>
                              <a:latin typeface="Century Gothic"/>
                            </a:rPr>
                            <a:t>The pupil has correctly identified that £250 divided by 5 is equal to £50.</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1318578">
                    <a:tc>
                      <a:txBody>
                        <a:bodyPr/>
                        <a:lstStyle/>
                        <a:p>
                          <a:pPr lvl="0">
                            <a:buNone/>
                          </a:pPr>
                          <a:r>
                            <a:rPr lang="en-GB" sz="1400" dirty="0">
                              <a:solidFill>
                                <a:schemeClr val="tx1"/>
                              </a:solidFill>
                              <a:latin typeface="Century Gothic"/>
                            </a:rPr>
                            <a:t>C. £200</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3"/>
                          <a:stretch>
                            <a:fillRect l="-23657" t="-167593" r="-85934" b="-101389"/>
                          </a:stretch>
                        </a:blip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318578">
                    <a:tc>
                      <a:txBody>
                        <a:bodyPr/>
                        <a:lstStyle/>
                        <a:p>
                          <a:pPr lvl="0">
                            <a:buNone/>
                          </a:pPr>
                          <a:r>
                            <a:rPr lang="en-GB" sz="1400" dirty="0">
                              <a:solidFill>
                                <a:schemeClr val="tx1"/>
                              </a:solidFill>
                              <a:latin typeface="Century Gothic"/>
                            </a:rPr>
                            <a:t>D. £25</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3"/>
                          <a:stretch>
                            <a:fillRect l="-23657" t="-266359" r="-85934" b="-922"/>
                          </a:stretch>
                        </a:blip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mc:Fallback>
      </mc:AlternateContent>
    </p:spTree>
    <p:extLst>
      <p:ext uri="{BB962C8B-B14F-4D97-AF65-F5344CB8AC3E}">
        <p14:creationId xmlns:p14="http://schemas.microsoft.com/office/powerpoint/2010/main" val="23292059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lang="en-GB" dirty="0"/>
              <a:t>What calculation does this bar model show?</a:t>
            </a:r>
          </a:p>
        </p:txBody>
      </p:sp>
      <mc:AlternateContent xmlns:mc="http://schemas.openxmlformats.org/markup-compatibility/2006" xmlns:a14="http://schemas.microsoft.com/office/drawing/2010/main">
        <mc:Choice Requires="a14">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14:m>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8</m:t>
                        </m:r>
                      </m:den>
                    </m:f>
                  </m:oMath>
                </a14:m>
                <a:r>
                  <a:rPr lang="en-GB" dirty="0"/>
                  <a:t> of 400</a:t>
                </a:r>
              </a:p>
            </p:txBody>
          </p:sp>
        </mc:Choice>
        <mc:Fallback xmlns="">
          <p:sp>
            <p:nvSpPr>
              <p:cNvPr id="3" name="Text Placeholder 2">
                <a:extLst>
                  <a:ext uri="{FF2B5EF4-FFF2-40B4-BE49-F238E27FC236}">
                    <a16:creationId xmlns:a16="http://schemas.microsoft.com/office/drawing/2014/main" id="{925CFE40-B779-47F5-8355-7B9AC7A43A30}"/>
                  </a:ext>
                </a:extLst>
              </p:cNvPr>
              <p:cNvSpPr>
                <a:spLocks noGrp="1" noRot="1" noChangeAspect="1" noMove="1" noResize="1" noEditPoints="1" noAdjustHandles="1" noChangeArrowheads="1" noChangeShapeType="1" noTextEdit="1"/>
              </p:cNvSpPr>
              <p:nvPr>
                <p:ph type="body" sz="quarter" idx="11"/>
              </p:nvPr>
            </p:nvSpPr>
            <p:spPr>
              <a:blipFill>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14:m>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7</m:t>
                        </m:r>
                      </m:den>
                    </m:f>
                  </m:oMath>
                </a14:m>
                <a:r>
                  <a:rPr lang="en-GB" dirty="0"/>
                  <a:t> of 400</a:t>
                </a:r>
              </a:p>
            </p:txBody>
          </p:sp>
        </mc:Choice>
        <mc:Fallback xmlns="">
          <p:sp>
            <p:nvSpPr>
              <p:cNvPr id="4" name="Text Placeholder 3">
                <a:extLst>
                  <a:ext uri="{FF2B5EF4-FFF2-40B4-BE49-F238E27FC236}">
                    <a16:creationId xmlns:a16="http://schemas.microsoft.com/office/drawing/2014/main" id="{BD19578A-9920-414D-BBAE-4CD22966E4E8}"/>
                  </a:ext>
                </a:extLst>
              </p:cNvPr>
              <p:cNvSpPr>
                <a:spLocks noGrp="1" noRot="1" noChangeAspect="1" noMove="1" noResize="1" noEditPoints="1" noAdjustHandles="1" noChangeArrowheads="1" noChangeShapeType="1" noTextEdit="1"/>
              </p:cNvSpPr>
              <p:nvPr>
                <p:ph type="body" sz="quarter" idx="12"/>
              </p:nvPr>
            </p:nvSpPr>
            <p:spPr>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14:m>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8</m:t>
                        </m:r>
                      </m:den>
                    </m:f>
                  </m:oMath>
                </a14:m>
                <a:r>
                  <a:rPr lang="en-GB" dirty="0"/>
                  <a:t> of 50</a:t>
                </a:r>
              </a:p>
            </p:txBody>
          </p:sp>
        </mc:Choice>
        <mc:Fallback xmlns="">
          <p:sp>
            <p:nvSpPr>
              <p:cNvPr id="5" name="Text Placeholder 4">
                <a:extLst>
                  <a:ext uri="{FF2B5EF4-FFF2-40B4-BE49-F238E27FC236}">
                    <a16:creationId xmlns:a16="http://schemas.microsoft.com/office/drawing/2014/main" id="{A44EF939-061E-46FE-A0DD-23C39B56AB14}"/>
                  </a:ext>
                </a:extLst>
              </p:cNvPr>
              <p:cNvSpPr>
                <a:spLocks noGrp="1" noRot="1" noChangeAspect="1" noMove="1" noResize="1" noEditPoints="1" noAdjustHandles="1" noChangeArrowheads="1" noChangeShapeType="1" noTextEdit="1"/>
              </p:cNvSpPr>
              <p:nvPr>
                <p:ph type="body" sz="quarter" idx="13"/>
              </p:nvPr>
            </p:nvSpPr>
            <p:spPr>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14:m>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50</m:t>
                        </m:r>
                      </m:den>
                    </m:f>
                  </m:oMath>
                </a14:m>
                <a:r>
                  <a:rPr lang="en-GB" dirty="0"/>
                  <a:t> of 400</a:t>
                </a:r>
              </a:p>
            </p:txBody>
          </p:sp>
        </mc:Choice>
        <mc:Fallback xmlns="">
          <p:sp>
            <p:nvSpPr>
              <p:cNvPr id="6" name="Text Placeholder 5">
                <a:extLst>
                  <a:ext uri="{FF2B5EF4-FFF2-40B4-BE49-F238E27FC236}">
                    <a16:creationId xmlns:a16="http://schemas.microsoft.com/office/drawing/2014/main" id="{627440F0-037C-499A-A919-A7737014ED1C}"/>
                  </a:ext>
                </a:extLst>
              </p:cNvPr>
              <p:cNvSpPr>
                <a:spLocks noGrp="1" noRot="1" noChangeAspect="1" noMove="1" noResize="1" noEditPoints="1" noAdjustHandles="1" noChangeArrowheads="1" noChangeShapeType="1" noTextEdit="1"/>
              </p:cNvSpPr>
              <p:nvPr>
                <p:ph type="body" sz="quarter" idx="14"/>
              </p:nvPr>
            </p:nvSpPr>
            <p:spPr>
              <a:blipFill>
                <a:blip r:embed="rId5"/>
                <a:stretch>
                  <a:fillRect/>
                </a:stretch>
              </a:blipFill>
            </p:spPr>
            <p:txBody>
              <a:bodyPr/>
              <a:lstStyle/>
              <a:p>
                <a:r>
                  <a:rPr lang="en-GB">
                    <a:noFill/>
                  </a:rPr>
                  <a:t> </a:t>
                </a:r>
              </a:p>
            </p:txBody>
          </p:sp>
        </mc:Fallback>
      </mc:AlternateContent>
      <p:sp>
        <p:nvSpPr>
          <p:cNvPr id="7" name="TextBox 6">
            <a:extLst>
              <a:ext uri="{FF2B5EF4-FFF2-40B4-BE49-F238E27FC236}">
                <a16:creationId xmlns:a16="http://schemas.microsoft.com/office/drawing/2014/main" id="{6389EC0E-7151-4B4D-AF65-5C0F0ACB5E8B}"/>
              </a:ext>
            </a:extLst>
          </p:cNvPr>
          <p:cNvSpPr txBox="1"/>
          <p:nvPr/>
        </p:nvSpPr>
        <p:spPr>
          <a:xfrm>
            <a:off x="1192237" y="409278"/>
            <a:ext cx="9020908" cy="424732"/>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U8 Pre-Unit Q8: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calculate </a:t>
            </a:r>
            <a:r>
              <a:rPr lang="en-US" sz="2400" dirty="0">
                <a:solidFill>
                  <a:prstClr val="black"/>
                </a:solidFill>
                <a:latin typeface="Century Gothic"/>
              </a:rPr>
              <a:t>unit fractions of amounts</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p:graphicFrame>
        <p:nvGraphicFramePr>
          <p:cNvPr id="8" name="Table 8">
            <a:extLst>
              <a:ext uri="{FF2B5EF4-FFF2-40B4-BE49-F238E27FC236}">
                <a16:creationId xmlns:a16="http://schemas.microsoft.com/office/drawing/2014/main" id="{18CCCEA2-38FC-464A-B355-E2138570548C}"/>
              </a:ext>
            </a:extLst>
          </p:cNvPr>
          <p:cNvGraphicFramePr>
            <a:graphicFrameLocks noGrp="1"/>
          </p:cNvGraphicFramePr>
          <p:nvPr>
            <p:extLst>
              <p:ext uri="{D42A27DB-BD31-4B8C-83A1-F6EECF244321}">
                <p14:modId xmlns:p14="http://schemas.microsoft.com/office/powerpoint/2010/main" val="3640232725"/>
              </p:ext>
            </p:extLst>
          </p:nvPr>
        </p:nvGraphicFramePr>
        <p:xfrm>
          <a:off x="2208213" y="2920301"/>
          <a:ext cx="8128000" cy="610690"/>
        </p:xfrm>
        <a:graphic>
          <a:graphicData uri="http://schemas.openxmlformats.org/drawingml/2006/table">
            <a:tbl>
              <a:tblPr firstRow="1" bandRow="1">
                <a:tableStyleId>{5C22544A-7EE6-4342-B048-85BDC9FD1C3A}</a:tableStyleId>
              </a:tblPr>
              <a:tblGrid>
                <a:gridCol w="1016000">
                  <a:extLst>
                    <a:ext uri="{9D8B030D-6E8A-4147-A177-3AD203B41FA5}">
                      <a16:colId xmlns:a16="http://schemas.microsoft.com/office/drawing/2014/main" val="3856002593"/>
                    </a:ext>
                  </a:extLst>
                </a:gridCol>
                <a:gridCol w="1016000">
                  <a:extLst>
                    <a:ext uri="{9D8B030D-6E8A-4147-A177-3AD203B41FA5}">
                      <a16:colId xmlns:a16="http://schemas.microsoft.com/office/drawing/2014/main" val="216340041"/>
                    </a:ext>
                  </a:extLst>
                </a:gridCol>
                <a:gridCol w="1016000">
                  <a:extLst>
                    <a:ext uri="{9D8B030D-6E8A-4147-A177-3AD203B41FA5}">
                      <a16:colId xmlns:a16="http://schemas.microsoft.com/office/drawing/2014/main" val="657274665"/>
                    </a:ext>
                  </a:extLst>
                </a:gridCol>
                <a:gridCol w="1016000">
                  <a:extLst>
                    <a:ext uri="{9D8B030D-6E8A-4147-A177-3AD203B41FA5}">
                      <a16:colId xmlns:a16="http://schemas.microsoft.com/office/drawing/2014/main" val="3815752654"/>
                    </a:ext>
                  </a:extLst>
                </a:gridCol>
                <a:gridCol w="1016000">
                  <a:extLst>
                    <a:ext uri="{9D8B030D-6E8A-4147-A177-3AD203B41FA5}">
                      <a16:colId xmlns:a16="http://schemas.microsoft.com/office/drawing/2014/main" val="458056680"/>
                    </a:ext>
                  </a:extLst>
                </a:gridCol>
                <a:gridCol w="1016000">
                  <a:extLst>
                    <a:ext uri="{9D8B030D-6E8A-4147-A177-3AD203B41FA5}">
                      <a16:colId xmlns:a16="http://schemas.microsoft.com/office/drawing/2014/main" val="897006526"/>
                    </a:ext>
                  </a:extLst>
                </a:gridCol>
                <a:gridCol w="1016000">
                  <a:extLst>
                    <a:ext uri="{9D8B030D-6E8A-4147-A177-3AD203B41FA5}">
                      <a16:colId xmlns:a16="http://schemas.microsoft.com/office/drawing/2014/main" val="2475364004"/>
                    </a:ext>
                  </a:extLst>
                </a:gridCol>
                <a:gridCol w="1016000">
                  <a:extLst>
                    <a:ext uri="{9D8B030D-6E8A-4147-A177-3AD203B41FA5}">
                      <a16:colId xmlns:a16="http://schemas.microsoft.com/office/drawing/2014/main" val="2551299480"/>
                    </a:ext>
                  </a:extLst>
                </a:gridCol>
              </a:tblGrid>
              <a:tr h="610690">
                <a:tc>
                  <a:txBody>
                    <a:bodyPr/>
                    <a:lstStyle/>
                    <a:p>
                      <a:pPr algn="ctr"/>
                      <a:r>
                        <a:rPr lang="en-GB" sz="2800" dirty="0"/>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50E46"/>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A0BA"/>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A0BA"/>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A0BA"/>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A0BA"/>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A0BA"/>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A0BA"/>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A0BA"/>
                    </a:solidFill>
                  </a:tcPr>
                </a:tc>
                <a:extLst>
                  <a:ext uri="{0D108BD9-81ED-4DB2-BD59-A6C34878D82A}">
                    <a16:rowId xmlns:a16="http://schemas.microsoft.com/office/drawing/2014/main" val="3485862842"/>
                  </a:ext>
                </a:extLst>
              </a:tr>
            </a:tbl>
          </a:graphicData>
        </a:graphic>
      </p:graphicFrame>
      <p:sp>
        <p:nvSpPr>
          <p:cNvPr id="9" name="Right Brace 8">
            <a:extLst>
              <a:ext uri="{FF2B5EF4-FFF2-40B4-BE49-F238E27FC236}">
                <a16:creationId xmlns:a16="http://schemas.microsoft.com/office/drawing/2014/main" id="{E2E0D8A6-4A34-4F0A-AA25-31D62A0E86E6}"/>
              </a:ext>
            </a:extLst>
          </p:cNvPr>
          <p:cNvSpPr/>
          <p:nvPr/>
        </p:nvSpPr>
        <p:spPr>
          <a:xfrm rot="16200000">
            <a:off x="6085188" y="-1330724"/>
            <a:ext cx="374049" cy="8128000"/>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10" name="TextBox 9">
            <a:extLst>
              <a:ext uri="{FF2B5EF4-FFF2-40B4-BE49-F238E27FC236}">
                <a16:creationId xmlns:a16="http://schemas.microsoft.com/office/drawing/2014/main" id="{DC61F035-D76F-4375-80E2-57D70867BEE6}"/>
              </a:ext>
            </a:extLst>
          </p:cNvPr>
          <p:cNvSpPr txBox="1"/>
          <p:nvPr/>
        </p:nvSpPr>
        <p:spPr>
          <a:xfrm>
            <a:off x="5881720" y="1949206"/>
            <a:ext cx="780983" cy="523220"/>
          </a:xfrm>
          <a:prstGeom prst="rect">
            <a:avLst/>
          </a:prstGeom>
          <a:noFill/>
        </p:spPr>
        <p:txBody>
          <a:bodyPr wrap="none" rtlCol="0">
            <a:spAutoFit/>
          </a:bodyPr>
          <a:lstStyle/>
          <a:p>
            <a:r>
              <a:rPr lang="en-GB" sz="2800" dirty="0"/>
              <a:t>400</a:t>
            </a:r>
          </a:p>
        </p:txBody>
      </p:sp>
    </p:spTree>
    <p:extLst>
      <p:ext uri="{BB962C8B-B14F-4D97-AF65-F5344CB8AC3E}">
        <p14:creationId xmlns:p14="http://schemas.microsoft.com/office/powerpoint/2010/main" val="27515822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51CD5BFB-177E-4850-9630-4DB87AD71608}"/>
              </a:ext>
            </a:extLst>
          </p:cNvPr>
          <p:cNvSpPr>
            <a:spLocks noGrp="1"/>
          </p:cNvSpPr>
          <p:nvPr>
            <p:ph type="body" sz="quarter" idx="10"/>
          </p:nvPr>
        </p:nvSpPr>
        <p:spPr/>
        <p:txBody>
          <a:bodyPr/>
          <a:lstStyle/>
          <a:p>
            <a:r>
              <a:rPr lang="en-GB" dirty="0"/>
              <a:t>What calculation does this bar model show?</a:t>
            </a:r>
          </a:p>
        </p:txBody>
      </p:sp>
      <p:sp>
        <p:nvSpPr>
          <p:cNvPr id="8" name="Text Placeholder 7">
            <a:extLst>
              <a:ext uri="{FF2B5EF4-FFF2-40B4-BE49-F238E27FC236}">
                <a16:creationId xmlns:a16="http://schemas.microsoft.com/office/drawing/2014/main" id="{1DD44044-DFDC-425B-9AA4-24B12E772D38}"/>
              </a:ext>
            </a:extLst>
          </p:cNvPr>
          <p:cNvSpPr>
            <a:spLocks noGrp="1"/>
          </p:cNvSpPr>
          <p:nvPr>
            <p:ph type="body" sz="quarter" idx="11"/>
          </p:nvPr>
        </p:nvSpPr>
        <p:spPr/>
        <p:txBody>
          <a:bodyPr/>
          <a:lstStyle/>
          <a:p>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U8 Pre-Unit Q8: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calculate </a:t>
            </a:r>
            <a:r>
              <a:rPr lang="en-US" sz="2400" dirty="0">
                <a:solidFill>
                  <a:prstClr val="black"/>
                </a:solidFill>
                <a:latin typeface="Century Gothic"/>
              </a:rPr>
              <a:t>unit fractions of amounts</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mc:AlternateContent xmlns:mc="http://schemas.openxmlformats.org/markup-compatibility/2006" xmlns:a14="http://schemas.microsoft.com/office/drawing/2010/main">
        <mc:Choice Requires="a14">
          <p:graphicFrame>
            <p:nvGraphicFramePr>
              <p:cNvPr id="9" name="Table 3">
                <a:extLst>
                  <a:ext uri="{FF2B5EF4-FFF2-40B4-BE49-F238E27FC236}">
                    <a16:creationId xmlns:a16="http://schemas.microsoft.com/office/drawing/2014/main" id="{1AE9EF75-09D2-475B-8655-8402013DE43B}"/>
                  </a:ext>
                </a:extLst>
              </p:cNvPr>
              <p:cNvGraphicFramePr>
                <a:graphicFrameLocks noGrp="1"/>
              </p:cNvGraphicFramePr>
              <p:nvPr>
                <p:extLst>
                  <p:ext uri="{D42A27DB-BD31-4B8C-83A1-F6EECF244321}">
                    <p14:modId xmlns:p14="http://schemas.microsoft.com/office/powerpoint/2010/main" val="1370816279"/>
                  </p:ext>
                </p:extLst>
              </p:nvPr>
            </p:nvGraphicFramePr>
            <p:xfrm>
              <a:off x="1313952" y="1657350"/>
              <a:ext cx="9964002" cy="4742625"/>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61375">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639592">
                    <a:tc>
                      <a:txBody>
                        <a:bodyPr/>
                        <a:lstStyle/>
                        <a:p>
                          <a:pPr lvl="0">
                            <a:buNone/>
                          </a:pPr>
                          <a:r>
                            <a:rPr lang="en-GB" sz="1400" dirty="0">
                              <a:solidFill>
                                <a:schemeClr val="tx1"/>
                              </a:solidFill>
                              <a:latin typeface="Century Gothic"/>
                            </a:rPr>
                            <a:t>A. </a:t>
                          </a:r>
                          <a14:m>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1</m:t>
                                  </m:r>
                                </m:num>
                                <m:den>
                                  <m:r>
                                    <a:rPr lang="en-GB" sz="1400" b="0" i="1" dirty="0" smtClean="0">
                                      <a:solidFill>
                                        <a:schemeClr val="tx1"/>
                                      </a:solidFill>
                                      <a:latin typeface="Cambria Math" panose="02040503050406030204" pitchFamily="18" charset="0"/>
                                    </a:rPr>
                                    <m:t>8</m:t>
                                  </m:r>
                                </m:den>
                              </m:f>
                            </m:oMath>
                          </a14:m>
                          <a:r>
                            <a:rPr lang="en-US" sz="1400" dirty="0"/>
                            <a:t> of 400</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chemeClr val="accent6">
                                  <a:lumMod val="75000"/>
                                </a:schemeClr>
                              </a:solidFill>
                              <a:latin typeface="Century Gothic"/>
                            </a:rPr>
                            <a:t>Correct </a:t>
                          </a:r>
                        </a:p>
                        <a:p>
                          <a:pPr lvl="0">
                            <a:buNone/>
                          </a:pPr>
                          <a:r>
                            <a:rPr lang="en-GB" sz="1400" dirty="0">
                              <a:solidFill>
                                <a:schemeClr val="tx1"/>
                              </a:solidFill>
                              <a:latin typeface="Century Gothic"/>
                            </a:rPr>
                            <a:t>400 is divided into 8 equal parts.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400" b="0" i="0" u="none" strike="noStrike" noProof="0" dirty="0">
                              <a:solidFill>
                                <a:schemeClr val="tx1"/>
                              </a:solidFill>
                              <a:latin typeface="Century Gothic"/>
                            </a:rPr>
                            <a:t>Take time to connect fractions of amounts with division, using bar models to show that e.g. </a:t>
                          </a:r>
                          <a14:m>
                            <m:oMath xmlns:m="http://schemas.openxmlformats.org/officeDocument/2006/math">
                              <m:f>
                                <m:fPr>
                                  <m:ctrlPr>
                                    <a:rPr lang="en-GB" sz="1400" b="0" i="1" u="none" strike="noStrike" noProof="0" smtClean="0">
                                      <a:solidFill>
                                        <a:schemeClr val="tx1"/>
                                      </a:solidFill>
                                      <a:latin typeface="Cambria Math" panose="02040503050406030204" pitchFamily="18" charset="0"/>
                                    </a:rPr>
                                  </m:ctrlPr>
                                </m:fPr>
                                <m:num>
                                  <m:r>
                                    <a:rPr lang="en-GB" sz="1400" b="0" i="1" u="none" strike="noStrike" noProof="0" smtClean="0">
                                      <a:solidFill>
                                        <a:schemeClr val="tx1"/>
                                      </a:solidFill>
                                      <a:latin typeface="Cambria Math" panose="02040503050406030204" pitchFamily="18" charset="0"/>
                                    </a:rPr>
                                    <m:t>1</m:t>
                                  </m:r>
                                </m:num>
                                <m:den>
                                  <m:r>
                                    <a:rPr lang="en-GB" sz="1400" b="0" i="1" u="none" strike="noStrike" noProof="0" smtClean="0">
                                      <a:solidFill>
                                        <a:schemeClr val="tx1"/>
                                      </a:solidFill>
                                      <a:latin typeface="Cambria Math" panose="02040503050406030204" pitchFamily="18" charset="0"/>
                                    </a:rPr>
                                    <m:t>5</m:t>
                                  </m:r>
                                </m:den>
                              </m:f>
                            </m:oMath>
                          </a14:m>
                          <a:r>
                            <a:rPr lang="en-GB" sz="1400" b="0" i="0" u="none" strike="noStrike" noProof="0" dirty="0">
                              <a:solidFill>
                                <a:schemeClr val="tx1"/>
                              </a:solidFill>
                              <a:latin typeface="Century Gothic"/>
                            </a:rPr>
                            <a:t> is the same as dividing</a:t>
                          </a:r>
                          <a:r>
                            <a:rPr lang="en-GB" sz="1400" b="0" i="0" u="none" strike="noStrike" baseline="0" noProof="0" dirty="0">
                              <a:solidFill>
                                <a:schemeClr val="tx1"/>
                              </a:solidFill>
                              <a:latin typeface="Century Gothic"/>
                            </a:rPr>
                            <a:t> the whole by five. Using the same bar model and changing the whole supports pupils to generalise.</a:t>
                          </a: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Booster: Year 4 Unit 6 Lesson 18 focuses on calculating unit fractions of amounts using representations such as bar models to support understanding and connect to division.</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0" lvl="0" indent="0" algn="l">
                            <a:lnSpc>
                              <a:spcPct val="100000"/>
                            </a:lnSpc>
                            <a:spcBef>
                              <a:spcPts val="0"/>
                            </a:spcBef>
                            <a:spcAft>
                              <a:spcPts val="0"/>
                            </a:spcAft>
                            <a:buFont typeface="Wingdings" panose="05000000000000000000" pitchFamily="2" charset="2"/>
                            <a:buNone/>
                          </a:pPr>
                          <a:endParaRPr lang="en-GB" sz="1400" b="0" i="0" u="none" strike="noStrike" noProof="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955415">
                    <a:tc>
                      <a:txBody>
                        <a:bodyPr/>
                        <a:lstStyle/>
                        <a:p>
                          <a:pPr lvl="0">
                            <a:buNone/>
                          </a:pPr>
                          <a:r>
                            <a:rPr lang="en-GB" sz="1400" dirty="0">
                              <a:solidFill>
                                <a:schemeClr val="tx1"/>
                              </a:solidFill>
                              <a:latin typeface="Century Gothic"/>
                            </a:rPr>
                            <a:t>B. </a:t>
                          </a:r>
                          <a14:m>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1</m:t>
                                  </m:r>
                                </m:num>
                                <m:den>
                                  <m:r>
                                    <a:rPr lang="en-GB" sz="1400" b="0" i="1" dirty="0" smtClean="0">
                                      <a:solidFill>
                                        <a:schemeClr val="tx1"/>
                                      </a:solidFill>
                                      <a:latin typeface="Cambria Math" panose="02040503050406030204" pitchFamily="18" charset="0"/>
                                    </a:rPr>
                                    <m:t>7</m:t>
                                  </m:r>
                                </m:den>
                              </m:f>
                            </m:oMath>
                          </a14:m>
                          <a:r>
                            <a:rPr lang="en-US" sz="1400" dirty="0"/>
                            <a:t> of 400</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a:solidFill>
                                <a:srgbClr val="C00000"/>
                              </a:solidFill>
                              <a:latin typeface="Century Gothic"/>
                            </a:rPr>
                            <a:t>Incorrect</a:t>
                          </a:r>
                          <a:endParaRPr lang="en-GB" sz="1400">
                            <a:solidFill>
                              <a:schemeClr val="tx1"/>
                            </a:solidFill>
                            <a:latin typeface="Century Gothic"/>
                          </a:endParaRPr>
                        </a:p>
                        <a:p>
                          <a:pPr lvl="0">
                            <a:buNone/>
                          </a:pPr>
                          <a:r>
                            <a:rPr lang="en-GB" sz="1400">
                              <a:solidFill>
                                <a:schemeClr val="tx1"/>
                              </a:solidFill>
                              <a:latin typeface="Century Gothic"/>
                            </a:rPr>
                            <a:t>The pupil may have counted the remaining parts and discounted the marked part. They do not understand the relationship between fractional part and whole.</a:t>
                          </a: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955415">
                    <a:tc>
                      <a:txBody>
                        <a:bodyPr/>
                        <a:lstStyle/>
                        <a:p>
                          <a:pPr lvl="0">
                            <a:buNone/>
                          </a:pPr>
                          <a:r>
                            <a:rPr lang="en-GB" sz="1400" dirty="0">
                              <a:solidFill>
                                <a:schemeClr val="tx1"/>
                              </a:solidFill>
                              <a:latin typeface="Century Gothic"/>
                            </a:rPr>
                            <a:t>C. </a:t>
                          </a:r>
                          <a14:m>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1</m:t>
                                  </m:r>
                                </m:num>
                                <m:den>
                                  <m:r>
                                    <a:rPr lang="en-GB" sz="1400" b="0" i="1" dirty="0" smtClean="0">
                                      <a:solidFill>
                                        <a:schemeClr val="tx1"/>
                                      </a:solidFill>
                                      <a:latin typeface="Cambria Math" panose="02040503050406030204" pitchFamily="18" charset="0"/>
                                    </a:rPr>
                                    <m:t>8</m:t>
                                  </m:r>
                                </m:den>
                              </m:f>
                            </m:oMath>
                          </a14:m>
                          <a:r>
                            <a:rPr lang="en-US" sz="1400" dirty="0"/>
                            <a:t> of 50</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misunderstood the whole in the model and identified 50 as the whole and not the fractional part. They may not be secure with representations of fractions.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139417">
                    <a:tc>
                      <a:txBody>
                        <a:bodyPr/>
                        <a:lstStyle/>
                        <a:p>
                          <a:pPr lvl="0">
                            <a:buNone/>
                          </a:pPr>
                          <a:r>
                            <a:rPr lang="en-GB" sz="1400" dirty="0">
                              <a:solidFill>
                                <a:schemeClr val="tx1"/>
                              </a:solidFill>
                              <a:latin typeface="Century Gothic"/>
                            </a:rPr>
                            <a:t>D. </a:t>
                          </a:r>
                          <a14:m>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1</m:t>
                                  </m:r>
                                </m:num>
                                <m:den>
                                  <m:r>
                                    <a:rPr lang="en-GB" sz="1400" b="0" i="1" dirty="0" smtClean="0">
                                      <a:solidFill>
                                        <a:schemeClr val="tx1"/>
                                      </a:solidFill>
                                      <a:latin typeface="Cambria Math" panose="02040503050406030204" pitchFamily="18" charset="0"/>
                                    </a:rPr>
                                    <m:t>50</m:t>
                                  </m:r>
                                </m:den>
                              </m:f>
                            </m:oMath>
                          </a14:m>
                          <a:r>
                            <a:rPr lang="en-US" sz="1400" dirty="0"/>
                            <a:t> of 400</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not understand fractional parts of wholes when represented as bars, and so may not recognise 50 as the value of one of eight equal parts.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mc:Choice>
        <mc:Fallback xmlns="">
          <p:graphicFrame>
            <p:nvGraphicFramePr>
              <p:cNvPr id="9" name="Table 3">
                <a:extLst>
                  <a:ext uri="{FF2B5EF4-FFF2-40B4-BE49-F238E27FC236}">
                    <a16:creationId xmlns:a16="http://schemas.microsoft.com/office/drawing/2014/main" id="{1AE9EF75-09D2-475B-8655-8402013DE43B}"/>
                  </a:ext>
                </a:extLst>
              </p:cNvPr>
              <p:cNvGraphicFramePr>
                <a:graphicFrameLocks noGrp="1"/>
              </p:cNvGraphicFramePr>
              <p:nvPr>
                <p:extLst>
                  <p:ext uri="{D42A27DB-BD31-4B8C-83A1-F6EECF244321}">
                    <p14:modId xmlns:p14="http://schemas.microsoft.com/office/powerpoint/2010/main" val="1370816279"/>
                  </p:ext>
                </p:extLst>
              </p:nvPr>
            </p:nvGraphicFramePr>
            <p:xfrm>
              <a:off x="1313952" y="1657350"/>
              <a:ext cx="9964002" cy="4742625"/>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75920">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678625">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2"/>
                          <a:stretch>
                            <a:fillRect l="-543" t="-56757" r="-790217" b="-550450"/>
                          </a:stretch>
                        </a:blipFill>
                      </a:tcPr>
                    </a:tc>
                    <a:tc>
                      <a:txBody>
                        <a:bodyPr/>
                        <a:lstStyle/>
                        <a:p>
                          <a:pPr lvl="0">
                            <a:buNone/>
                          </a:pPr>
                          <a:r>
                            <a:rPr lang="en-GB" sz="1400" b="1" dirty="0">
                              <a:solidFill>
                                <a:schemeClr val="accent6">
                                  <a:lumMod val="75000"/>
                                </a:schemeClr>
                              </a:solidFill>
                              <a:latin typeface="Century Gothic"/>
                            </a:rPr>
                            <a:t>Correct </a:t>
                          </a:r>
                        </a:p>
                        <a:p>
                          <a:pPr lvl="0">
                            <a:buNone/>
                          </a:pPr>
                          <a:r>
                            <a:rPr lang="en-GB" sz="1400" dirty="0">
                              <a:solidFill>
                                <a:schemeClr val="tx1"/>
                              </a:solidFill>
                              <a:latin typeface="Century Gothic"/>
                            </a:rPr>
                            <a:t>400 is divided into 8 equal parts.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2"/>
                          <a:stretch>
                            <a:fillRect l="-144328" t="-8787" r="-299" b="-697"/>
                          </a:stretch>
                        </a:blipFill>
                      </a:tcPr>
                    </a:tc>
                    <a:extLst>
                      <a:ext uri="{0D108BD9-81ED-4DB2-BD59-A6C34878D82A}">
                        <a16:rowId xmlns:a16="http://schemas.microsoft.com/office/drawing/2014/main" val="4082257941"/>
                      </a:ext>
                    </a:extLst>
                  </a:tr>
                  <a:tr h="1229360">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2"/>
                          <a:stretch>
                            <a:fillRect l="-543" t="-86139" r="-790217" b="-202475"/>
                          </a:stretch>
                        </a:blipFill>
                      </a:tcPr>
                    </a:tc>
                    <a:tc>
                      <a:txBody>
                        <a:bodyPr/>
                        <a:lstStyle/>
                        <a:p>
                          <a:pPr lvl="0">
                            <a:buNone/>
                          </a:pPr>
                          <a:r>
                            <a:rPr lang="en-GB" sz="1400" b="1">
                              <a:solidFill>
                                <a:srgbClr val="C00000"/>
                              </a:solidFill>
                              <a:latin typeface="Century Gothic"/>
                            </a:rPr>
                            <a:t>Incorrect</a:t>
                          </a:r>
                          <a:endParaRPr lang="en-GB" sz="1400">
                            <a:solidFill>
                              <a:schemeClr val="tx1"/>
                            </a:solidFill>
                            <a:latin typeface="Century Gothic"/>
                          </a:endParaRPr>
                        </a:p>
                        <a:p>
                          <a:pPr lvl="0">
                            <a:buNone/>
                          </a:pPr>
                          <a:r>
                            <a:rPr lang="en-GB" sz="1400">
                              <a:solidFill>
                                <a:schemeClr val="tx1"/>
                              </a:solidFill>
                              <a:latin typeface="Century Gothic"/>
                            </a:rPr>
                            <a:t>The pupil may have counted the remaining parts and discounted the marked part. They do not understand the relationship between fractional part and whole.</a:t>
                          </a: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1229360">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2"/>
                          <a:stretch>
                            <a:fillRect l="-543" t="-186139" r="-790217" b="-102475"/>
                          </a:stretch>
                        </a:blip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misunderstood the whole in the model and identified 50 as the whole and not the fractional part. They may not be secure with representations of fractions.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229360">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2"/>
                          <a:stretch>
                            <a:fillRect l="-543" t="-286139" r="-790217" b="-2475"/>
                          </a:stretch>
                        </a:blip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not understand fractional parts of wholes when represented as bars, and so may not recognise 50 as the value of one of eight equal parts.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mc:Fallback>
      </mc:AlternateContent>
    </p:spTree>
    <p:extLst>
      <p:ext uri="{BB962C8B-B14F-4D97-AF65-F5344CB8AC3E}">
        <p14:creationId xmlns:p14="http://schemas.microsoft.com/office/powerpoint/2010/main" val="37809385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lang="en-GB" dirty="0"/>
                  <a:t>How many hundredths are equivalent to </a:t>
                </a:r>
                <a14:m>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𝟑</m:t>
                        </m:r>
                      </m:num>
                      <m:den>
                        <m:r>
                          <a:rPr lang="en-GB" b="1" i="1" smtClean="0">
                            <a:latin typeface="Cambria Math" panose="02040503050406030204" pitchFamily="18" charset="0"/>
                          </a:rPr>
                          <m:t>𝟒</m:t>
                        </m:r>
                      </m:den>
                    </m:f>
                    <m:r>
                      <a:rPr lang="en-GB" b="1" i="1" smtClean="0">
                        <a:latin typeface="Cambria Math" panose="02040503050406030204" pitchFamily="18" charset="0"/>
                      </a:rPr>
                      <m:t>?</m:t>
                    </m:r>
                  </m:oMath>
                </a14:m>
                <a:endParaRPr lang="en-GB" dirty="0"/>
              </a:p>
            </p:txBody>
          </p:sp>
        </mc:Choice>
        <mc:Fallback xmlns="">
          <p:sp>
            <p:nvSpPr>
              <p:cNvPr id="2" name="Text Placeholder 1">
                <a:extLst>
                  <a:ext uri="{FF2B5EF4-FFF2-40B4-BE49-F238E27FC236}">
                    <a16:creationId xmlns:a16="http://schemas.microsoft.com/office/drawing/2014/main" id="{83855B7E-BDBC-48D9-83C9-9014B47DD59F}"/>
                  </a:ext>
                </a:extLst>
              </p:cNvPr>
              <p:cNvSpPr>
                <a:spLocks noGrp="1" noRot="1" noChangeAspect="1" noMove="1" noResize="1" noEditPoints="1" noAdjustHandles="1" noChangeArrowheads="1" noChangeShapeType="1" noTextEdit="1"/>
              </p:cNvSpPr>
              <p:nvPr>
                <p:ph type="body" sz="quarter" idx="10"/>
              </p:nvPr>
            </p:nvSpPr>
            <p:spPr>
              <a:blipFill>
                <a:blip r:embed="rId2"/>
                <a:stretch>
                  <a:fillRect l="-1593" t="-4274" b="-16239"/>
                </a:stretch>
              </a:blipFill>
            </p:spPr>
            <p:txBody>
              <a:bodyPr/>
              <a:lstStyle/>
              <a:p>
                <a:r>
                  <a:rPr lang="en-GB">
                    <a:noFill/>
                  </a:rPr>
                  <a:t> </a:t>
                </a:r>
              </a:p>
            </p:txBody>
          </p:sp>
        </mc:Fallback>
      </mc:AlternateContent>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r>
              <a:rPr lang="en-GB" dirty="0"/>
              <a:t>34</a:t>
            </a:r>
          </a:p>
        </p:txBody>
      </p:sp>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r>
              <a:rPr lang="en-GB" dirty="0"/>
              <a:t>75</a:t>
            </a:r>
          </a:p>
        </p:txBody>
      </p:sp>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r>
              <a:rPr lang="en-GB" dirty="0"/>
              <a:t>25</a:t>
            </a:r>
          </a:p>
        </p:txBody>
      </p:sp>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r>
              <a:rPr lang="en-GB" dirty="0"/>
              <a:t>300</a:t>
            </a:r>
          </a:p>
        </p:txBody>
      </p:sp>
      <p:sp>
        <p:nvSpPr>
          <p:cNvPr id="7" name="TextBox 6">
            <a:extLst>
              <a:ext uri="{FF2B5EF4-FFF2-40B4-BE49-F238E27FC236}">
                <a16:creationId xmlns:a16="http://schemas.microsoft.com/office/drawing/2014/main" id="{6389EC0E-7151-4B4D-AF65-5C0F0ACB5E8B}"/>
              </a:ext>
            </a:extLst>
          </p:cNvPr>
          <p:cNvSpPr txBox="1"/>
          <p:nvPr/>
        </p:nvSpPr>
        <p:spPr>
          <a:xfrm>
            <a:off x="1192237" y="409278"/>
            <a:ext cx="9020908" cy="424732"/>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U9 Pre-Unit Q9: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identify hundredths</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p:spTree>
    <p:extLst>
      <p:ext uri="{BB962C8B-B14F-4D97-AF65-F5344CB8AC3E}">
        <p14:creationId xmlns:p14="http://schemas.microsoft.com/office/powerpoint/2010/main" val="11206338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Text Placeholder 6">
                <a:extLst>
                  <a:ext uri="{FF2B5EF4-FFF2-40B4-BE49-F238E27FC236}">
                    <a16:creationId xmlns:a16="http://schemas.microsoft.com/office/drawing/2014/main" id="{51CD5BFB-177E-4850-9630-4DB87AD71608}"/>
                  </a:ext>
                </a:extLst>
              </p:cNvPr>
              <p:cNvSpPr>
                <a:spLocks noGrp="1"/>
              </p:cNvSpPr>
              <p:nvPr>
                <p:ph type="body" sz="quarter" idx="10"/>
              </p:nvPr>
            </p:nvSpPr>
            <p:spPr/>
            <p:txBody>
              <a:bodyPr/>
              <a:lstStyle/>
              <a:p>
                <a:r>
                  <a:rPr lang="en-GB" dirty="0"/>
                  <a:t>How many hundredths are equivalent to </a:t>
                </a:r>
                <a14:m>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𝟑</m:t>
                        </m:r>
                      </m:num>
                      <m:den>
                        <m:r>
                          <a:rPr lang="en-GB" b="1" i="1" smtClean="0">
                            <a:latin typeface="Cambria Math" panose="02040503050406030204" pitchFamily="18" charset="0"/>
                          </a:rPr>
                          <m:t>𝟒</m:t>
                        </m:r>
                      </m:den>
                    </m:f>
                    <m:r>
                      <a:rPr lang="en-GB" b="1" i="1" smtClean="0">
                        <a:latin typeface="Cambria Math" panose="02040503050406030204" pitchFamily="18" charset="0"/>
                      </a:rPr>
                      <m:t>?</m:t>
                    </m:r>
                  </m:oMath>
                </a14:m>
                <a:endParaRPr lang="en-GB" dirty="0"/>
              </a:p>
            </p:txBody>
          </p:sp>
        </mc:Choice>
        <mc:Fallback xmlns="">
          <p:sp>
            <p:nvSpPr>
              <p:cNvPr id="7" name="Text Placeholder 6">
                <a:extLst>
                  <a:ext uri="{FF2B5EF4-FFF2-40B4-BE49-F238E27FC236}">
                    <a16:creationId xmlns:a16="http://schemas.microsoft.com/office/drawing/2014/main" id="{51CD5BFB-177E-4850-9630-4DB87AD71608}"/>
                  </a:ext>
                </a:extLst>
              </p:cNvPr>
              <p:cNvSpPr>
                <a:spLocks noGrp="1" noRot="1" noChangeAspect="1" noMove="1" noResize="1" noEditPoints="1" noAdjustHandles="1" noChangeArrowheads="1" noChangeShapeType="1" noTextEdit="1"/>
              </p:cNvSpPr>
              <p:nvPr>
                <p:ph type="body" sz="quarter" idx="10"/>
              </p:nvPr>
            </p:nvSpPr>
            <p:spPr>
              <a:blipFill>
                <a:blip r:embed="rId2"/>
                <a:stretch>
                  <a:fillRect l="-1593" t="-4237" b="-15254"/>
                </a:stretch>
              </a:blipFill>
            </p:spPr>
            <p:txBody>
              <a:bodyPr/>
              <a:lstStyle/>
              <a:p>
                <a:r>
                  <a:rPr lang="en-GB">
                    <a:noFill/>
                  </a:rPr>
                  <a:t> </a:t>
                </a:r>
              </a:p>
            </p:txBody>
          </p:sp>
        </mc:Fallback>
      </mc:AlternateContent>
      <p:sp>
        <p:nvSpPr>
          <p:cNvPr id="8" name="Text Placeholder 7">
            <a:extLst>
              <a:ext uri="{FF2B5EF4-FFF2-40B4-BE49-F238E27FC236}">
                <a16:creationId xmlns:a16="http://schemas.microsoft.com/office/drawing/2014/main" id="{1DD44044-DFDC-425B-9AA4-24B12E772D38}"/>
              </a:ext>
            </a:extLst>
          </p:cNvPr>
          <p:cNvSpPr>
            <a:spLocks noGrp="1"/>
          </p:cNvSpPr>
          <p:nvPr>
            <p:ph type="body" sz="quarter" idx="11"/>
          </p:nvPr>
        </p:nvSpPr>
        <p:spPr/>
        <p:txBody>
          <a:bodyPr/>
          <a:lstStyle/>
          <a:p>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U9 Pre-Unit Q9: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identify hundredths</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mc:AlternateContent xmlns:mc="http://schemas.openxmlformats.org/markup-compatibility/2006" xmlns:a14="http://schemas.microsoft.com/office/drawing/2010/main">
        <mc:Choice Requires="a14">
          <p:graphicFrame>
            <p:nvGraphicFramePr>
              <p:cNvPr id="9" name="Table 3">
                <a:extLst>
                  <a:ext uri="{FF2B5EF4-FFF2-40B4-BE49-F238E27FC236}">
                    <a16:creationId xmlns:a16="http://schemas.microsoft.com/office/drawing/2014/main" id="{1AE9EF75-09D2-475B-8655-8402013DE43B}"/>
                  </a:ext>
                </a:extLst>
              </p:cNvPr>
              <p:cNvGraphicFramePr>
                <a:graphicFrameLocks noGrp="1"/>
              </p:cNvGraphicFramePr>
              <p:nvPr>
                <p:extLst>
                  <p:ext uri="{D42A27DB-BD31-4B8C-83A1-F6EECF244321}">
                    <p14:modId xmlns:p14="http://schemas.microsoft.com/office/powerpoint/2010/main" val="655755313"/>
                  </p:ext>
                </p:extLst>
              </p:nvPr>
            </p:nvGraphicFramePr>
            <p:xfrm>
              <a:off x="1313952" y="1657350"/>
              <a:ext cx="9964002" cy="4752333"/>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61375">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754778">
                    <a:tc>
                      <a:txBody>
                        <a:bodyPr/>
                        <a:lstStyle/>
                        <a:p>
                          <a:pPr lvl="0">
                            <a:buNone/>
                          </a:pPr>
                          <a:r>
                            <a:rPr lang="en-GB" sz="1400" dirty="0">
                              <a:solidFill>
                                <a:schemeClr val="tx1"/>
                              </a:solidFill>
                              <a:latin typeface="Century Gothic"/>
                            </a:rPr>
                            <a:t>A. 34</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pupils may not have a secure understanding of equivalent fractions and recall of key equivalent fractions. Pupils have used the numerator and denominator to generate a value.</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A bead string is a useful representation to find equivalent hundredths. Identify that 1 bead = </a:t>
                          </a:r>
                          <a14:m>
                            <m:oMath xmlns:m="http://schemas.openxmlformats.org/officeDocument/2006/math">
                              <m:f>
                                <m:fPr>
                                  <m:ctrlPr>
                                    <a:rPr lang="en-GB" sz="1400" b="0" i="1" u="none" strike="noStrike" noProof="0" smtClean="0">
                                      <a:solidFill>
                                        <a:schemeClr val="tx1"/>
                                      </a:solidFill>
                                      <a:latin typeface="Cambria Math" panose="02040503050406030204" pitchFamily="18" charset="0"/>
                                    </a:rPr>
                                  </m:ctrlPr>
                                </m:fPr>
                                <m:num>
                                  <m:r>
                                    <a:rPr lang="en-GB" sz="1400" b="0" i="1" u="none" strike="noStrike" noProof="0" smtClean="0">
                                      <a:solidFill>
                                        <a:schemeClr val="tx1"/>
                                      </a:solidFill>
                                      <a:latin typeface="Cambria Math" panose="02040503050406030204" pitchFamily="18" charset="0"/>
                                    </a:rPr>
                                    <m:t>1</m:t>
                                  </m:r>
                                </m:num>
                                <m:den>
                                  <m:r>
                                    <a:rPr lang="en-GB" sz="1400" b="0" i="1" u="none" strike="noStrike" noProof="0" smtClean="0">
                                      <a:solidFill>
                                        <a:schemeClr val="tx1"/>
                                      </a:solidFill>
                                      <a:latin typeface="Cambria Math" panose="02040503050406030204" pitchFamily="18" charset="0"/>
                                    </a:rPr>
                                    <m:t>100</m:t>
                                  </m:r>
                                </m:den>
                              </m:f>
                            </m:oMath>
                          </a14:m>
                          <a:r>
                            <a:rPr lang="en-GB" sz="1400" b="0" i="0" u="none" strike="noStrike" noProof="0" dirty="0">
                              <a:solidFill>
                                <a:schemeClr val="tx1"/>
                              </a:solidFill>
                              <a:latin typeface="Century Gothic"/>
                            </a:rPr>
                            <a:t> and ask pupils to show different</a:t>
                          </a:r>
                          <a:r>
                            <a:rPr lang="en-GB" sz="1400" b="0" i="0" u="none" strike="noStrike" baseline="0" noProof="0" dirty="0">
                              <a:solidFill>
                                <a:schemeClr val="tx1"/>
                              </a:solidFill>
                              <a:latin typeface="Century Gothic"/>
                            </a:rPr>
                            <a:t> parts of the whole by folding e.g. fold the bead string into quarters, half, fifths.</a:t>
                          </a: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Booster: Year 4 Unit 8 Lessons 8 and 9 provide practical opportunities to consolidate decimal and fraction hundredths using Dienes equipment and a bead string.</a:t>
                          </a:r>
                        </a:p>
                        <a:p>
                          <a:pPr marL="0" lvl="0" indent="0" algn="l">
                            <a:lnSpc>
                              <a:spcPct val="100000"/>
                            </a:lnSpc>
                            <a:spcBef>
                              <a:spcPts val="0"/>
                            </a:spcBef>
                            <a:spcAft>
                              <a:spcPts val="0"/>
                            </a:spcAft>
                            <a:buFont typeface="Wingdings" panose="05000000000000000000" pitchFamily="2" charset="2"/>
                            <a:buNone/>
                          </a:pPr>
                          <a:endParaRPr lang="en-GB" sz="1400" b="0" i="0" u="none" strike="noStrike" noProof="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690392">
                    <a:tc>
                      <a:txBody>
                        <a:bodyPr/>
                        <a:lstStyle/>
                        <a:p>
                          <a:pPr lvl="0">
                            <a:buNone/>
                          </a:pPr>
                          <a:r>
                            <a:rPr lang="en-GB" sz="1400" dirty="0">
                              <a:solidFill>
                                <a:schemeClr val="tx1"/>
                              </a:solidFill>
                              <a:latin typeface="Century Gothic"/>
                            </a:rPr>
                            <a:t>B. 75</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chemeClr val="accent6">
                                  <a:lumMod val="75000"/>
                                </a:schemeClr>
                              </a:solidFill>
                              <a:latin typeface="Century Gothic"/>
                            </a:rPr>
                            <a:t>Correct </a:t>
                          </a:r>
                        </a:p>
                        <a:p>
                          <a:pPr lvl="0">
                            <a:buNone/>
                          </a:pPr>
                          <a:r>
                            <a:rPr lang="en-GB" sz="1400" dirty="0">
                              <a:solidFill>
                                <a:schemeClr val="tx1"/>
                              </a:solidFill>
                              <a:latin typeface="Century Gothic"/>
                            </a:rPr>
                            <a:t>If </a:t>
                          </a:r>
                          <a14:m>
                            <m:oMath xmlns:m="http://schemas.openxmlformats.org/officeDocument/2006/math">
                              <m:f>
                                <m:fPr>
                                  <m:ctrlPr>
                                    <a:rPr lang="en-GB" sz="1400" b="0" i="1" smtClean="0">
                                      <a:solidFill>
                                        <a:schemeClr val="tx1"/>
                                      </a:solidFill>
                                      <a:latin typeface="Cambria Math" panose="02040503050406030204" pitchFamily="18" charset="0"/>
                                    </a:rPr>
                                  </m:ctrlPr>
                                </m:fPr>
                                <m:num>
                                  <m:r>
                                    <a:rPr lang="en-GB" sz="1400" b="0" i="1" smtClean="0">
                                      <a:solidFill>
                                        <a:schemeClr val="tx1"/>
                                      </a:solidFill>
                                      <a:latin typeface="Cambria Math" panose="02040503050406030204" pitchFamily="18" charset="0"/>
                                    </a:rPr>
                                    <m:t>1</m:t>
                                  </m:r>
                                </m:num>
                                <m:den>
                                  <m:r>
                                    <a:rPr lang="en-GB" sz="1400" b="0" i="1" smtClean="0">
                                      <a:solidFill>
                                        <a:schemeClr val="tx1"/>
                                      </a:solidFill>
                                      <a:latin typeface="Cambria Math" panose="02040503050406030204" pitchFamily="18" charset="0"/>
                                    </a:rPr>
                                    <m:t>4</m:t>
                                  </m:r>
                                </m:den>
                              </m:f>
                            </m:oMath>
                          </a14:m>
                          <a:r>
                            <a:rPr lang="en-GB" sz="1400" dirty="0">
                              <a:solidFill>
                                <a:schemeClr val="tx1"/>
                              </a:solidFill>
                              <a:latin typeface="Century Gothic"/>
                            </a:rPr>
                            <a:t> is 25 then </a:t>
                          </a:r>
                          <a14:m>
                            <m:oMath xmlns:m="http://schemas.openxmlformats.org/officeDocument/2006/math">
                              <m:f>
                                <m:fPr>
                                  <m:ctrlPr>
                                    <a:rPr lang="en-GB" sz="1400" b="0" i="1" smtClean="0">
                                      <a:solidFill>
                                        <a:schemeClr val="tx1"/>
                                      </a:solidFill>
                                      <a:latin typeface="Cambria Math" panose="02040503050406030204" pitchFamily="18" charset="0"/>
                                    </a:rPr>
                                  </m:ctrlPr>
                                </m:fPr>
                                <m:num>
                                  <m:r>
                                    <a:rPr lang="en-GB" sz="1400" b="0" i="1" smtClean="0">
                                      <a:solidFill>
                                        <a:schemeClr val="tx1"/>
                                      </a:solidFill>
                                      <a:latin typeface="Cambria Math" panose="02040503050406030204" pitchFamily="18" charset="0"/>
                                    </a:rPr>
                                    <m:t>3</m:t>
                                  </m:r>
                                </m:num>
                                <m:den>
                                  <m:r>
                                    <a:rPr lang="en-GB" sz="1400" b="0" i="1" smtClean="0">
                                      <a:solidFill>
                                        <a:schemeClr val="tx1"/>
                                      </a:solidFill>
                                      <a:latin typeface="Cambria Math" panose="02040503050406030204" pitchFamily="18" charset="0"/>
                                    </a:rPr>
                                    <m:t>4</m:t>
                                  </m:r>
                                </m:den>
                              </m:f>
                            </m:oMath>
                          </a14:m>
                          <a:r>
                            <a:rPr lang="en-GB" sz="1400" dirty="0">
                              <a:solidFill>
                                <a:schemeClr val="tx1"/>
                              </a:solidFill>
                              <a:latin typeface="Century Gothic"/>
                            </a:rPr>
                            <a:t> is 75.</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955415">
                    <a:tc>
                      <a:txBody>
                        <a:bodyPr/>
                        <a:lstStyle/>
                        <a:p>
                          <a:pPr lvl="0">
                            <a:buNone/>
                          </a:pPr>
                          <a:r>
                            <a:rPr lang="en-GB" sz="1400" dirty="0">
                              <a:solidFill>
                                <a:schemeClr val="tx1"/>
                              </a:solidFill>
                              <a:latin typeface="Century Gothic"/>
                            </a:rPr>
                            <a:t>C. 25</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have identified the equivalence of </a:t>
                          </a:r>
                          <a14:m>
                            <m:oMath xmlns:m="http://schemas.openxmlformats.org/officeDocument/2006/math">
                              <m:f>
                                <m:fPr>
                                  <m:ctrlPr>
                                    <a:rPr lang="en-GB" sz="1400" b="0" i="1" smtClean="0">
                                      <a:solidFill>
                                        <a:schemeClr val="tx1"/>
                                      </a:solidFill>
                                      <a:latin typeface="Cambria Math" panose="02040503050406030204" pitchFamily="18" charset="0"/>
                                    </a:rPr>
                                  </m:ctrlPr>
                                </m:fPr>
                                <m:num>
                                  <m:r>
                                    <a:rPr lang="en-GB" sz="1400" b="0" i="1" smtClean="0">
                                      <a:solidFill>
                                        <a:schemeClr val="tx1"/>
                                      </a:solidFill>
                                      <a:latin typeface="Cambria Math" panose="02040503050406030204" pitchFamily="18" charset="0"/>
                                    </a:rPr>
                                    <m:t>1</m:t>
                                  </m:r>
                                </m:num>
                                <m:den>
                                  <m:r>
                                    <a:rPr lang="en-GB" sz="1400" b="0" i="1" smtClean="0">
                                      <a:solidFill>
                                        <a:schemeClr val="tx1"/>
                                      </a:solidFill>
                                      <a:latin typeface="Cambria Math" panose="02040503050406030204" pitchFamily="18" charset="0"/>
                                    </a:rPr>
                                    <m:t>4</m:t>
                                  </m:r>
                                </m:den>
                              </m:f>
                            </m:oMath>
                          </a14:m>
                          <a:r>
                            <a:rPr lang="en-GB" sz="1400" dirty="0">
                              <a:solidFill>
                                <a:schemeClr val="tx1"/>
                              </a:solidFill>
                              <a:latin typeface="Century Gothic"/>
                            </a:rPr>
                            <a:t> and not taken into account the value of the numerator. They are not secure with representing fractions as hundredths.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139417">
                    <a:tc>
                      <a:txBody>
                        <a:bodyPr/>
                        <a:lstStyle/>
                        <a:p>
                          <a:pPr lvl="0">
                            <a:buNone/>
                          </a:pPr>
                          <a:r>
                            <a:rPr lang="en-GB" sz="1400" dirty="0">
                              <a:solidFill>
                                <a:schemeClr val="tx1"/>
                              </a:solidFill>
                              <a:latin typeface="Century Gothic"/>
                            </a:rPr>
                            <a:t>D. 300</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not have a secure understanding of equivalence and has multiplied the numerator by hundred.</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mc:Choice>
        <mc:Fallback xmlns="">
          <p:graphicFrame>
            <p:nvGraphicFramePr>
              <p:cNvPr id="9" name="Table 3">
                <a:extLst>
                  <a:ext uri="{FF2B5EF4-FFF2-40B4-BE49-F238E27FC236}">
                    <a16:creationId xmlns:a16="http://schemas.microsoft.com/office/drawing/2014/main" id="{1AE9EF75-09D2-475B-8655-8402013DE43B}"/>
                  </a:ext>
                </a:extLst>
              </p:cNvPr>
              <p:cNvGraphicFramePr>
                <a:graphicFrameLocks noGrp="1"/>
              </p:cNvGraphicFramePr>
              <p:nvPr>
                <p:extLst>
                  <p:ext uri="{D42A27DB-BD31-4B8C-83A1-F6EECF244321}">
                    <p14:modId xmlns:p14="http://schemas.microsoft.com/office/powerpoint/2010/main" val="655755313"/>
                  </p:ext>
                </p:extLst>
              </p:nvPr>
            </p:nvGraphicFramePr>
            <p:xfrm>
              <a:off x="1313952" y="1657350"/>
              <a:ext cx="9964002" cy="4752333"/>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75920">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1229360">
                    <a:tc>
                      <a:txBody>
                        <a:bodyPr/>
                        <a:lstStyle/>
                        <a:p>
                          <a:pPr lvl="0">
                            <a:buNone/>
                          </a:pPr>
                          <a:r>
                            <a:rPr lang="en-GB" sz="1400" dirty="0">
                              <a:solidFill>
                                <a:schemeClr val="tx1"/>
                              </a:solidFill>
                              <a:latin typeface="Century Gothic"/>
                            </a:rPr>
                            <a:t>A. 34</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pupils may not have a secure understanding of equivalent fractions and recall of key equivalent fractions. Pupils have used the numerator and denominator to generate a value.</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3"/>
                          <a:stretch>
                            <a:fillRect l="-144328" t="-8762" r="-299" b="-278"/>
                          </a:stretch>
                        </a:blipFill>
                      </a:tcPr>
                    </a:tc>
                    <a:extLst>
                      <a:ext uri="{0D108BD9-81ED-4DB2-BD59-A6C34878D82A}">
                        <a16:rowId xmlns:a16="http://schemas.microsoft.com/office/drawing/2014/main" val="4082257941"/>
                      </a:ext>
                    </a:extLst>
                  </a:tr>
                  <a:tr h="690392">
                    <a:tc>
                      <a:txBody>
                        <a:bodyPr/>
                        <a:lstStyle/>
                        <a:p>
                          <a:pPr lvl="0">
                            <a:buNone/>
                          </a:pPr>
                          <a:r>
                            <a:rPr lang="en-GB" sz="1400" dirty="0">
                              <a:solidFill>
                                <a:schemeClr val="tx1"/>
                              </a:solidFill>
                              <a:latin typeface="Century Gothic"/>
                            </a:rPr>
                            <a:t>B. 75</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3"/>
                          <a:stretch>
                            <a:fillRect l="-23657" t="-234513" r="-85934" b="-359292"/>
                          </a:stretch>
                        </a:blip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1317244">
                    <a:tc>
                      <a:txBody>
                        <a:bodyPr/>
                        <a:lstStyle/>
                        <a:p>
                          <a:pPr lvl="0">
                            <a:buNone/>
                          </a:pPr>
                          <a:r>
                            <a:rPr lang="en-GB" sz="1400" dirty="0">
                              <a:solidFill>
                                <a:schemeClr val="tx1"/>
                              </a:solidFill>
                              <a:latin typeface="Century Gothic"/>
                            </a:rPr>
                            <a:t>C. 25</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3"/>
                          <a:stretch>
                            <a:fillRect l="-23657" t="-174194" r="-85934" b="-87097"/>
                          </a:stretch>
                        </a:blip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139417">
                    <a:tc>
                      <a:txBody>
                        <a:bodyPr/>
                        <a:lstStyle/>
                        <a:p>
                          <a:pPr lvl="0">
                            <a:buNone/>
                          </a:pPr>
                          <a:r>
                            <a:rPr lang="en-GB" sz="1400" dirty="0">
                              <a:solidFill>
                                <a:schemeClr val="tx1"/>
                              </a:solidFill>
                              <a:latin typeface="Century Gothic"/>
                            </a:rPr>
                            <a:t>D. 300</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not have a secure understanding of equivalence and has multiplied the numerator by hundred.</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mc:Fallback>
      </mc:AlternateContent>
    </p:spTree>
    <p:extLst>
      <p:ext uri="{BB962C8B-B14F-4D97-AF65-F5344CB8AC3E}">
        <p14:creationId xmlns:p14="http://schemas.microsoft.com/office/powerpoint/2010/main" val="12593024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lang="en-GB" dirty="0"/>
                  <a:t>Which of these decimal values is equivalent to </a:t>
                </a:r>
                <a14:m>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𝟑𝟖</m:t>
                        </m:r>
                      </m:num>
                      <m:den>
                        <m:r>
                          <a:rPr lang="en-GB" b="1" i="1" smtClean="0">
                            <a:latin typeface="Cambria Math" panose="02040503050406030204" pitchFamily="18" charset="0"/>
                          </a:rPr>
                          <m:t>𝟏𝟎𝟎</m:t>
                        </m:r>
                      </m:den>
                    </m:f>
                  </m:oMath>
                </a14:m>
                <a:r>
                  <a:rPr lang="en-GB" dirty="0"/>
                  <a:t>?</a:t>
                </a:r>
              </a:p>
            </p:txBody>
          </p:sp>
        </mc:Choice>
        <mc:Fallback xmlns="">
          <p:sp>
            <p:nvSpPr>
              <p:cNvPr id="2" name="Text Placeholder 1">
                <a:extLst>
                  <a:ext uri="{FF2B5EF4-FFF2-40B4-BE49-F238E27FC236}">
                    <a16:creationId xmlns:a16="http://schemas.microsoft.com/office/drawing/2014/main" id="{83855B7E-BDBC-48D9-83C9-9014B47DD59F}"/>
                  </a:ext>
                </a:extLst>
              </p:cNvPr>
              <p:cNvSpPr>
                <a:spLocks noGrp="1" noRot="1" noChangeAspect="1" noMove="1" noResize="1" noEditPoints="1" noAdjustHandles="1" noChangeArrowheads="1" noChangeShapeType="1" noTextEdit="1"/>
              </p:cNvSpPr>
              <p:nvPr>
                <p:ph type="body" sz="quarter" idx="10"/>
              </p:nvPr>
            </p:nvSpPr>
            <p:spPr>
              <a:blipFill>
                <a:blip r:embed="rId2"/>
                <a:stretch>
                  <a:fillRect l="-1593" t="-17949" b="-77778"/>
                </a:stretch>
              </a:blipFill>
            </p:spPr>
            <p:txBody>
              <a:bodyPr/>
              <a:lstStyle/>
              <a:p>
                <a:r>
                  <a:rPr lang="en-GB">
                    <a:noFill/>
                  </a:rPr>
                  <a:t> </a:t>
                </a:r>
              </a:p>
            </p:txBody>
          </p:sp>
        </mc:Fallback>
      </mc:AlternateContent>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r>
              <a:rPr lang="en-GB" dirty="0"/>
              <a:t>0.308</a:t>
            </a:r>
          </a:p>
        </p:txBody>
      </p:sp>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r>
              <a:rPr lang="en-GB" dirty="0"/>
              <a:t>3.8</a:t>
            </a:r>
          </a:p>
        </p:txBody>
      </p:sp>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r>
              <a:rPr lang="en-GB" dirty="0"/>
              <a:t>0.38</a:t>
            </a:r>
          </a:p>
        </p:txBody>
      </p:sp>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r>
              <a:rPr lang="en-GB" dirty="0"/>
              <a:t>0.038</a:t>
            </a:r>
          </a:p>
        </p:txBody>
      </p:sp>
      <p:sp>
        <p:nvSpPr>
          <p:cNvPr id="7" name="TextBox 6">
            <a:extLst>
              <a:ext uri="{FF2B5EF4-FFF2-40B4-BE49-F238E27FC236}">
                <a16:creationId xmlns:a16="http://schemas.microsoft.com/office/drawing/2014/main" id="{6389EC0E-7151-4B4D-AF65-5C0F0ACB5E8B}"/>
              </a:ext>
            </a:extLst>
          </p:cNvPr>
          <p:cNvSpPr txBox="1"/>
          <p:nvPr/>
        </p:nvSpPr>
        <p:spPr>
          <a:xfrm>
            <a:off x="1192237" y="409278"/>
            <a:ext cx="9020908" cy="424732"/>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U9 Pre-Unit Q10: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identify hundredths</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p:spTree>
    <p:extLst>
      <p:ext uri="{BB962C8B-B14F-4D97-AF65-F5344CB8AC3E}">
        <p14:creationId xmlns:p14="http://schemas.microsoft.com/office/powerpoint/2010/main" val="3434786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Text Placeholder 6">
                <a:extLst>
                  <a:ext uri="{FF2B5EF4-FFF2-40B4-BE49-F238E27FC236}">
                    <a16:creationId xmlns:a16="http://schemas.microsoft.com/office/drawing/2014/main" id="{51CD5BFB-177E-4850-9630-4DB87AD71608}"/>
                  </a:ext>
                </a:extLst>
              </p:cNvPr>
              <p:cNvSpPr>
                <a:spLocks noGrp="1"/>
              </p:cNvSpPr>
              <p:nvPr>
                <p:ph type="body" sz="quarter" idx="10"/>
              </p:nvPr>
            </p:nvSpPr>
            <p:spPr/>
            <p:txBody>
              <a:bodyPr/>
              <a:lstStyle/>
              <a:p>
                <a:r>
                  <a:rPr lang="en-GB" sz="2800" dirty="0"/>
                  <a:t>Which of these decimal values is equivalent to </a:t>
                </a:r>
                <a14:m>
                  <m:oMath xmlns:m="http://schemas.openxmlformats.org/officeDocument/2006/math">
                    <m:f>
                      <m:fPr>
                        <m:ctrlPr>
                          <a:rPr lang="en-GB" sz="2800" b="1" i="1" smtClean="0">
                            <a:latin typeface="Cambria Math" panose="02040503050406030204" pitchFamily="18" charset="0"/>
                          </a:rPr>
                        </m:ctrlPr>
                      </m:fPr>
                      <m:num>
                        <m:r>
                          <a:rPr lang="en-GB" sz="2800" b="1" i="1" smtClean="0">
                            <a:latin typeface="Cambria Math" panose="02040503050406030204" pitchFamily="18" charset="0"/>
                          </a:rPr>
                          <m:t>𝟑</m:t>
                        </m:r>
                      </m:num>
                      <m:den>
                        <m:r>
                          <a:rPr lang="en-GB" sz="2800" b="1" i="1" smtClean="0">
                            <a:latin typeface="Cambria Math" panose="02040503050406030204" pitchFamily="18" charset="0"/>
                          </a:rPr>
                          <m:t>𝟏𝟎</m:t>
                        </m:r>
                      </m:den>
                    </m:f>
                    <m:r>
                      <a:rPr lang="en-GB" sz="2800" b="1" i="1" smtClean="0">
                        <a:latin typeface="Cambria Math" panose="02040503050406030204" pitchFamily="18" charset="0"/>
                      </a:rPr>
                      <m:t>+</m:t>
                    </m:r>
                    <m:f>
                      <m:fPr>
                        <m:ctrlPr>
                          <a:rPr lang="en-GB" sz="2800" b="1" i="1" smtClean="0">
                            <a:latin typeface="Cambria Math" panose="02040503050406030204" pitchFamily="18" charset="0"/>
                          </a:rPr>
                        </m:ctrlPr>
                      </m:fPr>
                      <m:num>
                        <m:r>
                          <a:rPr lang="en-GB" sz="2800" b="1" i="1" smtClean="0">
                            <a:latin typeface="Cambria Math" panose="02040503050406030204" pitchFamily="18" charset="0"/>
                          </a:rPr>
                          <m:t>𝟖</m:t>
                        </m:r>
                      </m:num>
                      <m:den>
                        <m:r>
                          <a:rPr lang="en-GB" sz="2800" b="1" i="1" smtClean="0">
                            <a:latin typeface="Cambria Math" panose="02040503050406030204" pitchFamily="18" charset="0"/>
                          </a:rPr>
                          <m:t>𝟏𝟎𝟎</m:t>
                        </m:r>
                      </m:den>
                    </m:f>
                  </m:oMath>
                </a14:m>
                <a:r>
                  <a:rPr lang="en-GB" sz="2800" dirty="0"/>
                  <a:t>?</a:t>
                </a:r>
              </a:p>
              <a:p>
                <a:endParaRPr lang="en-GB" dirty="0"/>
              </a:p>
            </p:txBody>
          </p:sp>
        </mc:Choice>
        <mc:Fallback xmlns="">
          <p:sp>
            <p:nvSpPr>
              <p:cNvPr id="7" name="Text Placeholder 6">
                <a:extLst>
                  <a:ext uri="{FF2B5EF4-FFF2-40B4-BE49-F238E27FC236}">
                    <a16:creationId xmlns:a16="http://schemas.microsoft.com/office/drawing/2014/main" id="{51CD5BFB-177E-4850-9630-4DB87AD71608}"/>
                  </a:ext>
                </a:extLst>
              </p:cNvPr>
              <p:cNvSpPr>
                <a:spLocks noGrp="1" noRot="1" noChangeAspect="1" noMove="1" noResize="1" noEditPoints="1" noAdjustHandles="1" noChangeArrowheads="1" noChangeShapeType="1" noTextEdit="1"/>
              </p:cNvSpPr>
              <p:nvPr>
                <p:ph type="body" sz="quarter" idx="10"/>
              </p:nvPr>
            </p:nvSpPr>
            <p:spPr>
              <a:blipFill>
                <a:blip r:embed="rId2"/>
                <a:stretch>
                  <a:fillRect l="-1287" t="-2542" b="-1695"/>
                </a:stretch>
              </a:blipFill>
            </p:spPr>
            <p:txBody>
              <a:bodyPr/>
              <a:lstStyle/>
              <a:p>
                <a:r>
                  <a:rPr lang="en-GB">
                    <a:noFill/>
                  </a:rPr>
                  <a:t> </a:t>
                </a:r>
              </a:p>
            </p:txBody>
          </p:sp>
        </mc:Fallback>
      </mc:AlternateContent>
      <p:sp>
        <p:nvSpPr>
          <p:cNvPr id="8" name="Text Placeholder 7">
            <a:extLst>
              <a:ext uri="{FF2B5EF4-FFF2-40B4-BE49-F238E27FC236}">
                <a16:creationId xmlns:a16="http://schemas.microsoft.com/office/drawing/2014/main" id="{1DD44044-DFDC-425B-9AA4-24B12E772D38}"/>
              </a:ext>
            </a:extLst>
          </p:cNvPr>
          <p:cNvSpPr>
            <a:spLocks noGrp="1"/>
          </p:cNvSpPr>
          <p:nvPr>
            <p:ph type="body" sz="quarter" idx="11"/>
          </p:nvPr>
        </p:nvSpPr>
        <p:spPr/>
        <p:txBody>
          <a:bodyPr/>
          <a:lstStyle/>
          <a:p>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U9 Pre-Unit Q10: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identify hundredths</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mc:AlternateContent xmlns:mc="http://schemas.openxmlformats.org/markup-compatibility/2006" xmlns:a14="http://schemas.microsoft.com/office/drawing/2010/main">
        <mc:Choice Requires="a14">
          <p:graphicFrame>
            <p:nvGraphicFramePr>
              <p:cNvPr id="9" name="Table 3">
                <a:extLst>
                  <a:ext uri="{FF2B5EF4-FFF2-40B4-BE49-F238E27FC236}">
                    <a16:creationId xmlns:a16="http://schemas.microsoft.com/office/drawing/2014/main" id="{1AE9EF75-09D2-475B-8655-8402013DE43B}"/>
                  </a:ext>
                </a:extLst>
              </p:cNvPr>
              <p:cNvGraphicFramePr>
                <a:graphicFrameLocks noGrp="1"/>
              </p:cNvGraphicFramePr>
              <p:nvPr>
                <p:extLst>
                  <p:ext uri="{D42A27DB-BD31-4B8C-83A1-F6EECF244321}">
                    <p14:modId xmlns:p14="http://schemas.microsoft.com/office/powerpoint/2010/main" val="342395213"/>
                  </p:ext>
                </p:extLst>
              </p:nvPr>
            </p:nvGraphicFramePr>
            <p:xfrm>
              <a:off x="1313952" y="1657350"/>
              <a:ext cx="9964002" cy="4866640"/>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61375">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754778">
                    <a:tc>
                      <a:txBody>
                        <a:bodyPr/>
                        <a:lstStyle/>
                        <a:p>
                          <a:pPr lvl="0">
                            <a:buNone/>
                          </a:pPr>
                          <a:r>
                            <a:rPr lang="en-GB" sz="1400" dirty="0">
                              <a:solidFill>
                                <a:schemeClr val="tx1"/>
                              </a:solidFill>
                              <a:latin typeface="Century Gothic"/>
                            </a:rPr>
                            <a:t>A. 0.308</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not understand fractional place value. They do not understand the position and value of tenths and hundredths and confused hundredths with thousandths.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A bead string is a useful representation to find equivalent hundredths. Identify that 1 bead = </a:t>
                          </a:r>
                          <a14:m>
                            <m:oMath xmlns:m="http://schemas.openxmlformats.org/officeDocument/2006/math">
                              <m:f>
                                <m:fPr>
                                  <m:ctrlPr>
                                    <a:rPr lang="en-GB" sz="1400" b="0" i="1" u="none" strike="noStrike" noProof="0" smtClean="0">
                                      <a:solidFill>
                                        <a:schemeClr val="tx1"/>
                                      </a:solidFill>
                                      <a:latin typeface="Cambria Math" panose="02040503050406030204" pitchFamily="18" charset="0"/>
                                    </a:rPr>
                                  </m:ctrlPr>
                                </m:fPr>
                                <m:num>
                                  <m:r>
                                    <a:rPr lang="en-GB" sz="1400" b="0" i="1" u="none" strike="noStrike" noProof="0" smtClean="0">
                                      <a:solidFill>
                                        <a:schemeClr val="tx1"/>
                                      </a:solidFill>
                                      <a:latin typeface="Cambria Math" panose="02040503050406030204" pitchFamily="18" charset="0"/>
                                    </a:rPr>
                                    <m:t>1</m:t>
                                  </m:r>
                                </m:num>
                                <m:den>
                                  <m:r>
                                    <a:rPr lang="en-GB" sz="1400" b="0" i="1" u="none" strike="noStrike" noProof="0" smtClean="0">
                                      <a:solidFill>
                                        <a:schemeClr val="tx1"/>
                                      </a:solidFill>
                                      <a:latin typeface="Cambria Math" panose="02040503050406030204" pitchFamily="18" charset="0"/>
                                    </a:rPr>
                                    <m:t>100</m:t>
                                  </m:r>
                                </m:den>
                              </m:f>
                            </m:oMath>
                          </a14:m>
                          <a:r>
                            <a:rPr lang="en-GB" sz="1400" b="0" i="0" u="none" strike="noStrike" noProof="0" dirty="0">
                              <a:solidFill>
                                <a:schemeClr val="tx1"/>
                              </a:solidFill>
                              <a:latin typeface="Century Gothic"/>
                            </a:rPr>
                            <a:t> and 10 beads = </a:t>
                          </a:r>
                          <a14:m>
                            <m:oMath xmlns:m="http://schemas.openxmlformats.org/officeDocument/2006/math">
                              <m:f>
                                <m:fPr>
                                  <m:ctrlPr>
                                    <a:rPr lang="en-GB" sz="1400" b="0" i="1" u="none" strike="noStrike" noProof="0" smtClean="0">
                                      <a:solidFill>
                                        <a:schemeClr val="tx1"/>
                                      </a:solidFill>
                                      <a:latin typeface="Cambria Math" panose="02040503050406030204" pitchFamily="18" charset="0"/>
                                    </a:rPr>
                                  </m:ctrlPr>
                                </m:fPr>
                                <m:num>
                                  <m:r>
                                    <a:rPr lang="en-GB" sz="1400" b="0" i="1" u="none" strike="noStrike" noProof="0" smtClean="0">
                                      <a:solidFill>
                                        <a:schemeClr val="tx1"/>
                                      </a:solidFill>
                                      <a:latin typeface="Cambria Math" panose="02040503050406030204" pitchFamily="18" charset="0"/>
                                    </a:rPr>
                                    <m:t>1</m:t>
                                  </m:r>
                                </m:num>
                                <m:den>
                                  <m:r>
                                    <a:rPr lang="en-GB" sz="1400" b="0" i="1" u="none" strike="noStrike" noProof="0" smtClean="0">
                                      <a:solidFill>
                                        <a:schemeClr val="tx1"/>
                                      </a:solidFill>
                                      <a:latin typeface="Cambria Math" panose="02040503050406030204" pitchFamily="18" charset="0"/>
                                    </a:rPr>
                                    <m:t>10</m:t>
                                  </m:r>
                                </m:den>
                              </m:f>
                            </m:oMath>
                          </a14:m>
                          <a:r>
                            <a:rPr lang="en-GB" sz="1400" b="0" i="0" u="none" strike="noStrike" noProof="0" dirty="0">
                              <a:solidFill>
                                <a:schemeClr val="tx1"/>
                              </a:solidFill>
                              <a:latin typeface="Century Gothic"/>
                            </a:rPr>
                            <a:t> and practise saying</a:t>
                          </a:r>
                          <a:r>
                            <a:rPr lang="en-GB" sz="1400" b="0" i="0" u="none" strike="noStrike" baseline="0" noProof="0" dirty="0">
                              <a:solidFill>
                                <a:schemeClr val="tx1"/>
                              </a:solidFill>
                              <a:latin typeface="Century Gothic"/>
                            </a:rPr>
                            <a:t> and writing different numbers as tenths, hundredths and decimal values.</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baseline="0"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baseline="0" noProof="0" dirty="0">
                              <a:solidFill>
                                <a:schemeClr val="tx1"/>
                              </a:solidFill>
                              <a:latin typeface="Century Gothic"/>
                            </a:rPr>
                            <a:t>Reassigning Dienes equipment so the 100 ‘slab’ = 1 whole allows demonstration of tenths and hundredths which can be written as fractions and decimal values.</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baseline="0" noProof="0" dirty="0">
                            <a:solidFill>
                              <a:schemeClr val="tx1"/>
                            </a:solidFill>
                            <a:latin typeface="Century Gothic"/>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400" b="0" i="0" u="none" strike="noStrike" noProof="0" dirty="0">
                              <a:solidFill>
                                <a:schemeClr val="tx1"/>
                              </a:solidFill>
                              <a:latin typeface="Century Gothic"/>
                            </a:rPr>
                            <a:t>Booster: Year 4 Unit 8 Lessons 8 and 9 provide practical opportunities to consolidate decimal and fraction hundredths using Dienes equipment and a bead string.</a:t>
                          </a:r>
                        </a:p>
                        <a:p>
                          <a:pPr marL="0" lvl="0" indent="0" algn="l">
                            <a:lnSpc>
                              <a:spcPct val="100000"/>
                            </a:lnSpc>
                            <a:spcBef>
                              <a:spcPts val="0"/>
                            </a:spcBef>
                            <a:spcAft>
                              <a:spcPts val="0"/>
                            </a:spcAft>
                            <a:buFont typeface="Wingdings" panose="05000000000000000000" pitchFamily="2" charset="2"/>
                            <a:buNone/>
                          </a:pPr>
                          <a:endParaRPr lang="en-GB" sz="1400" b="0" i="0" u="none" strike="noStrike" noProof="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955415">
                    <a:tc>
                      <a:txBody>
                        <a:bodyPr/>
                        <a:lstStyle/>
                        <a:p>
                          <a:pPr lvl="0">
                            <a:buNone/>
                          </a:pPr>
                          <a:r>
                            <a:rPr lang="en-GB" sz="1400" dirty="0">
                              <a:solidFill>
                                <a:schemeClr val="tx1"/>
                              </a:solidFill>
                              <a:latin typeface="Century Gothic"/>
                            </a:rPr>
                            <a:t>B. 3.8</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a:solidFill>
                                <a:srgbClr val="C00000"/>
                              </a:solidFill>
                              <a:latin typeface="Century Gothic"/>
                            </a:rPr>
                            <a:t>Incorrect</a:t>
                          </a:r>
                          <a:endParaRPr lang="en-GB" sz="1400">
                            <a:solidFill>
                              <a:schemeClr val="tx1"/>
                            </a:solidFill>
                            <a:latin typeface="Century Gothic"/>
                          </a:endParaRPr>
                        </a:p>
                        <a:p>
                          <a:pPr lvl="0">
                            <a:buNone/>
                          </a:pPr>
                          <a:r>
                            <a:rPr lang="en-GB" sz="1400">
                              <a:solidFill>
                                <a:schemeClr val="tx1"/>
                              </a:solidFill>
                              <a:latin typeface="Century Gothic"/>
                            </a:rPr>
                            <a:t>The pupil may not have understood the fractions and their relationship with the place value system. They do not understand the position and value of tenths and hundredths.</a:t>
                          </a: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795118">
                    <a:tc>
                      <a:txBody>
                        <a:bodyPr/>
                        <a:lstStyle/>
                        <a:p>
                          <a:pPr lvl="0">
                            <a:buNone/>
                          </a:pPr>
                          <a:r>
                            <a:rPr lang="en-GB" sz="1400" dirty="0">
                              <a:solidFill>
                                <a:schemeClr val="tx1"/>
                              </a:solidFill>
                              <a:latin typeface="Century Gothic"/>
                            </a:rPr>
                            <a:t>C. 0.38</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chemeClr val="accent6">
                                  <a:lumMod val="75000"/>
                                </a:schemeClr>
                              </a:solidFill>
                              <a:latin typeface="Century Gothic"/>
                            </a:rPr>
                            <a:t>Correct </a:t>
                          </a:r>
                        </a:p>
                        <a:p>
                          <a:pPr lvl="0">
                            <a:buNone/>
                          </a:pPr>
                          <a:r>
                            <a:rPr lang="en-GB" sz="1400" dirty="0">
                              <a:solidFill>
                                <a:schemeClr val="tx1"/>
                              </a:solidFill>
                              <a:latin typeface="Century Gothic"/>
                            </a:rPr>
                            <a:t>The 3 is in the tenths place and the 8 is in the hundredths place.</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139417">
                    <a:tc>
                      <a:txBody>
                        <a:bodyPr/>
                        <a:lstStyle/>
                        <a:p>
                          <a:pPr lvl="0">
                            <a:buNone/>
                          </a:pPr>
                          <a:r>
                            <a:rPr lang="en-GB" sz="1400" dirty="0">
                              <a:solidFill>
                                <a:schemeClr val="tx1"/>
                              </a:solidFill>
                              <a:latin typeface="Century Gothic"/>
                            </a:rPr>
                            <a:t>D. 0.038</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not have understood the fractions and their relationship with the place value system. They do not understand the position and value of tenths and hundredths.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mc:Choice>
        <mc:Fallback xmlns="">
          <p:graphicFrame>
            <p:nvGraphicFramePr>
              <p:cNvPr id="9" name="Table 3">
                <a:extLst>
                  <a:ext uri="{FF2B5EF4-FFF2-40B4-BE49-F238E27FC236}">
                    <a16:creationId xmlns:a16="http://schemas.microsoft.com/office/drawing/2014/main" id="{1AE9EF75-09D2-475B-8655-8402013DE43B}"/>
                  </a:ext>
                </a:extLst>
              </p:cNvPr>
              <p:cNvGraphicFramePr>
                <a:graphicFrameLocks noGrp="1"/>
              </p:cNvGraphicFramePr>
              <p:nvPr>
                <p:extLst>
                  <p:ext uri="{D42A27DB-BD31-4B8C-83A1-F6EECF244321}">
                    <p14:modId xmlns:p14="http://schemas.microsoft.com/office/powerpoint/2010/main" val="342395213"/>
                  </p:ext>
                </p:extLst>
              </p:nvPr>
            </p:nvGraphicFramePr>
            <p:xfrm>
              <a:off x="1313952" y="1657350"/>
              <a:ext cx="9964002" cy="4866640"/>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75920">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1229360">
                    <a:tc>
                      <a:txBody>
                        <a:bodyPr/>
                        <a:lstStyle/>
                        <a:p>
                          <a:pPr lvl="0">
                            <a:buNone/>
                          </a:pPr>
                          <a:r>
                            <a:rPr lang="en-GB" sz="1400" dirty="0">
                              <a:solidFill>
                                <a:schemeClr val="tx1"/>
                              </a:solidFill>
                              <a:latin typeface="Century Gothic"/>
                            </a:rPr>
                            <a:t>A. 0.308</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not understand fractional place value. They do not understand the position and value of tenths and hundredths and confused hundredths with thousandths.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3"/>
                          <a:stretch>
                            <a:fillRect l="-144328" t="-8537" r="-299" b="-542"/>
                          </a:stretch>
                        </a:blipFill>
                      </a:tcPr>
                    </a:tc>
                    <a:extLst>
                      <a:ext uri="{0D108BD9-81ED-4DB2-BD59-A6C34878D82A}">
                        <a16:rowId xmlns:a16="http://schemas.microsoft.com/office/drawing/2014/main" val="4082257941"/>
                      </a:ext>
                    </a:extLst>
                  </a:tr>
                  <a:tr h="1229360">
                    <a:tc>
                      <a:txBody>
                        <a:bodyPr/>
                        <a:lstStyle/>
                        <a:p>
                          <a:pPr lvl="0">
                            <a:buNone/>
                          </a:pPr>
                          <a:r>
                            <a:rPr lang="en-GB" sz="1400" dirty="0">
                              <a:solidFill>
                                <a:schemeClr val="tx1"/>
                              </a:solidFill>
                              <a:latin typeface="Century Gothic"/>
                            </a:rPr>
                            <a:t>B. 3.8</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a:solidFill>
                                <a:srgbClr val="C00000"/>
                              </a:solidFill>
                              <a:latin typeface="Century Gothic"/>
                            </a:rPr>
                            <a:t>Incorrect</a:t>
                          </a:r>
                          <a:endParaRPr lang="en-GB" sz="1400">
                            <a:solidFill>
                              <a:schemeClr val="tx1"/>
                            </a:solidFill>
                            <a:latin typeface="Century Gothic"/>
                          </a:endParaRPr>
                        </a:p>
                        <a:p>
                          <a:pPr lvl="0">
                            <a:buNone/>
                          </a:pPr>
                          <a:r>
                            <a:rPr lang="en-GB" sz="1400">
                              <a:solidFill>
                                <a:schemeClr val="tx1"/>
                              </a:solidFill>
                              <a:latin typeface="Century Gothic"/>
                            </a:rPr>
                            <a:t>The pupil may not have understood the fractions and their relationship with the place value system. They do not understand the position and value of tenths and hundredths.</a:t>
                          </a: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802640">
                    <a:tc>
                      <a:txBody>
                        <a:bodyPr/>
                        <a:lstStyle/>
                        <a:p>
                          <a:pPr lvl="0">
                            <a:buNone/>
                          </a:pPr>
                          <a:r>
                            <a:rPr lang="en-GB" sz="1400" dirty="0">
                              <a:solidFill>
                                <a:schemeClr val="tx1"/>
                              </a:solidFill>
                              <a:latin typeface="Century Gothic"/>
                            </a:rPr>
                            <a:t>C. 0.38</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chemeClr val="accent6">
                                  <a:lumMod val="75000"/>
                                </a:schemeClr>
                              </a:solidFill>
                              <a:latin typeface="Century Gothic"/>
                            </a:rPr>
                            <a:t>Correct </a:t>
                          </a:r>
                        </a:p>
                        <a:p>
                          <a:pPr lvl="0">
                            <a:buNone/>
                          </a:pPr>
                          <a:r>
                            <a:rPr lang="en-GB" sz="1400" dirty="0">
                              <a:solidFill>
                                <a:schemeClr val="tx1"/>
                              </a:solidFill>
                              <a:latin typeface="Century Gothic"/>
                            </a:rPr>
                            <a:t>The 3 is in the tenths place and the 8 is in the hundredths place.</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229360">
                    <a:tc>
                      <a:txBody>
                        <a:bodyPr/>
                        <a:lstStyle/>
                        <a:p>
                          <a:pPr lvl="0">
                            <a:buNone/>
                          </a:pPr>
                          <a:r>
                            <a:rPr lang="en-GB" sz="1400" dirty="0">
                              <a:solidFill>
                                <a:schemeClr val="tx1"/>
                              </a:solidFill>
                              <a:latin typeface="Century Gothic"/>
                            </a:rPr>
                            <a:t>D. 0.038</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not have understood the fractions and their relationship with the place value system. They do not understand the position and value of tenths and hundredths.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mc:Fallback>
      </mc:AlternateContent>
    </p:spTree>
    <p:extLst>
      <p:ext uri="{BB962C8B-B14F-4D97-AF65-F5344CB8AC3E}">
        <p14:creationId xmlns:p14="http://schemas.microsoft.com/office/powerpoint/2010/main" val="42221299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lang="en-GB" dirty="0"/>
              <a:t>Which statement is correct?</a:t>
            </a:r>
          </a:p>
        </p:txBody>
      </p:sp>
      <mc:AlternateContent xmlns:mc="http://schemas.openxmlformats.org/markup-compatibility/2006" xmlns:a14="http://schemas.microsoft.com/office/drawing/2010/main">
        <mc:Choice Requires="a14">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r>
                        <a:rPr lang="en-GB" b="0" i="1" smtClean="0">
                          <a:latin typeface="Cambria Math" panose="02040503050406030204" pitchFamily="18" charset="0"/>
                        </a:rPr>
                        <m:t>&lt;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3</m:t>
                          </m:r>
                        </m:den>
                      </m:f>
                    </m:oMath>
                  </m:oMathPara>
                </a14:m>
                <a:endParaRPr lang="en-GB" dirty="0"/>
              </a:p>
            </p:txBody>
          </p:sp>
        </mc:Choice>
        <mc:Fallback xmlns="">
          <p:sp>
            <p:nvSpPr>
              <p:cNvPr id="3" name="Text Placeholder 2">
                <a:extLst>
                  <a:ext uri="{FF2B5EF4-FFF2-40B4-BE49-F238E27FC236}">
                    <a16:creationId xmlns:a16="http://schemas.microsoft.com/office/drawing/2014/main" id="{925CFE40-B779-47F5-8355-7B9AC7A43A30}"/>
                  </a:ext>
                </a:extLst>
              </p:cNvPr>
              <p:cNvSpPr>
                <a:spLocks noGrp="1" noRot="1" noChangeAspect="1" noMove="1" noResize="1" noEditPoints="1" noAdjustHandles="1" noChangeArrowheads="1" noChangeShapeType="1" noTextEdit="1"/>
              </p:cNvSpPr>
              <p:nvPr>
                <p:ph type="body" sz="quarter" idx="11"/>
              </p:nvPr>
            </p:nvSpPr>
            <p:spPr>
              <a:blipFill>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2</m:t>
                          </m:r>
                        </m:num>
                        <m:den>
                          <m:r>
                            <a:rPr lang="en-GB" b="0" i="1" smtClean="0">
                              <a:latin typeface="Cambria Math" panose="02040503050406030204" pitchFamily="18" charset="0"/>
                            </a:rPr>
                            <m:t>5</m:t>
                          </m:r>
                        </m:den>
                      </m:f>
                      <m:r>
                        <a:rPr lang="en-GB" b="0" i="1" smtClean="0">
                          <a:latin typeface="Cambria Math" panose="02040503050406030204" pitchFamily="18" charset="0"/>
                        </a:rPr>
                        <m:t>&lt;</m:t>
                      </m:r>
                      <m:f>
                        <m:fPr>
                          <m:ctrlPr>
                            <a:rPr lang="en-GB" b="0" i="1" smtClean="0">
                              <a:latin typeface="Cambria Math" panose="02040503050406030204" pitchFamily="18" charset="0"/>
                            </a:rPr>
                          </m:ctrlPr>
                        </m:fPr>
                        <m:num>
                          <m:r>
                            <a:rPr lang="en-GB" b="0" i="1" smtClean="0">
                              <a:latin typeface="Cambria Math" panose="02040503050406030204" pitchFamily="18" charset="0"/>
                            </a:rPr>
                            <m:t>3</m:t>
                          </m:r>
                        </m:num>
                        <m:den>
                          <m:r>
                            <a:rPr lang="en-GB" b="0" i="1" smtClean="0">
                              <a:latin typeface="Cambria Math" panose="02040503050406030204" pitchFamily="18" charset="0"/>
                            </a:rPr>
                            <m:t>10</m:t>
                          </m:r>
                        </m:den>
                      </m:f>
                    </m:oMath>
                  </m:oMathPara>
                </a14:m>
                <a:endParaRPr lang="en-GB" dirty="0"/>
              </a:p>
            </p:txBody>
          </p:sp>
        </mc:Choice>
        <mc:Fallback xmlns="">
          <p:sp>
            <p:nvSpPr>
              <p:cNvPr id="4" name="Text Placeholder 3">
                <a:extLst>
                  <a:ext uri="{FF2B5EF4-FFF2-40B4-BE49-F238E27FC236}">
                    <a16:creationId xmlns:a16="http://schemas.microsoft.com/office/drawing/2014/main" id="{BD19578A-9920-414D-BBAE-4CD22966E4E8}"/>
                  </a:ext>
                </a:extLst>
              </p:cNvPr>
              <p:cNvSpPr>
                <a:spLocks noGrp="1" noRot="1" noChangeAspect="1" noMove="1" noResize="1" noEditPoints="1" noAdjustHandles="1" noChangeArrowheads="1" noChangeShapeType="1" noTextEdit="1"/>
              </p:cNvSpPr>
              <p:nvPr>
                <p:ph type="body" sz="quarter" idx="12"/>
              </p:nvPr>
            </p:nvSpPr>
            <p:spPr>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4</m:t>
                          </m:r>
                        </m:den>
                      </m:f>
                      <m:r>
                        <a:rPr lang="en-GB" b="0" i="1" smtClean="0">
                          <a:latin typeface="Cambria Math" panose="02040503050406030204" pitchFamily="18" charset="0"/>
                        </a:rPr>
                        <m:t>&gt;</m:t>
                      </m:r>
                      <m:f>
                        <m:fPr>
                          <m:ctrlPr>
                            <a:rPr lang="en-GB" b="0" i="1" smtClean="0">
                              <a:latin typeface="Cambria Math" panose="02040503050406030204" pitchFamily="18" charset="0"/>
                            </a:rPr>
                          </m:ctrlPr>
                        </m:fPr>
                        <m:num>
                          <m:r>
                            <a:rPr lang="en-GB" b="0" i="1" smtClean="0">
                              <a:latin typeface="Cambria Math" panose="02040503050406030204" pitchFamily="18" charset="0"/>
                            </a:rPr>
                            <m:t>2</m:t>
                          </m:r>
                        </m:num>
                        <m:den>
                          <m:r>
                            <a:rPr lang="en-GB" b="0" i="1" smtClean="0">
                              <a:latin typeface="Cambria Math" panose="02040503050406030204" pitchFamily="18" charset="0"/>
                            </a:rPr>
                            <m:t>8</m:t>
                          </m:r>
                        </m:den>
                      </m:f>
                    </m:oMath>
                  </m:oMathPara>
                </a14:m>
                <a:endParaRPr lang="en-GB" dirty="0"/>
              </a:p>
            </p:txBody>
          </p:sp>
        </mc:Choice>
        <mc:Fallback xmlns="">
          <p:sp>
            <p:nvSpPr>
              <p:cNvPr id="5" name="Text Placeholder 4">
                <a:extLst>
                  <a:ext uri="{FF2B5EF4-FFF2-40B4-BE49-F238E27FC236}">
                    <a16:creationId xmlns:a16="http://schemas.microsoft.com/office/drawing/2014/main" id="{A44EF939-061E-46FE-A0DD-23C39B56AB14}"/>
                  </a:ext>
                </a:extLst>
              </p:cNvPr>
              <p:cNvSpPr>
                <a:spLocks noGrp="1" noRot="1" noChangeAspect="1" noMove="1" noResize="1" noEditPoints="1" noAdjustHandles="1" noChangeArrowheads="1" noChangeShapeType="1" noTextEdit="1"/>
              </p:cNvSpPr>
              <p:nvPr>
                <p:ph type="body" sz="quarter" idx="13"/>
              </p:nvPr>
            </p:nvSpPr>
            <p:spPr>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3</m:t>
                          </m:r>
                        </m:den>
                      </m:f>
                      <m:r>
                        <a:rPr lang="en-GB" b="0" i="1" smtClean="0">
                          <a:latin typeface="Cambria Math" panose="02040503050406030204" pitchFamily="18" charset="0"/>
                        </a:rPr>
                        <m:t>&gt;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5</m:t>
                          </m:r>
                        </m:den>
                      </m:f>
                    </m:oMath>
                  </m:oMathPara>
                </a14:m>
                <a:endParaRPr lang="en-GB" dirty="0"/>
              </a:p>
            </p:txBody>
          </p:sp>
        </mc:Choice>
        <mc:Fallback xmlns="">
          <p:sp>
            <p:nvSpPr>
              <p:cNvPr id="6" name="Text Placeholder 5">
                <a:extLst>
                  <a:ext uri="{FF2B5EF4-FFF2-40B4-BE49-F238E27FC236}">
                    <a16:creationId xmlns:a16="http://schemas.microsoft.com/office/drawing/2014/main" id="{627440F0-037C-499A-A919-A7737014ED1C}"/>
                  </a:ext>
                </a:extLst>
              </p:cNvPr>
              <p:cNvSpPr>
                <a:spLocks noGrp="1" noRot="1" noChangeAspect="1" noMove="1" noResize="1" noEditPoints="1" noAdjustHandles="1" noChangeArrowheads="1" noChangeShapeType="1" noTextEdit="1"/>
              </p:cNvSpPr>
              <p:nvPr>
                <p:ph type="body" sz="quarter" idx="14"/>
              </p:nvPr>
            </p:nvSpPr>
            <p:spPr>
              <a:blipFill>
                <a:blip r:embed="rId5"/>
                <a:stretch>
                  <a:fillRect/>
                </a:stretch>
              </a:blipFill>
            </p:spPr>
            <p:txBody>
              <a:bodyPr/>
              <a:lstStyle/>
              <a:p>
                <a:r>
                  <a:rPr lang="en-GB">
                    <a:noFill/>
                  </a:rPr>
                  <a:t> </a:t>
                </a:r>
              </a:p>
            </p:txBody>
          </p:sp>
        </mc:Fallback>
      </mc:AlternateContent>
      <p:sp>
        <p:nvSpPr>
          <p:cNvPr id="7" name="TextBox 6">
            <a:extLst>
              <a:ext uri="{FF2B5EF4-FFF2-40B4-BE49-F238E27FC236}">
                <a16:creationId xmlns:a16="http://schemas.microsoft.com/office/drawing/2014/main" id="{6389EC0E-7151-4B4D-AF65-5C0F0ACB5E8B}"/>
              </a:ext>
            </a:extLst>
          </p:cNvPr>
          <p:cNvSpPr txBox="1"/>
          <p:nvPr/>
        </p:nvSpPr>
        <p:spPr>
          <a:xfrm>
            <a:off x="1192237" y="409278"/>
            <a:ext cx="9020908" cy="424732"/>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U8 Pre-Unit Q11: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compare fractions</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p:spTree>
    <p:extLst>
      <p:ext uri="{BB962C8B-B14F-4D97-AF65-F5344CB8AC3E}">
        <p14:creationId xmlns:p14="http://schemas.microsoft.com/office/powerpoint/2010/main" val="9555842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51CD5BFB-177E-4850-9630-4DB87AD71608}"/>
              </a:ext>
            </a:extLst>
          </p:cNvPr>
          <p:cNvSpPr>
            <a:spLocks noGrp="1"/>
          </p:cNvSpPr>
          <p:nvPr>
            <p:ph type="body" sz="quarter" idx="10"/>
          </p:nvPr>
        </p:nvSpPr>
        <p:spPr/>
        <p:txBody>
          <a:bodyPr/>
          <a:lstStyle/>
          <a:p>
            <a:r>
              <a:rPr lang="en-GB" dirty="0"/>
              <a:t>Which statement is correct?</a:t>
            </a:r>
          </a:p>
        </p:txBody>
      </p:sp>
      <p:sp>
        <p:nvSpPr>
          <p:cNvPr id="8" name="Text Placeholder 7">
            <a:extLst>
              <a:ext uri="{FF2B5EF4-FFF2-40B4-BE49-F238E27FC236}">
                <a16:creationId xmlns:a16="http://schemas.microsoft.com/office/drawing/2014/main" id="{1DD44044-DFDC-425B-9AA4-24B12E772D38}"/>
              </a:ext>
            </a:extLst>
          </p:cNvPr>
          <p:cNvSpPr>
            <a:spLocks noGrp="1"/>
          </p:cNvSpPr>
          <p:nvPr>
            <p:ph type="body" sz="quarter" idx="11"/>
          </p:nvPr>
        </p:nvSpPr>
        <p:spPr/>
        <p:txBody>
          <a:bodyPr/>
          <a:lstStyle/>
          <a:p>
            <a:r>
              <a:rPr kumimoji="0" lang="en-GB" sz="2400" b="0" i="0" u="none" strike="noStrike" kern="1200" cap="none" spc="0" normalizeH="0" baseline="0" noProof="0" dirty="0">
                <a:ln>
                  <a:noFill/>
                </a:ln>
                <a:solidFill>
                  <a:prstClr val="black"/>
                </a:solidFill>
                <a:effectLst/>
                <a:uLnTx/>
                <a:uFillTx/>
                <a:latin typeface="Century Gothic"/>
                <a:ea typeface="+mn-ea"/>
                <a:cs typeface="+mn-cs"/>
              </a:rPr>
              <a:t>Y5 U8 Pre-Unit Q11: </a:t>
            </a:r>
            <a:r>
              <a:rPr kumimoji="0" lang="en-US" sz="2400" b="0" i="0" u="none" strike="noStrike" kern="1200" cap="none" spc="0" normalizeH="0" baseline="0" noProof="0" dirty="0">
                <a:ln>
                  <a:noFill/>
                </a:ln>
                <a:solidFill>
                  <a:prstClr val="black"/>
                </a:solidFill>
                <a:effectLst/>
                <a:uLnTx/>
                <a:uFillTx/>
                <a:latin typeface="Century Gothic"/>
                <a:ea typeface="+mn-ea"/>
                <a:cs typeface="+mn-cs"/>
              </a:rPr>
              <a:t>To compare fractions</a:t>
            </a:r>
            <a:endParaRPr kumimoji="0" lang="en-GB" sz="2400" b="0" i="0" u="none" strike="noStrike" kern="1200" cap="none" spc="0" normalizeH="0" baseline="0" noProof="0" dirty="0">
              <a:ln>
                <a:noFill/>
              </a:ln>
              <a:solidFill>
                <a:prstClr val="black"/>
              </a:solidFill>
              <a:effectLst/>
              <a:uLnTx/>
              <a:uFillTx/>
              <a:latin typeface="Century Gothic"/>
              <a:ea typeface="+mn-ea"/>
              <a:cs typeface="+mn-cs"/>
            </a:endParaRPr>
          </a:p>
        </p:txBody>
      </p:sp>
      <mc:AlternateContent xmlns:mc="http://schemas.openxmlformats.org/markup-compatibility/2006" xmlns:a14="http://schemas.microsoft.com/office/drawing/2010/main">
        <mc:Choice Requires="a14">
          <p:graphicFrame>
            <p:nvGraphicFramePr>
              <p:cNvPr id="9" name="Table 3">
                <a:extLst>
                  <a:ext uri="{FF2B5EF4-FFF2-40B4-BE49-F238E27FC236}">
                    <a16:creationId xmlns:a16="http://schemas.microsoft.com/office/drawing/2014/main" id="{1AE9EF75-09D2-475B-8655-8402013DE43B}"/>
                  </a:ext>
                </a:extLst>
              </p:cNvPr>
              <p:cNvGraphicFramePr>
                <a:graphicFrameLocks noGrp="1"/>
              </p:cNvGraphicFramePr>
              <p:nvPr>
                <p:extLst>
                  <p:ext uri="{D42A27DB-BD31-4B8C-83A1-F6EECF244321}">
                    <p14:modId xmlns:p14="http://schemas.microsoft.com/office/powerpoint/2010/main" val="3637773811"/>
                  </p:ext>
                </p:extLst>
              </p:nvPr>
            </p:nvGraphicFramePr>
            <p:xfrm>
              <a:off x="1313952" y="1657350"/>
              <a:ext cx="9964002" cy="4502752"/>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61375">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754778">
                    <a:tc>
                      <a:txBody>
                        <a:bodyPr/>
                        <a:lstStyle/>
                        <a:p>
                          <a:pPr lvl="0">
                            <a:buNone/>
                          </a:pPr>
                          <a:r>
                            <a:rPr lang="en-GB" sz="1400" dirty="0">
                              <a:solidFill>
                                <a:schemeClr val="tx1"/>
                              </a:solidFill>
                              <a:latin typeface="Century Gothic"/>
                            </a:rPr>
                            <a:t>A. </a:t>
                          </a:r>
                          <a14:m>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1</m:t>
                                  </m:r>
                                </m:num>
                                <m:den>
                                  <m:r>
                                    <a:rPr lang="en-GB" sz="1400" b="0" i="1" dirty="0" smtClean="0">
                                      <a:solidFill>
                                        <a:schemeClr val="tx1"/>
                                      </a:solidFill>
                                      <a:latin typeface="Cambria Math" panose="02040503050406030204" pitchFamily="18" charset="0"/>
                                    </a:rPr>
                                    <m:t>2</m:t>
                                  </m:r>
                                </m:den>
                              </m:f>
                              <m:r>
                                <a:rPr lang="en-GB" sz="1400" b="0" i="1" dirty="0" smtClean="0">
                                  <a:solidFill>
                                    <a:schemeClr val="tx1"/>
                                  </a:solidFill>
                                  <a:latin typeface="Cambria Math" panose="02040503050406030204" pitchFamily="18" charset="0"/>
                                </a:rPr>
                                <m:t>&lt;</m:t>
                              </m:r>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1</m:t>
                                  </m:r>
                                </m:num>
                                <m:den>
                                  <m:r>
                                    <a:rPr lang="en-GB" sz="1400" b="0" i="1" dirty="0" smtClean="0">
                                      <a:solidFill>
                                        <a:schemeClr val="tx1"/>
                                      </a:solidFill>
                                      <a:latin typeface="Cambria Math" panose="02040503050406030204" pitchFamily="18" charset="0"/>
                                    </a:rPr>
                                    <m:t>3</m:t>
                                  </m:r>
                                </m:den>
                              </m:f>
                            </m:oMath>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believe that the greater the value of the numerator, the greater the size of the fraction.</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Use fraction walls and tiles to identify fractions that are equal, greater and less. Extend this to non-unit fractions. Support pupils in identifying that the greater the numerical value of the denominator, the smaller the fractional part.</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Booster: Year 5 Unit 6 Lesson 5 includes opportunities to order and compare fractions using &lt; and &gt;.</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0" lvl="0" indent="0" algn="l">
                            <a:lnSpc>
                              <a:spcPct val="100000"/>
                            </a:lnSpc>
                            <a:spcBef>
                              <a:spcPts val="0"/>
                            </a:spcBef>
                            <a:spcAft>
                              <a:spcPts val="0"/>
                            </a:spcAft>
                            <a:buFont typeface="Wingdings" panose="05000000000000000000" pitchFamily="2" charset="2"/>
                            <a:buNone/>
                          </a:pPr>
                          <a:endParaRPr lang="en-GB" sz="1400" b="0" i="0" u="none" strike="noStrike" noProof="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955415">
                    <a:tc>
                      <a:txBody>
                        <a:bodyPr/>
                        <a:lstStyle/>
                        <a:p>
                          <a:pPr lvl="0">
                            <a:buNone/>
                          </a:pPr>
                          <a:r>
                            <a:rPr lang="en-GB" sz="1400" dirty="0">
                              <a:solidFill>
                                <a:schemeClr val="tx1"/>
                              </a:solidFill>
                              <a:latin typeface="Century Gothic"/>
                            </a:rPr>
                            <a:t>B. </a:t>
                          </a:r>
                          <a14:m>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2</m:t>
                                  </m:r>
                                </m:num>
                                <m:den>
                                  <m:r>
                                    <a:rPr lang="en-GB" sz="1400" b="0" i="1" dirty="0" smtClean="0">
                                      <a:solidFill>
                                        <a:schemeClr val="tx1"/>
                                      </a:solidFill>
                                      <a:latin typeface="Cambria Math" panose="02040503050406030204" pitchFamily="18" charset="0"/>
                                    </a:rPr>
                                    <m:t>5</m:t>
                                  </m:r>
                                </m:den>
                              </m:f>
                              <m:r>
                                <a:rPr lang="en-GB" sz="1400" b="0" i="1" dirty="0" smtClean="0">
                                  <a:solidFill>
                                    <a:schemeClr val="tx1"/>
                                  </a:solidFill>
                                  <a:latin typeface="Cambria Math" panose="02040503050406030204" pitchFamily="18" charset="0"/>
                                </a:rPr>
                                <m:t>&lt;</m:t>
                              </m:r>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3</m:t>
                                  </m:r>
                                </m:num>
                                <m:den>
                                  <m:r>
                                    <a:rPr lang="en-GB" sz="1400" b="0" i="1" dirty="0" smtClean="0">
                                      <a:solidFill>
                                        <a:schemeClr val="tx1"/>
                                      </a:solidFill>
                                      <a:latin typeface="Cambria Math" panose="02040503050406030204" pitchFamily="18" charset="0"/>
                                    </a:rPr>
                                    <m:t>10</m:t>
                                  </m:r>
                                </m:den>
                              </m:f>
                            </m:oMath>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believe that the greater the value of the numerator, the greater the size of the fraction.</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955415">
                    <a:tc>
                      <a:txBody>
                        <a:bodyPr/>
                        <a:lstStyle/>
                        <a:p>
                          <a:pPr lvl="0">
                            <a:buNone/>
                          </a:pPr>
                          <a:r>
                            <a:rPr lang="en-GB" sz="1400" dirty="0">
                              <a:solidFill>
                                <a:schemeClr val="tx1"/>
                              </a:solidFill>
                              <a:latin typeface="Century Gothic"/>
                            </a:rPr>
                            <a:t>C. </a:t>
                          </a:r>
                          <a14:m>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1</m:t>
                                  </m:r>
                                </m:num>
                                <m:den>
                                  <m:r>
                                    <a:rPr lang="en-GB" sz="1400" b="0" i="1" dirty="0" smtClean="0">
                                      <a:solidFill>
                                        <a:schemeClr val="tx1"/>
                                      </a:solidFill>
                                      <a:latin typeface="Cambria Math" panose="02040503050406030204" pitchFamily="18" charset="0"/>
                                    </a:rPr>
                                    <m:t>4</m:t>
                                  </m:r>
                                </m:den>
                              </m:f>
                              <m:r>
                                <a:rPr lang="en-GB" sz="1400" b="0" i="1" dirty="0" smtClean="0">
                                  <a:solidFill>
                                    <a:schemeClr val="tx1"/>
                                  </a:solidFill>
                                  <a:latin typeface="Cambria Math" panose="02040503050406030204" pitchFamily="18" charset="0"/>
                                </a:rPr>
                                <m:t>&gt;</m:t>
                              </m:r>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2</m:t>
                                  </m:r>
                                </m:num>
                                <m:den>
                                  <m:r>
                                    <a:rPr lang="en-GB" sz="1400" b="0" i="1" dirty="0" smtClean="0">
                                      <a:solidFill>
                                        <a:schemeClr val="tx1"/>
                                      </a:solidFill>
                                      <a:latin typeface="Cambria Math" panose="02040503050406030204" pitchFamily="18" charset="0"/>
                                    </a:rPr>
                                    <m:t>8</m:t>
                                  </m:r>
                                </m:den>
                              </m:f>
                            </m:oMath>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believe that the greater the value of the numerator and denominator, the greater the size of the fraction. They have not identified these are equivalent fractions.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139417">
                    <a:tc>
                      <a:txBody>
                        <a:bodyPr/>
                        <a:lstStyle/>
                        <a:p>
                          <a:pPr lvl="0">
                            <a:buNone/>
                          </a:pPr>
                          <a:r>
                            <a:rPr lang="en-GB" sz="1400" dirty="0">
                              <a:solidFill>
                                <a:schemeClr val="tx1"/>
                              </a:solidFill>
                              <a:latin typeface="Century Gothic"/>
                            </a:rPr>
                            <a:t>D. </a:t>
                          </a:r>
                          <a14:m>
                            <m:oMath xmlns:m="http://schemas.openxmlformats.org/officeDocument/2006/math">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1</m:t>
                                  </m:r>
                                </m:num>
                                <m:den>
                                  <m:r>
                                    <a:rPr lang="en-GB" sz="1400" b="0" i="1" dirty="0" smtClean="0">
                                      <a:solidFill>
                                        <a:schemeClr val="tx1"/>
                                      </a:solidFill>
                                      <a:latin typeface="Cambria Math" panose="02040503050406030204" pitchFamily="18" charset="0"/>
                                    </a:rPr>
                                    <m:t>3</m:t>
                                  </m:r>
                                </m:den>
                              </m:f>
                              <m:r>
                                <a:rPr lang="en-GB" sz="1400" b="0" i="1" dirty="0" smtClean="0">
                                  <a:solidFill>
                                    <a:schemeClr val="tx1"/>
                                  </a:solidFill>
                                  <a:latin typeface="Cambria Math" panose="02040503050406030204" pitchFamily="18" charset="0"/>
                                </a:rPr>
                                <m:t>&gt;</m:t>
                              </m:r>
                              <m:f>
                                <m:fPr>
                                  <m:ctrlPr>
                                    <a:rPr lang="en-GB" sz="1400" b="0" i="1" dirty="0" smtClean="0">
                                      <a:solidFill>
                                        <a:schemeClr val="tx1"/>
                                      </a:solidFill>
                                      <a:latin typeface="Cambria Math" panose="02040503050406030204" pitchFamily="18" charset="0"/>
                                    </a:rPr>
                                  </m:ctrlPr>
                                </m:fPr>
                                <m:num>
                                  <m:r>
                                    <a:rPr lang="en-GB" sz="1400" b="0" i="1" dirty="0" smtClean="0">
                                      <a:solidFill>
                                        <a:schemeClr val="tx1"/>
                                      </a:solidFill>
                                      <a:latin typeface="Cambria Math" panose="02040503050406030204" pitchFamily="18" charset="0"/>
                                    </a:rPr>
                                    <m:t>1</m:t>
                                  </m:r>
                                </m:num>
                                <m:den>
                                  <m:r>
                                    <a:rPr lang="en-GB" sz="1400" b="0" i="1" dirty="0" smtClean="0">
                                      <a:solidFill>
                                        <a:schemeClr val="tx1"/>
                                      </a:solidFill>
                                      <a:latin typeface="Cambria Math" panose="02040503050406030204" pitchFamily="18" charset="0"/>
                                    </a:rPr>
                                    <m:t>5</m:t>
                                  </m:r>
                                </m:den>
                              </m:f>
                            </m:oMath>
                          </a14:m>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chemeClr val="accent6">
                                  <a:lumMod val="75000"/>
                                </a:schemeClr>
                              </a:solidFill>
                              <a:latin typeface="Century Gothic"/>
                            </a:rPr>
                            <a:t>Correct </a:t>
                          </a:r>
                        </a:p>
                        <a:p>
                          <a:pPr lvl="0">
                            <a:buNone/>
                          </a:pPr>
                          <a:r>
                            <a:rPr lang="en-GB" sz="1400" dirty="0">
                              <a:solidFill>
                                <a:schemeClr val="tx1"/>
                              </a:solidFill>
                              <a:latin typeface="Century Gothic"/>
                            </a:rPr>
                            <a:t>One third is greater than one fifth.</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mc:Choice>
        <mc:Fallback xmlns="">
          <p:graphicFrame>
            <p:nvGraphicFramePr>
              <p:cNvPr id="9" name="Table 3">
                <a:extLst>
                  <a:ext uri="{FF2B5EF4-FFF2-40B4-BE49-F238E27FC236}">
                    <a16:creationId xmlns:a16="http://schemas.microsoft.com/office/drawing/2014/main" id="{1AE9EF75-09D2-475B-8655-8402013DE43B}"/>
                  </a:ext>
                </a:extLst>
              </p:cNvPr>
              <p:cNvGraphicFramePr>
                <a:graphicFrameLocks noGrp="1"/>
              </p:cNvGraphicFramePr>
              <p:nvPr>
                <p:extLst>
                  <p:ext uri="{D42A27DB-BD31-4B8C-83A1-F6EECF244321}">
                    <p14:modId xmlns:p14="http://schemas.microsoft.com/office/powerpoint/2010/main" val="3637773811"/>
                  </p:ext>
                </p:extLst>
              </p:nvPr>
            </p:nvGraphicFramePr>
            <p:xfrm>
              <a:off x="1313952" y="1657350"/>
              <a:ext cx="9964002" cy="4502752"/>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75920">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802640">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2"/>
                          <a:stretch>
                            <a:fillRect l="-543" t="-47727" r="-790217" b="-415152"/>
                          </a:stretch>
                        </a:blip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believe that the greater the value of the numerator, the greater the size of the fraction.</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Use fraction walls and tiles to identify fractions that are equal, greater and less. Extend this to non-unit fractions. Support pupils in identifying that the greater the numerical value of the denominator, the smaller the fractional part.</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Booster: Year 5 Unit 6 Lesson 5 includes opportunities to order and compare fractions using &lt; and &gt;.</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0" lvl="0" indent="0" algn="l">
                            <a:lnSpc>
                              <a:spcPct val="100000"/>
                            </a:lnSpc>
                            <a:spcBef>
                              <a:spcPts val="0"/>
                            </a:spcBef>
                            <a:spcAft>
                              <a:spcPts val="0"/>
                            </a:spcAft>
                            <a:buFont typeface="Wingdings" panose="05000000000000000000" pitchFamily="2" charset="2"/>
                            <a:buNone/>
                          </a:pPr>
                          <a:endParaRPr lang="en-GB" sz="1400" b="0" i="0" u="none" strike="noStrike" noProof="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955415">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2"/>
                          <a:stretch>
                            <a:fillRect l="-543" t="-124204" r="-790217" b="-249045"/>
                          </a:stretch>
                        </a:blip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believe that the greater the value of the numerator, the greater the size of the fraction.</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1229360">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2"/>
                          <a:stretch>
                            <a:fillRect l="-543" t="-174257" r="-790217" b="-93564"/>
                          </a:stretch>
                        </a:blipFill>
                      </a:tcPr>
                    </a:tc>
                    <a:tc>
                      <a:txBody>
                        <a:bodyPr/>
                        <a:lstStyle/>
                        <a:p>
                          <a:pPr lvl="0">
                            <a:buNone/>
                          </a:pPr>
                          <a:r>
                            <a:rPr lang="en-GB" sz="1400" b="1" dirty="0">
                              <a:solidFill>
                                <a:srgbClr val="C00000"/>
                              </a:solidFill>
                              <a:latin typeface="Century Gothic"/>
                            </a:rPr>
                            <a:t>Incorrect</a:t>
                          </a:r>
                          <a:endParaRPr lang="en-GB" sz="1400" dirty="0">
                            <a:solidFill>
                              <a:schemeClr val="tx1"/>
                            </a:solidFill>
                            <a:latin typeface="Century Gothic"/>
                          </a:endParaRPr>
                        </a:p>
                        <a:p>
                          <a:pPr lvl="0">
                            <a:buNone/>
                          </a:pPr>
                          <a:r>
                            <a:rPr lang="en-GB" sz="1400" dirty="0">
                              <a:solidFill>
                                <a:schemeClr val="tx1"/>
                              </a:solidFill>
                              <a:latin typeface="Century Gothic"/>
                            </a:rPr>
                            <a:t>The pupil may believe that the greater the value of the numerator and denominator, the greater the size of the fraction. They have not identified these are equivalent fractions.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139417">
                    <a:tc>
                      <a:txBody>
                        <a:bodyPr/>
                        <a:lstStyle/>
                        <a:p>
                          <a:endParaRPr lang="en-US"/>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blipFill>
                          <a:blip r:embed="rId2"/>
                          <a:stretch>
                            <a:fillRect l="-543" t="-296257" r="-790217" b="-1070"/>
                          </a:stretch>
                        </a:blipFill>
                      </a:tcPr>
                    </a:tc>
                    <a:tc>
                      <a:txBody>
                        <a:bodyPr/>
                        <a:lstStyle/>
                        <a:p>
                          <a:pPr lvl="0">
                            <a:buNone/>
                          </a:pPr>
                          <a:r>
                            <a:rPr lang="en-GB" sz="1400" b="1" dirty="0">
                              <a:solidFill>
                                <a:schemeClr val="accent6">
                                  <a:lumMod val="75000"/>
                                </a:schemeClr>
                              </a:solidFill>
                              <a:latin typeface="Century Gothic"/>
                            </a:rPr>
                            <a:t>Correct </a:t>
                          </a:r>
                        </a:p>
                        <a:p>
                          <a:pPr lvl="0">
                            <a:buNone/>
                          </a:pPr>
                          <a:r>
                            <a:rPr lang="en-GB" sz="1400" dirty="0">
                              <a:solidFill>
                                <a:schemeClr val="tx1"/>
                              </a:solidFill>
                              <a:latin typeface="Century Gothic"/>
                            </a:rPr>
                            <a:t>One third is greater than one fifth.</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mc:Fallback>
      </mc:AlternateContent>
    </p:spTree>
    <p:extLst>
      <p:ext uri="{BB962C8B-B14F-4D97-AF65-F5344CB8AC3E}">
        <p14:creationId xmlns:p14="http://schemas.microsoft.com/office/powerpoint/2010/main" val="8235525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irl sitting on a table&#10;&#10;Description automatically generated">
            <a:extLst>
              <a:ext uri="{FF2B5EF4-FFF2-40B4-BE49-F238E27FC236}">
                <a16:creationId xmlns:a16="http://schemas.microsoft.com/office/drawing/2014/main" id="{4DFCC139-530C-BA4F-8F19-62E2A80404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98049"/>
            <a:ext cx="6154356" cy="4102904"/>
          </a:xfrm>
          <a:prstGeom prst="rect">
            <a:avLst/>
          </a:prstGeom>
        </p:spPr>
      </p:pic>
      <p:sp>
        <p:nvSpPr>
          <p:cNvPr id="8" name="Title 1">
            <a:extLst>
              <a:ext uri="{FF2B5EF4-FFF2-40B4-BE49-F238E27FC236}">
                <a16:creationId xmlns:a16="http://schemas.microsoft.com/office/drawing/2014/main" id="{3E564166-D997-4143-8F18-D323E2E6CE67}"/>
              </a:ext>
            </a:extLst>
          </p:cNvPr>
          <p:cNvSpPr txBox="1">
            <a:spLocks/>
          </p:cNvSpPr>
          <p:nvPr/>
        </p:nvSpPr>
        <p:spPr>
          <a:xfrm>
            <a:off x="1867893" y="389264"/>
            <a:ext cx="9836427" cy="1137784"/>
          </a:xfrm>
          <a:prstGeom prst="rect">
            <a:avLst/>
          </a:prstGeom>
        </p:spPr>
        <p:txBody>
          <a:bodyPr lIns="91440" tIns="45720" rIns="91440" bIns="45720" anchor="t"/>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a:latin typeface="Century Gothic"/>
                <a:cs typeface="Arial"/>
              </a:rPr>
              <a:t>Pre-Unit Quiz: Pupil version</a:t>
            </a:r>
          </a:p>
        </p:txBody>
      </p:sp>
      <p:sp>
        <p:nvSpPr>
          <p:cNvPr id="5" name="Text Placeholder 2">
            <a:extLst>
              <a:ext uri="{FF2B5EF4-FFF2-40B4-BE49-F238E27FC236}">
                <a16:creationId xmlns:a16="http://schemas.microsoft.com/office/drawing/2014/main" id="{FD302C6F-50E7-40AD-A49C-E19FA956F826}"/>
              </a:ext>
            </a:extLst>
          </p:cNvPr>
          <p:cNvSpPr txBox="1">
            <a:spLocks/>
          </p:cNvSpPr>
          <p:nvPr/>
        </p:nvSpPr>
        <p:spPr>
          <a:xfrm>
            <a:off x="7498200" y="3097120"/>
            <a:ext cx="3937349" cy="2444697"/>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dirty="0">
                <a:latin typeface="Century Gothic"/>
              </a:rPr>
              <a:t>Year 5 Spring 2</a:t>
            </a:r>
          </a:p>
          <a:p>
            <a:pPr marL="0" indent="0" algn="ctr">
              <a:buNone/>
            </a:pPr>
            <a:r>
              <a:rPr lang="en-US" b="1" dirty="0">
                <a:latin typeface="Century Gothic"/>
              </a:rPr>
              <a:t>Unit 8</a:t>
            </a:r>
            <a:endParaRPr lang="en-US" b="1" dirty="0">
              <a:solidFill>
                <a:srgbClr val="000000"/>
              </a:solidFill>
              <a:latin typeface="Century Gothic" panose="020B0502020202020204" pitchFamily="34" charset="0"/>
            </a:endParaRPr>
          </a:p>
          <a:p>
            <a:pPr marL="0" indent="0" algn="ctr">
              <a:buNone/>
            </a:pPr>
            <a:endParaRPr lang="en-US" b="1" dirty="0">
              <a:solidFill>
                <a:srgbClr val="000000"/>
              </a:solidFill>
              <a:latin typeface="Century Gothic"/>
            </a:endParaRPr>
          </a:p>
          <a:p>
            <a:pPr marL="0" indent="0" algn="ctr">
              <a:buNone/>
            </a:pPr>
            <a:r>
              <a:rPr lang="en-US" b="1" dirty="0">
                <a:solidFill>
                  <a:srgbClr val="000000"/>
                </a:solidFill>
                <a:latin typeface="Century Gothic"/>
              </a:rPr>
              <a:t>Fractions and percentages</a:t>
            </a:r>
          </a:p>
        </p:txBody>
      </p:sp>
    </p:spTree>
    <p:extLst>
      <p:ext uri="{BB962C8B-B14F-4D97-AF65-F5344CB8AC3E}">
        <p14:creationId xmlns:p14="http://schemas.microsoft.com/office/powerpoint/2010/main" val="31066917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kumimoji="0" lang="en-GB" sz="3200" b="1" i="0" u="none" strike="noStrike" kern="1200" cap="none" spc="0" normalizeH="0" baseline="0" noProof="0" dirty="0">
                    <a:ln>
                      <a:noFill/>
                    </a:ln>
                    <a:solidFill>
                      <a:srgbClr val="E40045"/>
                    </a:solidFill>
                    <a:effectLst/>
                    <a:uLnTx/>
                    <a:uFillTx/>
                    <a:latin typeface="Century Gothic"/>
                    <a:ea typeface="+mn-ea"/>
                    <a:cs typeface="+mn-cs"/>
                  </a:rPr>
                  <a:t>Q1. Convert  </a:t>
                </a:r>
                <a14:m>
                  <m:oMath xmlns:m="http://schemas.openxmlformats.org/officeDocument/2006/math">
                    <m:f>
                      <m:fPr>
                        <m:ctrlPr>
                          <a:rPr kumimoji="0" lang="en-GB" sz="4000" b="1" i="1" u="none" strike="noStrike" kern="1200" cap="none" spc="0" normalizeH="0" baseline="0" noProof="0" smtClean="0">
                            <a:ln>
                              <a:noFill/>
                            </a:ln>
                            <a:solidFill>
                              <a:srgbClr val="E40045"/>
                            </a:solidFill>
                            <a:effectLst/>
                            <a:uLnTx/>
                            <a:uFillTx/>
                            <a:latin typeface="Cambria Math" panose="02040503050406030204" pitchFamily="18" charset="0"/>
                            <a:ea typeface="+mn-ea"/>
                            <a:cs typeface="+mn-cs"/>
                          </a:rPr>
                        </m:ctrlPr>
                      </m:fPr>
                      <m:num>
                        <m:r>
                          <a:rPr kumimoji="0" lang="en-GB" sz="4000" b="1" i="1" u="none" strike="noStrike" kern="1200" cap="none" spc="0" normalizeH="0" baseline="0" noProof="0" smtClean="0">
                            <a:ln>
                              <a:noFill/>
                            </a:ln>
                            <a:solidFill>
                              <a:srgbClr val="E40045"/>
                            </a:solidFill>
                            <a:effectLst/>
                            <a:uLnTx/>
                            <a:uFillTx/>
                            <a:latin typeface="Cambria Math" panose="02040503050406030204" pitchFamily="18" charset="0"/>
                            <a:ea typeface="+mn-ea"/>
                            <a:cs typeface="+mn-cs"/>
                          </a:rPr>
                          <m:t>𝟏𝟏</m:t>
                        </m:r>
                      </m:num>
                      <m:den>
                        <m:r>
                          <a:rPr kumimoji="0" lang="en-GB" sz="4000" b="1" i="1" u="none" strike="noStrike" kern="1200" cap="none" spc="0" normalizeH="0" baseline="0" noProof="0" smtClean="0">
                            <a:ln>
                              <a:noFill/>
                            </a:ln>
                            <a:solidFill>
                              <a:srgbClr val="E40045"/>
                            </a:solidFill>
                            <a:effectLst/>
                            <a:uLnTx/>
                            <a:uFillTx/>
                            <a:latin typeface="Cambria Math" panose="02040503050406030204" pitchFamily="18" charset="0"/>
                            <a:ea typeface="+mn-ea"/>
                            <a:cs typeface="+mn-cs"/>
                          </a:rPr>
                          <m:t>𝟓</m:t>
                        </m:r>
                      </m:den>
                    </m:f>
                  </m:oMath>
                </a14:m>
                <a:r>
                  <a:rPr kumimoji="0" lang="en-GB" sz="4000" b="1" i="0" u="none" strike="noStrike" kern="1200" cap="none" spc="0" normalizeH="0" baseline="0" noProof="0" dirty="0">
                    <a:ln>
                      <a:noFill/>
                    </a:ln>
                    <a:solidFill>
                      <a:srgbClr val="E40045"/>
                    </a:solidFill>
                    <a:effectLst/>
                    <a:uLnTx/>
                    <a:uFillTx/>
                    <a:latin typeface="Century Gothic"/>
                    <a:ea typeface="+mn-ea"/>
                    <a:cs typeface="+mn-cs"/>
                  </a:rPr>
                  <a:t>  </a:t>
                </a:r>
                <a:r>
                  <a:rPr kumimoji="0" lang="en-GB" sz="3200" b="1" i="0" u="none" strike="noStrike" kern="1200" cap="none" spc="0" normalizeH="0" baseline="0" noProof="0" dirty="0">
                    <a:ln>
                      <a:noFill/>
                    </a:ln>
                    <a:solidFill>
                      <a:srgbClr val="E40045"/>
                    </a:solidFill>
                    <a:effectLst/>
                    <a:uLnTx/>
                    <a:uFillTx/>
                    <a:latin typeface="Century Gothic"/>
                    <a:ea typeface="+mn-ea"/>
                    <a:cs typeface="+mn-cs"/>
                  </a:rPr>
                  <a:t>to a mixed number.</a:t>
                </a:r>
              </a:p>
            </p:txBody>
          </p:sp>
        </mc:Choice>
        <mc:Fallback xmlns="">
          <p:sp>
            <p:nvSpPr>
              <p:cNvPr id="2" name="Text Placeholder 1">
                <a:extLst>
                  <a:ext uri="{FF2B5EF4-FFF2-40B4-BE49-F238E27FC236}">
                    <a16:creationId xmlns:a16="http://schemas.microsoft.com/office/drawing/2014/main" id="{83855B7E-BDBC-48D9-83C9-9014B47DD59F}"/>
                  </a:ext>
                </a:extLst>
              </p:cNvPr>
              <p:cNvSpPr>
                <a:spLocks noGrp="1" noRot="1" noChangeAspect="1" noMove="1" noResize="1" noEditPoints="1" noAdjustHandles="1" noChangeArrowheads="1" noChangeShapeType="1" noTextEdit="1"/>
              </p:cNvSpPr>
              <p:nvPr>
                <p:ph type="body" sz="quarter" idx="10"/>
              </p:nvPr>
            </p:nvSpPr>
            <p:spPr>
              <a:blipFill>
                <a:blip r:embed="rId2"/>
                <a:stretch>
                  <a:fillRect l="-1593" b="-31624"/>
                </a:stretch>
              </a:blipFill>
            </p:spPr>
            <p:txBody>
              <a:bodyPr/>
              <a:lstStyle/>
              <a:p>
                <a:r>
                  <a:rPr lang="en-GB">
                    <a:noFill/>
                  </a:rPr>
                  <a:t> </a:t>
                </a:r>
              </a:p>
            </p:txBody>
          </p:sp>
        </mc:Fallback>
      </mc:AlternateContent>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r>
              <a:rPr lang="en-GB" dirty="0"/>
              <a:t>2 remainder 1</a:t>
            </a:r>
          </a:p>
        </p:txBody>
      </p:sp>
      <mc:AlternateContent xmlns:mc="http://schemas.openxmlformats.org/markup-compatibility/2006" xmlns:a14="http://schemas.microsoft.com/office/drawing/2010/main">
        <mc:Choice Requires="a14">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22</m:t>
                          </m:r>
                        </m:num>
                        <m:den>
                          <m:r>
                            <a:rPr lang="en-GB" b="0" i="1" smtClean="0">
                              <a:latin typeface="Cambria Math" panose="02040503050406030204" pitchFamily="18" charset="0"/>
                            </a:rPr>
                            <m:t>10</m:t>
                          </m:r>
                        </m:den>
                      </m:f>
                    </m:oMath>
                  </m:oMathPara>
                </a14:m>
                <a:endParaRPr lang="en-GB" dirty="0"/>
              </a:p>
            </p:txBody>
          </p:sp>
        </mc:Choice>
        <mc:Fallback xmlns="">
          <p:sp>
            <p:nvSpPr>
              <p:cNvPr id="4" name="Text Placeholder 3">
                <a:extLst>
                  <a:ext uri="{FF2B5EF4-FFF2-40B4-BE49-F238E27FC236}">
                    <a16:creationId xmlns:a16="http://schemas.microsoft.com/office/drawing/2014/main" id="{BD19578A-9920-414D-BBAE-4CD22966E4E8}"/>
                  </a:ext>
                </a:extLst>
              </p:cNvPr>
              <p:cNvSpPr>
                <a:spLocks noGrp="1" noRot="1" noChangeAspect="1" noMove="1" noResize="1" noEditPoints="1" noAdjustHandles="1" noChangeArrowheads="1" noChangeShapeType="1" noTextEdit="1"/>
              </p:cNvSpPr>
              <p:nvPr>
                <p:ph type="body" sz="quarter" idx="12"/>
              </p:nvPr>
            </p:nvSpPr>
            <p:spPr>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r>
                  <a:rPr lang="en-GB" dirty="0"/>
                  <a:t>2 </a:t>
                </a:r>
                <a14:m>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5</m:t>
                        </m:r>
                      </m:den>
                    </m:f>
                  </m:oMath>
                </a14:m>
                <a:endParaRPr lang="en-GB" dirty="0"/>
              </a:p>
            </p:txBody>
          </p:sp>
        </mc:Choice>
        <mc:Fallback xmlns="">
          <p:sp>
            <p:nvSpPr>
              <p:cNvPr id="5" name="Text Placeholder 4">
                <a:extLst>
                  <a:ext uri="{FF2B5EF4-FFF2-40B4-BE49-F238E27FC236}">
                    <a16:creationId xmlns:a16="http://schemas.microsoft.com/office/drawing/2014/main" id="{A44EF939-061E-46FE-A0DD-23C39B56AB14}"/>
                  </a:ext>
                </a:extLst>
              </p:cNvPr>
              <p:cNvSpPr>
                <a:spLocks noGrp="1" noRot="1" noChangeAspect="1" noMove="1" noResize="1" noEditPoints="1" noAdjustHandles="1" noChangeArrowheads="1" noChangeShapeType="1" noTextEdit="1"/>
              </p:cNvSpPr>
              <p:nvPr>
                <p:ph type="body" sz="quarter" idx="13"/>
              </p:nvPr>
            </p:nvSpPr>
            <p:spPr>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r>
                  <a:rPr lang="en-GB" dirty="0"/>
                  <a:t>2 </a:t>
                </a:r>
                <a14:m>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11</m:t>
                        </m:r>
                      </m:den>
                    </m:f>
                  </m:oMath>
                </a14:m>
                <a:endParaRPr lang="en-GB" dirty="0"/>
              </a:p>
            </p:txBody>
          </p:sp>
        </mc:Choice>
        <mc:Fallback xmlns="">
          <p:sp>
            <p:nvSpPr>
              <p:cNvPr id="6" name="Text Placeholder 5">
                <a:extLst>
                  <a:ext uri="{FF2B5EF4-FFF2-40B4-BE49-F238E27FC236}">
                    <a16:creationId xmlns:a16="http://schemas.microsoft.com/office/drawing/2014/main" id="{627440F0-037C-499A-A919-A7737014ED1C}"/>
                  </a:ext>
                </a:extLst>
              </p:cNvPr>
              <p:cNvSpPr>
                <a:spLocks noGrp="1" noRot="1" noChangeAspect="1" noMove="1" noResize="1" noEditPoints="1" noAdjustHandles="1" noChangeArrowheads="1" noChangeShapeType="1" noTextEdit="1"/>
              </p:cNvSpPr>
              <p:nvPr>
                <p:ph type="body" sz="quarter" idx="14"/>
              </p:nvPr>
            </p:nvSpPr>
            <p:spPr>
              <a:blipFill>
                <a:blip r:embed="rId5"/>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12633624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kumimoji="0" lang="en-GB" sz="3200" b="1" i="0" u="none" strike="noStrike" kern="1200" cap="none" spc="0" normalizeH="0" baseline="0" noProof="0" dirty="0">
                    <a:ln>
                      <a:noFill/>
                    </a:ln>
                    <a:solidFill>
                      <a:srgbClr val="E40045"/>
                    </a:solidFill>
                    <a:effectLst/>
                    <a:uLnTx/>
                    <a:uFillTx/>
                    <a:latin typeface="Century Gothic" panose="020B0502020202020204" pitchFamily="34" charset="0"/>
                    <a:ea typeface="+mn-ea"/>
                    <a:cs typeface="+mn-cs"/>
                  </a:rPr>
                  <a:t>Q2. Which improper</a:t>
                </a:r>
                <a:r>
                  <a:rPr kumimoji="0" lang="en-GB" sz="3200" b="1" i="0" u="none" strike="noStrike" kern="1200" cap="none" spc="0" normalizeH="0" noProof="0" dirty="0">
                    <a:ln>
                      <a:noFill/>
                    </a:ln>
                    <a:solidFill>
                      <a:srgbClr val="E40045"/>
                    </a:solidFill>
                    <a:effectLst/>
                    <a:uLnTx/>
                    <a:uFillTx/>
                    <a:latin typeface="Century Gothic" panose="020B0502020202020204" pitchFamily="34" charset="0"/>
                    <a:ea typeface="+mn-ea"/>
                    <a:cs typeface="+mn-cs"/>
                  </a:rPr>
                  <a:t> fraction is equivalent to</a:t>
                </a:r>
                <a:r>
                  <a:rPr kumimoji="0" lang="en-GB" sz="3200" b="1" i="0" u="none" strike="noStrike" kern="1200" cap="none" spc="0" normalizeH="0" baseline="0" noProof="0" dirty="0">
                    <a:ln>
                      <a:noFill/>
                    </a:ln>
                    <a:solidFill>
                      <a:srgbClr val="E40045"/>
                    </a:solidFill>
                    <a:effectLst/>
                    <a:uLnTx/>
                    <a:uFillTx/>
                    <a:latin typeface="Century Gothic" panose="020B0502020202020204" pitchFamily="34" charset="0"/>
                    <a:ea typeface="+mn-ea"/>
                    <a:cs typeface="+mn-cs"/>
                  </a:rPr>
                  <a:t>  3 </a:t>
                </a:r>
                <a14:m>
                  <m:oMath xmlns:m="http://schemas.openxmlformats.org/officeDocument/2006/math">
                    <m:f>
                      <m:fPr>
                        <m:ctrlPr>
                          <a:rPr kumimoji="0" lang="en-GB" sz="4000" b="1" i="1" u="none" strike="noStrike" kern="1200" cap="none" spc="0" normalizeH="0" baseline="0" noProof="0" smtClean="0">
                            <a:ln>
                              <a:noFill/>
                            </a:ln>
                            <a:solidFill>
                              <a:srgbClr val="E40045"/>
                            </a:solidFill>
                            <a:effectLst/>
                            <a:uLnTx/>
                            <a:uFillTx/>
                            <a:latin typeface="Cambria Math" panose="02040503050406030204" pitchFamily="18" charset="0"/>
                            <a:ea typeface="+mn-ea"/>
                            <a:cs typeface="+mn-cs"/>
                          </a:rPr>
                        </m:ctrlPr>
                      </m:fPr>
                      <m:num>
                        <m:r>
                          <a:rPr kumimoji="0" lang="en-GB" sz="4000" b="1" i="1" u="none" strike="noStrike" kern="1200" cap="none" spc="0" normalizeH="0" baseline="0" noProof="0" smtClean="0">
                            <a:ln>
                              <a:noFill/>
                            </a:ln>
                            <a:solidFill>
                              <a:srgbClr val="E40045"/>
                            </a:solidFill>
                            <a:effectLst/>
                            <a:uLnTx/>
                            <a:uFillTx/>
                            <a:latin typeface="Cambria Math" panose="02040503050406030204" pitchFamily="18" charset="0"/>
                            <a:ea typeface="+mn-ea"/>
                            <a:cs typeface="+mn-cs"/>
                          </a:rPr>
                          <m:t>𝟐</m:t>
                        </m:r>
                      </m:num>
                      <m:den>
                        <m:r>
                          <a:rPr kumimoji="0" lang="en-GB" sz="4000" b="1" i="1" u="none" strike="noStrike" kern="1200" cap="none" spc="0" normalizeH="0" baseline="0" noProof="0" smtClean="0">
                            <a:ln>
                              <a:noFill/>
                            </a:ln>
                            <a:solidFill>
                              <a:srgbClr val="E40045"/>
                            </a:solidFill>
                            <a:effectLst/>
                            <a:uLnTx/>
                            <a:uFillTx/>
                            <a:latin typeface="Cambria Math" panose="02040503050406030204" pitchFamily="18" charset="0"/>
                            <a:ea typeface="+mn-ea"/>
                            <a:cs typeface="+mn-cs"/>
                          </a:rPr>
                          <m:t>𝟓</m:t>
                        </m:r>
                      </m:den>
                    </m:f>
                  </m:oMath>
                </a14:m>
                <a:r>
                  <a:rPr kumimoji="0" lang="en-GB" sz="3200" b="1" i="0" u="none" strike="noStrike" kern="1200" cap="none" spc="0" normalizeH="0" baseline="0" noProof="0" dirty="0">
                    <a:ln>
                      <a:noFill/>
                    </a:ln>
                    <a:solidFill>
                      <a:srgbClr val="E40045"/>
                    </a:solidFill>
                    <a:effectLst/>
                    <a:uLnTx/>
                    <a:uFillTx/>
                    <a:latin typeface="Century Gothic" panose="020B0502020202020204" pitchFamily="34" charset="0"/>
                    <a:ea typeface="+mn-ea"/>
                    <a:cs typeface="+mn-cs"/>
                  </a:rPr>
                  <a:t>?</a:t>
                </a:r>
              </a:p>
            </p:txBody>
          </p:sp>
        </mc:Choice>
        <mc:Fallback xmlns="">
          <p:sp>
            <p:nvSpPr>
              <p:cNvPr id="2" name="Text Placeholder 1">
                <a:extLst>
                  <a:ext uri="{FF2B5EF4-FFF2-40B4-BE49-F238E27FC236}">
                    <a16:creationId xmlns:a16="http://schemas.microsoft.com/office/drawing/2014/main" id="{83855B7E-BDBC-48D9-83C9-9014B47DD59F}"/>
                  </a:ext>
                </a:extLst>
              </p:cNvPr>
              <p:cNvSpPr>
                <a:spLocks noGrp="1" noRot="1" noChangeAspect="1" noMove="1" noResize="1" noEditPoints="1" noAdjustHandles="1" noChangeArrowheads="1" noChangeShapeType="1" noTextEdit="1"/>
              </p:cNvSpPr>
              <p:nvPr>
                <p:ph type="body" sz="quarter" idx="10"/>
              </p:nvPr>
            </p:nvSpPr>
            <p:spPr>
              <a:blipFill>
                <a:blip r:embed="rId2"/>
                <a:stretch>
                  <a:fillRect l="-1593" r="-306" b="-31624"/>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6</m:t>
                          </m:r>
                        </m:num>
                        <m:den>
                          <m:r>
                            <a:rPr lang="en-GB" b="0" i="1" smtClean="0">
                              <a:latin typeface="Cambria Math" panose="02040503050406030204" pitchFamily="18" charset="0"/>
                            </a:rPr>
                            <m:t>5</m:t>
                          </m:r>
                        </m:den>
                      </m:f>
                    </m:oMath>
                  </m:oMathPara>
                </a14:m>
                <a:endParaRPr lang="en-GB" dirty="0"/>
              </a:p>
            </p:txBody>
          </p:sp>
        </mc:Choice>
        <mc:Fallback xmlns="">
          <p:sp>
            <p:nvSpPr>
              <p:cNvPr id="3" name="Text Placeholder 2">
                <a:extLst>
                  <a:ext uri="{FF2B5EF4-FFF2-40B4-BE49-F238E27FC236}">
                    <a16:creationId xmlns:a16="http://schemas.microsoft.com/office/drawing/2014/main" id="{925CFE40-B779-47F5-8355-7B9AC7A43A30}"/>
                  </a:ext>
                </a:extLst>
              </p:cNvPr>
              <p:cNvSpPr>
                <a:spLocks noGrp="1" noRot="1" noChangeAspect="1" noMove="1" noResize="1" noEditPoints="1" noAdjustHandles="1" noChangeArrowheads="1" noChangeShapeType="1" noTextEdit="1"/>
              </p:cNvSpPr>
              <p:nvPr>
                <p:ph type="body" sz="quarter" idx="11"/>
              </p:nvPr>
            </p:nvSpPr>
            <p:spPr>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5</m:t>
                          </m:r>
                        </m:num>
                        <m:den>
                          <m:r>
                            <a:rPr lang="en-GB" b="0" i="1" smtClean="0">
                              <a:latin typeface="Cambria Math" panose="02040503050406030204" pitchFamily="18" charset="0"/>
                            </a:rPr>
                            <m:t>5</m:t>
                          </m:r>
                        </m:den>
                      </m:f>
                    </m:oMath>
                  </m:oMathPara>
                </a14:m>
                <a:endParaRPr lang="en-GB" dirty="0"/>
              </a:p>
            </p:txBody>
          </p:sp>
        </mc:Choice>
        <mc:Fallback xmlns="">
          <p:sp>
            <p:nvSpPr>
              <p:cNvPr id="4" name="Text Placeholder 3">
                <a:extLst>
                  <a:ext uri="{FF2B5EF4-FFF2-40B4-BE49-F238E27FC236}">
                    <a16:creationId xmlns:a16="http://schemas.microsoft.com/office/drawing/2014/main" id="{BD19578A-9920-414D-BBAE-4CD22966E4E8}"/>
                  </a:ext>
                </a:extLst>
              </p:cNvPr>
              <p:cNvSpPr>
                <a:spLocks noGrp="1" noRot="1" noChangeAspect="1" noMove="1" noResize="1" noEditPoints="1" noAdjustHandles="1" noChangeArrowheads="1" noChangeShapeType="1" noTextEdit="1"/>
              </p:cNvSpPr>
              <p:nvPr>
                <p:ph type="body" sz="quarter" idx="12"/>
              </p:nvPr>
            </p:nvSpPr>
            <p:spPr>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15</m:t>
                          </m:r>
                        </m:num>
                        <m:den>
                          <m:r>
                            <a:rPr lang="en-GB" b="0" i="1" smtClean="0">
                              <a:latin typeface="Cambria Math" panose="02040503050406030204" pitchFamily="18" charset="0"/>
                            </a:rPr>
                            <m:t>5</m:t>
                          </m:r>
                        </m:den>
                      </m:f>
                    </m:oMath>
                  </m:oMathPara>
                </a14:m>
                <a:endParaRPr lang="en-GB" dirty="0"/>
              </a:p>
            </p:txBody>
          </p:sp>
        </mc:Choice>
        <mc:Fallback xmlns="">
          <p:sp>
            <p:nvSpPr>
              <p:cNvPr id="5" name="Text Placeholder 4">
                <a:extLst>
                  <a:ext uri="{FF2B5EF4-FFF2-40B4-BE49-F238E27FC236}">
                    <a16:creationId xmlns:a16="http://schemas.microsoft.com/office/drawing/2014/main" id="{A44EF939-061E-46FE-A0DD-23C39B56AB14}"/>
                  </a:ext>
                </a:extLst>
              </p:cNvPr>
              <p:cNvSpPr>
                <a:spLocks noGrp="1" noRot="1" noChangeAspect="1" noMove="1" noResize="1" noEditPoints="1" noAdjustHandles="1" noChangeArrowheads="1" noChangeShapeType="1" noTextEdit="1"/>
              </p:cNvSpPr>
              <p:nvPr>
                <p:ph type="body" sz="quarter" idx="13"/>
              </p:nvPr>
            </p:nvSpPr>
            <p:spPr>
              <a:blipFill>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17</m:t>
                          </m:r>
                        </m:num>
                        <m:den>
                          <m:r>
                            <a:rPr lang="en-GB" b="0" i="1" smtClean="0">
                              <a:latin typeface="Cambria Math" panose="02040503050406030204" pitchFamily="18" charset="0"/>
                            </a:rPr>
                            <m:t>5</m:t>
                          </m:r>
                        </m:den>
                      </m:f>
                    </m:oMath>
                  </m:oMathPara>
                </a14:m>
                <a:endParaRPr lang="en-GB" dirty="0"/>
              </a:p>
            </p:txBody>
          </p:sp>
        </mc:Choice>
        <mc:Fallback xmlns="">
          <p:sp>
            <p:nvSpPr>
              <p:cNvPr id="6" name="Text Placeholder 5">
                <a:extLst>
                  <a:ext uri="{FF2B5EF4-FFF2-40B4-BE49-F238E27FC236}">
                    <a16:creationId xmlns:a16="http://schemas.microsoft.com/office/drawing/2014/main" id="{627440F0-037C-499A-A919-A7737014ED1C}"/>
                  </a:ext>
                </a:extLst>
              </p:cNvPr>
              <p:cNvSpPr>
                <a:spLocks noGrp="1" noRot="1" noChangeAspect="1" noMove="1" noResize="1" noEditPoints="1" noAdjustHandles="1" noChangeArrowheads="1" noChangeShapeType="1" noTextEdit="1"/>
              </p:cNvSpPr>
              <p:nvPr>
                <p:ph type="body" sz="quarter" idx="14"/>
              </p:nvPr>
            </p:nvSpPr>
            <p:spPr>
              <a:blipFill>
                <a:blip r:embed="rId6"/>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903039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lang="en-GB" dirty="0"/>
                  <a:t>Q3. How many twentieths are equivalent to two fifths?</a:t>
                </a:r>
              </a:p>
              <a:p>
                <a:endParaRPr lang="en-GB" dirty="0"/>
              </a:p>
              <a:p>
                <a:pPr/>
                <a14:m>
                  <m:oMathPara xmlns:m="http://schemas.openxmlformats.org/officeDocument/2006/math">
                    <m:oMathParaPr>
                      <m:jc m:val="centerGroup"/>
                    </m:oMathParaPr>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𝟐</m:t>
                          </m:r>
                        </m:num>
                        <m:den>
                          <m:r>
                            <a:rPr lang="en-GB" b="1" i="1" smtClean="0">
                              <a:latin typeface="Cambria Math" panose="02040503050406030204" pitchFamily="18" charset="0"/>
                            </a:rPr>
                            <m:t>𝟓</m:t>
                          </m:r>
                        </m:den>
                      </m:f>
                      <m:r>
                        <a:rPr lang="en-GB" b="1" i="1" smtClean="0">
                          <a:latin typeface="Cambria Math" panose="02040503050406030204" pitchFamily="18" charset="0"/>
                        </a:rPr>
                        <m:t>=</m:t>
                      </m:r>
                      <m:f>
                        <m:fPr>
                          <m:ctrlPr>
                            <a:rPr lang="en-GB" b="1" i="1" smtClean="0">
                              <a:latin typeface="Cambria Math" panose="02040503050406030204" pitchFamily="18" charset="0"/>
                            </a:rPr>
                          </m:ctrlPr>
                        </m:fPr>
                        <m:num/>
                        <m:den>
                          <m:r>
                            <a:rPr lang="en-GB" b="1" i="1" smtClean="0">
                              <a:latin typeface="Cambria Math" panose="02040503050406030204" pitchFamily="18" charset="0"/>
                            </a:rPr>
                            <m:t>𝟐𝟎</m:t>
                          </m:r>
                        </m:den>
                      </m:f>
                    </m:oMath>
                  </m:oMathPara>
                </a14:m>
                <a:endParaRPr lang="en-GB" dirty="0"/>
              </a:p>
            </p:txBody>
          </p:sp>
        </mc:Choice>
        <mc:Fallback xmlns="">
          <p:sp>
            <p:nvSpPr>
              <p:cNvPr id="2" name="Text Placeholder 1">
                <a:extLst>
                  <a:ext uri="{FF2B5EF4-FFF2-40B4-BE49-F238E27FC236}">
                    <a16:creationId xmlns:a16="http://schemas.microsoft.com/office/drawing/2014/main" id="{83855B7E-BDBC-48D9-83C9-9014B47DD59F}"/>
                  </a:ext>
                </a:extLst>
              </p:cNvPr>
              <p:cNvSpPr>
                <a:spLocks noGrp="1" noRot="1" noChangeAspect="1" noMove="1" noResize="1" noEditPoints="1" noAdjustHandles="1" noChangeArrowheads="1" noChangeShapeType="1" noTextEdit="1"/>
              </p:cNvSpPr>
              <p:nvPr>
                <p:ph type="body" sz="quarter" idx="10"/>
              </p:nvPr>
            </p:nvSpPr>
            <p:spPr>
              <a:blipFill>
                <a:blip r:embed="rId2"/>
                <a:stretch>
                  <a:fillRect l="-1593" t="-17949" b="-234188"/>
                </a:stretch>
              </a:blipFill>
            </p:spPr>
            <p:txBody>
              <a:bodyPr/>
              <a:lstStyle/>
              <a:p>
                <a:r>
                  <a:rPr lang="en-GB">
                    <a:noFill/>
                  </a:rPr>
                  <a:t> </a:t>
                </a:r>
              </a:p>
            </p:txBody>
          </p:sp>
        </mc:Fallback>
      </mc:AlternateContent>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r>
              <a:rPr lang="en-GB" dirty="0"/>
              <a:t>4</a:t>
            </a:r>
          </a:p>
        </p:txBody>
      </p:sp>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r>
              <a:rPr lang="en-GB" dirty="0"/>
              <a:t>8</a:t>
            </a:r>
          </a:p>
        </p:txBody>
      </p:sp>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r>
              <a:rPr lang="en-GB" dirty="0"/>
              <a:t>50</a:t>
            </a:r>
          </a:p>
        </p:txBody>
      </p:sp>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r>
              <a:rPr lang="en-GB" dirty="0"/>
              <a:t>17</a:t>
            </a:r>
          </a:p>
        </p:txBody>
      </p:sp>
    </p:spTree>
    <p:extLst>
      <p:ext uri="{BB962C8B-B14F-4D97-AF65-F5344CB8AC3E}">
        <p14:creationId xmlns:p14="http://schemas.microsoft.com/office/powerpoint/2010/main" val="31175292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lang="en-GB" dirty="0"/>
                  <a:t>Q4. Which of these fractions is equivalent to </a:t>
                </a:r>
                <a14:m>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𝟑</m:t>
                        </m:r>
                      </m:num>
                      <m:den>
                        <m:r>
                          <a:rPr lang="en-GB" b="1" i="1" smtClean="0">
                            <a:latin typeface="Cambria Math" panose="02040503050406030204" pitchFamily="18" charset="0"/>
                          </a:rPr>
                          <m:t>𝟏𝟖</m:t>
                        </m:r>
                      </m:den>
                    </m:f>
                    <m:r>
                      <a:rPr lang="en-GB" b="1" i="1" smtClean="0">
                        <a:latin typeface="Cambria Math" panose="02040503050406030204" pitchFamily="18" charset="0"/>
                      </a:rPr>
                      <m:t>?</m:t>
                    </m:r>
                  </m:oMath>
                </a14:m>
                <a:endParaRPr lang="en-GB" dirty="0"/>
              </a:p>
            </p:txBody>
          </p:sp>
        </mc:Choice>
        <mc:Fallback xmlns="">
          <p:sp>
            <p:nvSpPr>
              <p:cNvPr id="2" name="Text Placeholder 1">
                <a:extLst>
                  <a:ext uri="{FF2B5EF4-FFF2-40B4-BE49-F238E27FC236}">
                    <a16:creationId xmlns:a16="http://schemas.microsoft.com/office/drawing/2014/main" id="{83855B7E-BDBC-48D9-83C9-9014B47DD59F}"/>
                  </a:ext>
                </a:extLst>
              </p:cNvPr>
              <p:cNvSpPr>
                <a:spLocks noGrp="1" noRot="1" noChangeAspect="1" noMove="1" noResize="1" noEditPoints="1" noAdjustHandles="1" noChangeArrowheads="1" noChangeShapeType="1" noTextEdit="1"/>
              </p:cNvSpPr>
              <p:nvPr>
                <p:ph type="body" sz="quarter" idx="10"/>
              </p:nvPr>
            </p:nvSpPr>
            <p:spPr>
              <a:blipFill>
                <a:blip r:embed="rId2"/>
                <a:stretch>
                  <a:fillRect l="-1593" t="-4274" b="-1623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1.5</m:t>
                          </m:r>
                        </m:num>
                        <m:den>
                          <m:r>
                            <a:rPr lang="en-GB" b="0" i="1" smtClean="0">
                              <a:latin typeface="Cambria Math" panose="02040503050406030204" pitchFamily="18" charset="0"/>
                            </a:rPr>
                            <m:t>9</m:t>
                          </m:r>
                        </m:den>
                      </m:f>
                    </m:oMath>
                  </m:oMathPara>
                </a14:m>
                <a:endParaRPr lang="en-GB" dirty="0"/>
              </a:p>
            </p:txBody>
          </p:sp>
        </mc:Choice>
        <mc:Fallback xmlns="">
          <p:sp>
            <p:nvSpPr>
              <p:cNvPr id="3" name="Text Placeholder 2">
                <a:extLst>
                  <a:ext uri="{FF2B5EF4-FFF2-40B4-BE49-F238E27FC236}">
                    <a16:creationId xmlns:a16="http://schemas.microsoft.com/office/drawing/2014/main" id="{925CFE40-B779-47F5-8355-7B9AC7A43A30}"/>
                  </a:ext>
                </a:extLst>
              </p:cNvPr>
              <p:cNvSpPr>
                <a:spLocks noGrp="1" noRot="1" noChangeAspect="1" noMove="1" noResize="1" noEditPoints="1" noAdjustHandles="1" noChangeArrowheads="1" noChangeShapeType="1" noTextEdit="1"/>
              </p:cNvSpPr>
              <p:nvPr>
                <p:ph type="body" sz="quarter" idx="11"/>
              </p:nvPr>
            </p:nvSpPr>
            <p:spPr>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16</m:t>
                          </m:r>
                        </m:den>
                      </m:f>
                    </m:oMath>
                  </m:oMathPara>
                </a14:m>
                <a:endParaRPr lang="en-GB" dirty="0"/>
              </a:p>
            </p:txBody>
          </p:sp>
        </mc:Choice>
        <mc:Fallback xmlns="">
          <p:sp>
            <p:nvSpPr>
              <p:cNvPr id="4" name="Text Placeholder 3">
                <a:extLst>
                  <a:ext uri="{FF2B5EF4-FFF2-40B4-BE49-F238E27FC236}">
                    <a16:creationId xmlns:a16="http://schemas.microsoft.com/office/drawing/2014/main" id="{BD19578A-9920-414D-BBAE-4CD22966E4E8}"/>
                  </a:ext>
                </a:extLst>
              </p:cNvPr>
              <p:cNvSpPr>
                <a:spLocks noGrp="1" noRot="1" noChangeAspect="1" noMove="1" noResize="1" noEditPoints="1" noAdjustHandles="1" noChangeArrowheads="1" noChangeShapeType="1" noTextEdit="1"/>
              </p:cNvSpPr>
              <p:nvPr>
                <p:ph type="body" sz="quarter" idx="12"/>
              </p:nvPr>
            </p:nvSpPr>
            <p:spPr>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6</m:t>
                          </m:r>
                        </m:den>
                      </m:f>
                    </m:oMath>
                  </m:oMathPara>
                </a14:m>
                <a:endParaRPr lang="en-GB" dirty="0"/>
              </a:p>
            </p:txBody>
          </p:sp>
        </mc:Choice>
        <mc:Fallback xmlns="">
          <p:sp>
            <p:nvSpPr>
              <p:cNvPr id="5" name="Text Placeholder 4">
                <a:extLst>
                  <a:ext uri="{FF2B5EF4-FFF2-40B4-BE49-F238E27FC236}">
                    <a16:creationId xmlns:a16="http://schemas.microsoft.com/office/drawing/2014/main" id="{A44EF939-061E-46FE-A0DD-23C39B56AB14}"/>
                  </a:ext>
                </a:extLst>
              </p:cNvPr>
              <p:cNvSpPr>
                <a:spLocks noGrp="1" noRot="1" noChangeAspect="1" noMove="1" noResize="1" noEditPoints="1" noAdjustHandles="1" noChangeArrowheads="1" noChangeShapeType="1" noTextEdit="1"/>
              </p:cNvSpPr>
              <p:nvPr>
                <p:ph type="body" sz="quarter" idx="13"/>
              </p:nvPr>
            </p:nvSpPr>
            <p:spPr>
              <a:blipFill>
                <a:blip r:embed="rId5"/>
                <a:stretch>
                  <a:fillRect/>
                </a:stretch>
              </a:blipFill>
            </p:spPr>
            <p:txBody>
              <a:bodyPr/>
              <a:lstStyle/>
              <a:p>
                <a:r>
                  <a:rPr lang="en-GB">
                    <a:noFill/>
                  </a:rPr>
                  <a:t> </a:t>
                </a:r>
              </a:p>
            </p:txBody>
          </p:sp>
        </mc:Fallback>
      </mc:AlternateContent>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r>
              <a:rPr lang="en-GB" dirty="0"/>
              <a:t>None because 3 is prime</a:t>
            </a:r>
          </a:p>
        </p:txBody>
      </p:sp>
    </p:spTree>
    <p:extLst>
      <p:ext uri="{BB962C8B-B14F-4D97-AF65-F5344CB8AC3E}">
        <p14:creationId xmlns:p14="http://schemas.microsoft.com/office/powerpoint/2010/main" val="29714916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lang="en-GB" dirty="0"/>
                  <a:t>Q5. What is the sum of </a:t>
                </a:r>
                <a14:m>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𝟐</m:t>
                        </m:r>
                      </m:num>
                      <m:den>
                        <m:r>
                          <a:rPr lang="en-GB" b="1" i="1" smtClean="0">
                            <a:latin typeface="Cambria Math" panose="02040503050406030204" pitchFamily="18" charset="0"/>
                          </a:rPr>
                          <m:t>𝟕</m:t>
                        </m:r>
                      </m:den>
                    </m:f>
                  </m:oMath>
                </a14:m>
                <a:r>
                  <a:rPr lang="en-GB" dirty="0"/>
                  <a:t> and </a:t>
                </a:r>
                <a14:m>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𝟒</m:t>
                        </m:r>
                      </m:num>
                      <m:den>
                        <m:r>
                          <a:rPr lang="en-GB" b="1" i="1" smtClean="0">
                            <a:latin typeface="Cambria Math" panose="02040503050406030204" pitchFamily="18" charset="0"/>
                          </a:rPr>
                          <m:t>𝟕</m:t>
                        </m:r>
                      </m:den>
                    </m:f>
                  </m:oMath>
                </a14:m>
                <a:r>
                  <a:rPr lang="en-GB" dirty="0"/>
                  <a:t>?</a:t>
                </a:r>
              </a:p>
            </p:txBody>
          </p:sp>
        </mc:Choice>
        <mc:Fallback xmlns="">
          <p:sp>
            <p:nvSpPr>
              <p:cNvPr id="2" name="Text Placeholder 1">
                <a:extLst>
                  <a:ext uri="{FF2B5EF4-FFF2-40B4-BE49-F238E27FC236}">
                    <a16:creationId xmlns:a16="http://schemas.microsoft.com/office/drawing/2014/main" id="{83855B7E-BDBC-48D9-83C9-9014B47DD59F}"/>
                  </a:ext>
                </a:extLst>
              </p:cNvPr>
              <p:cNvSpPr>
                <a:spLocks noGrp="1" noRot="1" noChangeAspect="1" noMove="1" noResize="1" noEditPoints="1" noAdjustHandles="1" noChangeArrowheads="1" noChangeShapeType="1" noTextEdit="1"/>
              </p:cNvSpPr>
              <p:nvPr>
                <p:ph type="body" sz="quarter" idx="10"/>
              </p:nvPr>
            </p:nvSpPr>
            <p:spPr>
              <a:blipFill>
                <a:blip r:embed="rId2"/>
                <a:stretch>
                  <a:fillRect l="-1593" t="-4274" b="-1623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6</m:t>
                          </m:r>
                        </m:num>
                        <m:den>
                          <m:r>
                            <a:rPr lang="en-GB" b="0" i="1" smtClean="0">
                              <a:latin typeface="Cambria Math" panose="02040503050406030204" pitchFamily="18" charset="0"/>
                            </a:rPr>
                            <m:t>7</m:t>
                          </m:r>
                        </m:den>
                      </m:f>
                    </m:oMath>
                  </m:oMathPara>
                </a14:m>
                <a:endParaRPr lang="en-GB" dirty="0"/>
              </a:p>
            </p:txBody>
          </p:sp>
        </mc:Choice>
        <mc:Fallback xmlns="">
          <p:sp>
            <p:nvSpPr>
              <p:cNvPr id="3" name="Text Placeholder 2">
                <a:extLst>
                  <a:ext uri="{FF2B5EF4-FFF2-40B4-BE49-F238E27FC236}">
                    <a16:creationId xmlns:a16="http://schemas.microsoft.com/office/drawing/2014/main" id="{925CFE40-B779-47F5-8355-7B9AC7A43A30}"/>
                  </a:ext>
                </a:extLst>
              </p:cNvPr>
              <p:cNvSpPr>
                <a:spLocks noGrp="1" noRot="1" noChangeAspect="1" noMove="1" noResize="1" noEditPoints="1" noAdjustHandles="1" noChangeArrowheads="1" noChangeShapeType="1" noTextEdit="1"/>
              </p:cNvSpPr>
              <p:nvPr>
                <p:ph type="body" sz="quarter" idx="11"/>
              </p:nvPr>
            </p:nvSpPr>
            <p:spPr>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6</m:t>
                          </m:r>
                        </m:num>
                        <m:den>
                          <m:r>
                            <a:rPr lang="en-GB" b="0" i="1" smtClean="0">
                              <a:latin typeface="Cambria Math" panose="02040503050406030204" pitchFamily="18" charset="0"/>
                            </a:rPr>
                            <m:t>14</m:t>
                          </m:r>
                        </m:den>
                      </m:f>
                    </m:oMath>
                  </m:oMathPara>
                </a14:m>
                <a:endParaRPr lang="en-GB" dirty="0"/>
              </a:p>
            </p:txBody>
          </p:sp>
        </mc:Choice>
        <mc:Fallback xmlns="">
          <p:sp>
            <p:nvSpPr>
              <p:cNvPr id="4" name="Text Placeholder 3">
                <a:extLst>
                  <a:ext uri="{FF2B5EF4-FFF2-40B4-BE49-F238E27FC236}">
                    <a16:creationId xmlns:a16="http://schemas.microsoft.com/office/drawing/2014/main" id="{BD19578A-9920-414D-BBAE-4CD22966E4E8}"/>
                  </a:ext>
                </a:extLst>
              </p:cNvPr>
              <p:cNvSpPr>
                <a:spLocks noGrp="1" noRot="1" noChangeAspect="1" noMove="1" noResize="1" noEditPoints="1" noAdjustHandles="1" noChangeArrowheads="1" noChangeShapeType="1" noTextEdit="1"/>
              </p:cNvSpPr>
              <p:nvPr>
                <p:ph type="body" sz="quarter" idx="12"/>
              </p:nvPr>
            </p:nvSpPr>
            <p:spPr>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8</m:t>
                          </m:r>
                        </m:num>
                        <m:den>
                          <m:r>
                            <a:rPr lang="en-GB" b="0" i="1" smtClean="0">
                              <a:latin typeface="Cambria Math" panose="02040503050406030204" pitchFamily="18" charset="0"/>
                            </a:rPr>
                            <m:t>49</m:t>
                          </m:r>
                        </m:den>
                      </m:f>
                    </m:oMath>
                  </m:oMathPara>
                </a14:m>
                <a:endParaRPr lang="en-GB" dirty="0"/>
              </a:p>
            </p:txBody>
          </p:sp>
        </mc:Choice>
        <mc:Fallback xmlns="">
          <p:sp>
            <p:nvSpPr>
              <p:cNvPr id="5" name="Text Placeholder 4">
                <a:extLst>
                  <a:ext uri="{FF2B5EF4-FFF2-40B4-BE49-F238E27FC236}">
                    <a16:creationId xmlns:a16="http://schemas.microsoft.com/office/drawing/2014/main" id="{A44EF939-061E-46FE-A0DD-23C39B56AB14}"/>
                  </a:ext>
                </a:extLst>
              </p:cNvPr>
              <p:cNvSpPr>
                <a:spLocks noGrp="1" noRot="1" noChangeAspect="1" noMove="1" noResize="1" noEditPoints="1" noAdjustHandles="1" noChangeArrowheads="1" noChangeShapeType="1" noTextEdit="1"/>
              </p:cNvSpPr>
              <p:nvPr>
                <p:ph type="body" sz="quarter" idx="13"/>
              </p:nvPr>
            </p:nvSpPr>
            <p:spPr>
              <a:blipFill>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2</m:t>
                          </m:r>
                        </m:num>
                        <m:den>
                          <m:r>
                            <a:rPr lang="en-GB" b="0" i="1" smtClean="0">
                              <a:latin typeface="Cambria Math" panose="02040503050406030204" pitchFamily="18" charset="0"/>
                            </a:rPr>
                            <m:t>7</m:t>
                          </m:r>
                        </m:den>
                      </m:f>
                    </m:oMath>
                  </m:oMathPara>
                </a14:m>
                <a:endParaRPr lang="en-GB" dirty="0"/>
              </a:p>
            </p:txBody>
          </p:sp>
        </mc:Choice>
        <mc:Fallback xmlns="">
          <p:sp>
            <p:nvSpPr>
              <p:cNvPr id="6" name="Text Placeholder 5">
                <a:extLst>
                  <a:ext uri="{FF2B5EF4-FFF2-40B4-BE49-F238E27FC236}">
                    <a16:creationId xmlns:a16="http://schemas.microsoft.com/office/drawing/2014/main" id="{627440F0-037C-499A-A919-A7737014ED1C}"/>
                  </a:ext>
                </a:extLst>
              </p:cNvPr>
              <p:cNvSpPr>
                <a:spLocks noGrp="1" noRot="1" noChangeAspect="1" noMove="1" noResize="1" noEditPoints="1" noAdjustHandles="1" noChangeArrowheads="1" noChangeShapeType="1" noTextEdit="1"/>
              </p:cNvSpPr>
              <p:nvPr>
                <p:ph type="body" sz="quarter" idx="14"/>
              </p:nvPr>
            </p:nvSpPr>
            <p:spPr>
              <a:blipFill>
                <a:blip r:embed="rId6"/>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4368488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lang="en-GB" dirty="0"/>
                  <a:t>Q6. The difference between two fractions is </a:t>
                </a:r>
                <a14:m>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𝟑</m:t>
                        </m:r>
                      </m:num>
                      <m:den>
                        <m:r>
                          <a:rPr lang="en-GB" b="1" i="1" smtClean="0">
                            <a:latin typeface="Cambria Math" panose="02040503050406030204" pitchFamily="18" charset="0"/>
                          </a:rPr>
                          <m:t>𝟕</m:t>
                        </m:r>
                      </m:den>
                    </m:f>
                    <m:r>
                      <a:rPr lang="en-GB" b="1" i="1" smtClean="0">
                        <a:latin typeface="Cambria Math" panose="02040503050406030204" pitchFamily="18" charset="0"/>
                      </a:rPr>
                      <m:t>.</m:t>
                    </m:r>
                  </m:oMath>
                </a14:m>
                <a:endParaRPr lang="en-GB" dirty="0"/>
              </a:p>
              <a:p>
                <a:endParaRPr lang="en-GB" dirty="0"/>
              </a:p>
              <a:p>
                <a:r>
                  <a:rPr lang="en-GB" dirty="0"/>
                  <a:t>One fraction is </a:t>
                </a:r>
                <a14:m>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𝟐</m:t>
                        </m:r>
                      </m:num>
                      <m:den>
                        <m:r>
                          <a:rPr lang="en-GB" b="1" i="1" smtClean="0">
                            <a:latin typeface="Cambria Math" panose="02040503050406030204" pitchFamily="18" charset="0"/>
                          </a:rPr>
                          <m:t>𝟕</m:t>
                        </m:r>
                      </m:den>
                    </m:f>
                  </m:oMath>
                </a14:m>
                <a:r>
                  <a:rPr lang="en-GB" dirty="0"/>
                  <a:t>. What could the other fraction be?</a:t>
                </a:r>
              </a:p>
            </p:txBody>
          </p:sp>
        </mc:Choice>
        <mc:Fallback xmlns="">
          <p:sp>
            <p:nvSpPr>
              <p:cNvPr id="2" name="Text Placeholder 1">
                <a:extLst>
                  <a:ext uri="{FF2B5EF4-FFF2-40B4-BE49-F238E27FC236}">
                    <a16:creationId xmlns:a16="http://schemas.microsoft.com/office/drawing/2014/main" id="{83855B7E-BDBC-48D9-83C9-9014B47DD59F}"/>
                  </a:ext>
                </a:extLst>
              </p:cNvPr>
              <p:cNvSpPr>
                <a:spLocks noGrp="1" noRot="1" noChangeAspect="1" noMove="1" noResize="1" noEditPoints="1" noAdjustHandles="1" noChangeArrowheads="1" noChangeShapeType="1" noTextEdit="1"/>
              </p:cNvSpPr>
              <p:nvPr>
                <p:ph type="body" sz="quarter" idx="10"/>
              </p:nvPr>
            </p:nvSpPr>
            <p:spPr>
              <a:blipFill>
                <a:blip r:embed="rId2"/>
                <a:stretch>
                  <a:fillRect l="-1593" t="-4274" b="-27777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0</m:t>
                          </m:r>
                        </m:den>
                      </m:f>
                    </m:oMath>
                  </m:oMathPara>
                </a14:m>
                <a:endParaRPr lang="en-GB" dirty="0"/>
              </a:p>
            </p:txBody>
          </p:sp>
        </mc:Choice>
        <mc:Fallback xmlns="">
          <p:sp>
            <p:nvSpPr>
              <p:cNvPr id="3" name="Text Placeholder 2">
                <a:extLst>
                  <a:ext uri="{FF2B5EF4-FFF2-40B4-BE49-F238E27FC236}">
                    <a16:creationId xmlns:a16="http://schemas.microsoft.com/office/drawing/2014/main" id="{925CFE40-B779-47F5-8355-7B9AC7A43A30}"/>
                  </a:ext>
                </a:extLst>
              </p:cNvPr>
              <p:cNvSpPr>
                <a:spLocks noGrp="1" noRot="1" noChangeAspect="1" noMove="1" noResize="1" noEditPoints="1" noAdjustHandles="1" noChangeArrowheads="1" noChangeShapeType="1" noTextEdit="1"/>
              </p:cNvSpPr>
              <p:nvPr>
                <p:ph type="body" sz="quarter" idx="11"/>
              </p:nvPr>
            </p:nvSpPr>
            <p:spPr>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5</m:t>
                          </m:r>
                        </m:num>
                        <m:den>
                          <m:r>
                            <a:rPr lang="en-GB" b="0" i="1" smtClean="0">
                              <a:latin typeface="Cambria Math" panose="02040503050406030204" pitchFamily="18" charset="0"/>
                            </a:rPr>
                            <m:t>14</m:t>
                          </m:r>
                        </m:den>
                      </m:f>
                    </m:oMath>
                  </m:oMathPara>
                </a14:m>
                <a:endParaRPr lang="en-GB" dirty="0"/>
              </a:p>
            </p:txBody>
          </p:sp>
        </mc:Choice>
        <mc:Fallback xmlns="">
          <p:sp>
            <p:nvSpPr>
              <p:cNvPr id="4" name="Text Placeholder 3">
                <a:extLst>
                  <a:ext uri="{FF2B5EF4-FFF2-40B4-BE49-F238E27FC236}">
                    <a16:creationId xmlns:a16="http://schemas.microsoft.com/office/drawing/2014/main" id="{BD19578A-9920-414D-BBAE-4CD22966E4E8}"/>
                  </a:ext>
                </a:extLst>
              </p:cNvPr>
              <p:cNvSpPr>
                <a:spLocks noGrp="1" noRot="1" noChangeAspect="1" noMove="1" noResize="1" noEditPoints="1" noAdjustHandles="1" noChangeArrowheads="1" noChangeShapeType="1" noTextEdit="1"/>
              </p:cNvSpPr>
              <p:nvPr>
                <p:ph type="body" sz="quarter" idx="12"/>
              </p:nvPr>
            </p:nvSpPr>
            <p:spPr>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7</m:t>
                          </m:r>
                        </m:den>
                      </m:f>
                    </m:oMath>
                  </m:oMathPara>
                </a14:m>
                <a:endParaRPr lang="en-GB" dirty="0"/>
              </a:p>
            </p:txBody>
          </p:sp>
        </mc:Choice>
        <mc:Fallback xmlns="">
          <p:sp>
            <p:nvSpPr>
              <p:cNvPr id="5" name="Text Placeholder 4">
                <a:extLst>
                  <a:ext uri="{FF2B5EF4-FFF2-40B4-BE49-F238E27FC236}">
                    <a16:creationId xmlns:a16="http://schemas.microsoft.com/office/drawing/2014/main" id="{A44EF939-061E-46FE-A0DD-23C39B56AB14}"/>
                  </a:ext>
                </a:extLst>
              </p:cNvPr>
              <p:cNvSpPr>
                <a:spLocks noGrp="1" noRot="1" noChangeAspect="1" noMove="1" noResize="1" noEditPoints="1" noAdjustHandles="1" noChangeArrowheads="1" noChangeShapeType="1" noTextEdit="1"/>
              </p:cNvSpPr>
              <p:nvPr>
                <p:ph type="body" sz="quarter" idx="13"/>
              </p:nvPr>
            </p:nvSpPr>
            <p:spPr>
              <a:blipFill>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5</m:t>
                          </m:r>
                        </m:num>
                        <m:den>
                          <m:r>
                            <a:rPr lang="en-GB" b="0" i="1" smtClean="0">
                              <a:latin typeface="Cambria Math" panose="02040503050406030204" pitchFamily="18" charset="0"/>
                            </a:rPr>
                            <m:t>7</m:t>
                          </m:r>
                        </m:den>
                      </m:f>
                    </m:oMath>
                  </m:oMathPara>
                </a14:m>
                <a:endParaRPr lang="en-GB" dirty="0"/>
              </a:p>
            </p:txBody>
          </p:sp>
        </mc:Choice>
        <mc:Fallback xmlns="">
          <p:sp>
            <p:nvSpPr>
              <p:cNvPr id="6" name="Text Placeholder 5">
                <a:extLst>
                  <a:ext uri="{FF2B5EF4-FFF2-40B4-BE49-F238E27FC236}">
                    <a16:creationId xmlns:a16="http://schemas.microsoft.com/office/drawing/2014/main" id="{627440F0-037C-499A-A919-A7737014ED1C}"/>
                  </a:ext>
                </a:extLst>
              </p:cNvPr>
              <p:cNvSpPr>
                <a:spLocks noGrp="1" noRot="1" noChangeAspect="1" noMove="1" noResize="1" noEditPoints="1" noAdjustHandles="1" noChangeArrowheads="1" noChangeShapeType="1" noTextEdit="1"/>
              </p:cNvSpPr>
              <p:nvPr>
                <p:ph type="body" sz="quarter" idx="14"/>
              </p:nvPr>
            </p:nvSpPr>
            <p:spPr>
              <a:blipFill>
                <a:blip r:embed="rId6"/>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3398100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lang="en-GB" dirty="0"/>
                  <a:t>Q7. Ria has £250. She spends </a:t>
                </a:r>
                <a14:m>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𝟏</m:t>
                        </m:r>
                      </m:num>
                      <m:den>
                        <m:r>
                          <a:rPr lang="en-GB" b="1" i="1" smtClean="0">
                            <a:latin typeface="Cambria Math" panose="02040503050406030204" pitchFamily="18" charset="0"/>
                          </a:rPr>
                          <m:t>𝟓</m:t>
                        </m:r>
                      </m:den>
                    </m:f>
                  </m:oMath>
                </a14:m>
                <a:r>
                  <a:rPr lang="en-GB" dirty="0"/>
                  <a:t> of her money on shoes. How much does she spend?</a:t>
                </a:r>
              </a:p>
            </p:txBody>
          </p:sp>
        </mc:Choice>
        <mc:Fallback xmlns="">
          <p:sp>
            <p:nvSpPr>
              <p:cNvPr id="2" name="Text Placeholder 1">
                <a:extLst>
                  <a:ext uri="{FF2B5EF4-FFF2-40B4-BE49-F238E27FC236}">
                    <a16:creationId xmlns:a16="http://schemas.microsoft.com/office/drawing/2014/main" id="{83855B7E-BDBC-48D9-83C9-9014B47DD59F}"/>
                  </a:ext>
                </a:extLst>
              </p:cNvPr>
              <p:cNvSpPr>
                <a:spLocks noGrp="1" noRot="1" noChangeAspect="1" noMove="1" noResize="1" noEditPoints="1" noAdjustHandles="1" noChangeArrowheads="1" noChangeShapeType="1" noTextEdit="1"/>
              </p:cNvSpPr>
              <p:nvPr>
                <p:ph type="body" sz="quarter" idx="10"/>
              </p:nvPr>
            </p:nvSpPr>
            <p:spPr>
              <a:blipFill>
                <a:blip r:embed="rId2"/>
                <a:stretch>
                  <a:fillRect l="-1593" t="-4274" b="-91453"/>
                </a:stretch>
              </a:blipFill>
            </p:spPr>
            <p:txBody>
              <a:bodyPr/>
              <a:lstStyle/>
              <a:p>
                <a:r>
                  <a:rPr lang="en-GB">
                    <a:noFill/>
                  </a:rPr>
                  <a:t> </a:t>
                </a:r>
              </a:p>
            </p:txBody>
          </p:sp>
        </mc:Fallback>
      </mc:AlternateContent>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r>
              <a:rPr lang="en-GB" dirty="0"/>
              <a:t>£5</a:t>
            </a:r>
          </a:p>
        </p:txBody>
      </p:sp>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r>
              <a:rPr lang="en-GB" dirty="0"/>
              <a:t>£50</a:t>
            </a:r>
          </a:p>
        </p:txBody>
      </p:sp>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r>
              <a:rPr lang="en-GB" dirty="0"/>
              <a:t>£200</a:t>
            </a:r>
          </a:p>
        </p:txBody>
      </p:sp>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r>
              <a:rPr lang="en-GB" dirty="0"/>
              <a:t>£25</a:t>
            </a:r>
          </a:p>
        </p:txBody>
      </p:sp>
    </p:spTree>
    <p:extLst>
      <p:ext uri="{BB962C8B-B14F-4D97-AF65-F5344CB8AC3E}">
        <p14:creationId xmlns:p14="http://schemas.microsoft.com/office/powerpoint/2010/main" val="18007224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lang="en-GB" dirty="0"/>
              <a:t>Q8. What calculation does this bar model show?</a:t>
            </a:r>
          </a:p>
        </p:txBody>
      </p:sp>
      <mc:AlternateContent xmlns:mc="http://schemas.openxmlformats.org/markup-compatibility/2006" xmlns:a14="http://schemas.microsoft.com/office/drawing/2010/main">
        <mc:Choice Requires="a14">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14:m>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8</m:t>
                        </m:r>
                      </m:den>
                    </m:f>
                  </m:oMath>
                </a14:m>
                <a:r>
                  <a:rPr lang="en-GB" dirty="0"/>
                  <a:t> of 400</a:t>
                </a:r>
              </a:p>
            </p:txBody>
          </p:sp>
        </mc:Choice>
        <mc:Fallback xmlns="">
          <p:sp>
            <p:nvSpPr>
              <p:cNvPr id="3" name="Text Placeholder 2">
                <a:extLst>
                  <a:ext uri="{FF2B5EF4-FFF2-40B4-BE49-F238E27FC236}">
                    <a16:creationId xmlns:a16="http://schemas.microsoft.com/office/drawing/2014/main" id="{925CFE40-B779-47F5-8355-7B9AC7A43A30}"/>
                  </a:ext>
                </a:extLst>
              </p:cNvPr>
              <p:cNvSpPr>
                <a:spLocks noGrp="1" noRot="1" noChangeAspect="1" noMove="1" noResize="1" noEditPoints="1" noAdjustHandles="1" noChangeArrowheads="1" noChangeShapeType="1" noTextEdit="1"/>
              </p:cNvSpPr>
              <p:nvPr>
                <p:ph type="body" sz="quarter" idx="11"/>
              </p:nvPr>
            </p:nvSpPr>
            <p:spPr>
              <a:blipFill>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14:m>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7</m:t>
                        </m:r>
                      </m:den>
                    </m:f>
                  </m:oMath>
                </a14:m>
                <a:r>
                  <a:rPr lang="en-GB" dirty="0"/>
                  <a:t> of 400</a:t>
                </a:r>
              </a:p>
            </p:txBody>
          </p:sp>
        </mc:Choice>
        <mc:Fallback xmlns="">
          <p:sp>
            <p:nvSpPr>
              <p:cNvPr id="4" name="Text Placeholder 3">
                <a:extLst>
                  <a:ext uri="{FF2B5EF4-FFF2-40B4-BE49-F238E27FC236}">
                    <a16:creationId xmlns:a16="http://schemas.microsoft.com/office/drawing/2014/main" id="{BD19578A-9920-414D-BBAE-4CD22966E4E8}"/>
                  </a:ext>
                </a:extLst>
              </p:cNvPr>
              <p:cNvSpPr>
                <a:spLocks noGrp="1" noRot="1" noChangeAspect="1" noMove="1" noResize="1" noEditPoints="1" noAdjustHandles="1" noChangeArrowheads="1" noChangeShapeType="1" noTextEdit="1"/>
              </p:cNvSpPr>
              <p:nvPr>
                <p:ph type="body" sz="quarter" idx="12"/>
              </p:nvPr>
            </p:nvSpPr>
            <p:spPr>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14:m>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8</m:t>
                        </m:r>
                      </m:den>
                    </m:f>
                  </m:oMath>
                </a14:m>
                <a:r>
                  <a:rPr lang="en-GB" dirty="0"/>
                  <a:t> of 50</a:t>
                </a:r>
              </a:p>
            </p:txBody>
          </p:sp>
        </mc:Choice>
        <mc:Fallback xmlns="">
          <p:sp>
            <p:nvSpPr>
              <p:cNvPr id="5" name="Text Placeholder 4">
                <a:extLst>
                  <a:ext uri="{FF2B5EF4-FFF2-40B4-BE49-F238E27FC236}">
                    <a16:creationId xmlns:a16="http://schemas.microsoft.com/office/drawing/2014/main" id="{A44EF939-061E-46FE-A0DD-23C39B56AB14}"/>
                  </a:ext>
                </a:extLst>
              </p:cNvPr>
              <p:cNvSpPr>
                <a:spLocks noGrp="1" noRot="1" noChangeAspect="1" noMove="1" noResize="1" noEditPoints="1" noAdjustHandles="1" noChangeArrowheads="1" noChangeShapeType="1" noTextEdit="1"/>
              </p:cNvSpPr>
              <p:nvPr>
                <p:ph type="body" sz="quarter" idx="13"/>
              </p:nvPr>
            </p:nvSpPr>
            <p:spPr>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14:m>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50</m:t>
                        </m:r>
                      </m:den>
                    </m:f>
                  </m:oMath>
                </a14:m>
                <a:r>
                  <a:rPr lang="en-GB" dirty="0"/>
                  <a:t> of 400</a:t>
                </a:r>
              </a:p>
            </p:txBody>
          </p:sp>
        </mc:Choice>
        <mc:Fallback xmlns="">
          <p:sp>
            <p:nvSpPr>
              <p:cNvPr id="6" name="Text Placeholder 5">
                <a:extLst>
                  <a:ext uri="{FF2B5EF4-FFF2-40B4-BE49-F238E27FC236}">
                    <a16:creationId xmlns:a16="http://schemas.microsoft.com/office/drawing/2014/main" id="{627440F0-037C-499A-A919-A7737014ED1C}"/>
                  </a:ext>
                </a:extLst>
              </p:cNvPr>
              <p:cNvSpPr>
                <a:spLocks noGrp="1" noRot="1" noChangeAspect="1" noMove="1" noResize="1" noEditPoints="1" noAdjustHandles="1" noChangeArrowheads="1" noChangeShapeType="1" noTextEdit="1"/>
              </p:cNvSpPr>
              <p:nvPr>
                <p:ph type="body" sz="quarter" idx="14"/>
              </p:nvPr>
            </p:nvSpPr>
            <p:spPr>
              <a:blipFill>
                <a:blip r:embed="rId5"/>
                <a:stretch>
                  <a:fillRect/>
                </a:stretch>
              </a:blipFill>
            </p:spPr>
            <p:txBody>
              <a:bodyPr/>
              <a:lstStyle/>
              <a:p>
                <a:r>
                  <a:rPr lang="en-GB">
                    <a:noFill/>
                  </a:rPr>
                  <a:t> </a:t>
                </a:r>
              </a:p>
            </p:txBody>
          </p:sp>
        </mc:Fallback>
      </mc:AlternateContent>
      <p:graphicFrame>
        <p:nvGraphicFramePr>
          <p:cNvPr id="8" name="Table 8">
            <a:extLst>
              <a:ext uri="{FF2B5EF4-FFF2-40B4-BE49-F238E27FC236}">
                <a16:creationId xmlns:a16="http://schemas.microsoft.com/office/drawing/2014/main" id="{18CCCEA2-38FC-464A-B355-E2138570548C}"/>
              </a:ext>
            </a:extLst>
          </p:cNvPr>
          <p:cNvGraphicFramePr>
            <a:graphicFrameLocks noGrp="1"/>
          </p:cNvGraphicFramePr>
          <p:nvPr/>
        </p:nvGraphicFramePr>
        <p:xfrm>
          <a:off x="2208213" y="2920301"/>
          <a:ext cx="8128000" cy="610690"/>
        </p:xfrm>
        <a:graphic>
          <a:graphicData uri="http://schemas.openxmlformats.org/drawingml/2006/table">
            <a:tbl>
              <a:tblPr firstRow="1" bandRow="1">
                <a:tableStyleId>{5C22544A-7EE6-4342-B048-85BDC9FD1C3A}</a:tableStyleId>
              </a:tblPr>
              <a:tblGrid>
                <a:gridCol w="1016000">
                  <a:extLst>
                    <a:ext uri="{9D8B030D-6E8A-4147-A177-3AD203B41FA5}">
                      <a16:colId xmlns:a16="http://schemas.microsoft.com/office/drawing/2014/main" val="3856002593"/>
                    </a:ext>
                  </a:extLst>
                </a:gridCol>
                <a:gridCol w="1016000">
                  <a:extLst>
                    <a:ext uri="{9D8B030D-6E8A-4147-A177-3AD203B41FA5}">
                      <a16:colId xmlns:a16="http://schemas.microsoft.com/office/drawing/2014/main" val="216340041"/>
                    </a:ext>
                  </a:extLst>
                </a:gridCol>
                <a:gridCol w="1016000">
                  <a:extLst>
                    <a:ext uri="{9D8B030D-6E8A-4147-A177-3AD203B41FA5}">
                      <a16:colId xmlns:a16="http://schemas.microsoft.com/office/drawing/2014/main" val="657274665"/>
                    </a:ext>
                  </a:extLst>
                </a:gridCol>
                <a:gridCol w="1016000">
                  <a:extLst>
                    <a:ext uri="{9D8B030D-6E8A-4147-A177-3AD203B41FA5}">
                      <a16:colId xmlns:a16="http://schemas.microsoft.com/office/drawing/2014/main" val="3815752654"/>
                    </a:ext>
                  </a:extLst>
                </a:gridCol>
                <a:gridCol w="1016000">
                  <a:extLst>
                    <a:ext uri="{9D8B030D-6E8A-4147-A177-3AD203B41FA5}">
                      <a16:colId xmlns:a16="http://schemas.microsoft.com/office/drawing/2014/main" val="458056680"/>
                    </a:ext>
                  </a:extLst>
                </a:gridCol>
                <a:gridCol w="1016000">
                  <a:extLst>
                    <a:ext uri="{9D8B030D-6E8A-4147-A177-3AD203B41FA5}">
                      <a16:colId xmlns:a16="http://schemas.microsoft.com/office/drawing/2014/main" val="897006526"/>
                    </a:ext>
                  </a:extLst>
                </a:gridCol>
                <a:gridCol w="1016000">
                  <a:extLst>
                    <a:ext uri="{9D8B030D-6E8A-4147-A177-3AD203B41FA5}">
                      <a16:colId xmlns:a16="http://schemas.microsoft.com/office/drawing/2014/main" val="2475364004"/>
                    </a:ext>
                  </a:extLst>
                </a:gridCol>
                <a:gridCol w="1016000">
                  <a:extLst>
                    <a:ext uri="{9D8B030D-6E8A-4147-A177-3AD203B41FA5}">
                      <a16:colId xmlns:a16="http://schemas.microsoft.com/office/drawing/2014/main" val="2551299480"/>
                    </a:ext>
                  </a:extLst>
                </a:gridCol>
              </a:tblGrid>
              <a:tr h="610690">
                <a:tc>
                  <a:txBody>
                    <a:bodyPr/>
                    <a:lstStyle/>
                    <a:p>
                      <a:pPr algn="ctr"/>
                      <a:r>
                        <a:rPr lang="en-GB" sz="2800" dirty="0"/>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50E46"/>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A0BA"/>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A0BA"/>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A0BA"/>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A0BA"/>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A0BA"/>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A0BA"/>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A0BA"/>
                    </a:solidFill>
                  </a:tcPr>
                </a:tc>
                <a:extLst>
                  <a:ext uri="{0D108BD9-81ED-4DB2-BD59-A6C34878D82A}">
                    <a16:rowId xmlns:a16="http://schemas.microsoft.com/office/drawing/2014/main" val="3485862842"/>
                  </a:ext>
                </a:extLst>
              </a:tr>
            </a:tbl>
          </a:graphicData>
        </a:graphic>
      </p:graphicFrame>
      <p:sp>
        <p:nvSpPr>
          <p:cNvPr id="9" name="Right Brace 8">
            <a:extLst>
              <a:ext uri="{FF2B5EF4-FFF2-40B4-BE49-F238E27FC236}">
                <a16:creationId xmlns:a16="http://schemas.microsoft.com/office/drawing/2014/main" id="{E2E0D8A6-4A34-4F0A-AA25-31D62A0E86E6}"/>
              </a:ext>
            </a:extLst>
          </p:cNvPr>
          <p:cNvSpPr/>
          <p:nvPr/>
        </p:nvSpPr>
        <p:spPr>
          <a:xfrm rot="16200000">
            <a:off x="6085188" y="-1330724"/>
            <a:ext cx="374049" cy="8128000"/>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mbria Math"/>
              <a:ea typeface="+mn-ea"/>
              <a:cs typeface="+mn-cs"/>
            </a:endParaRPr>
          </a:p>
        </p:txBody>
      </p:sp>
      <p:sp>
        <p:nvSpPr>
          <p:cNvPr id="10" name="TextBox 9">
            <a:extLst>
              <a:ext uri="{FF2B5EF4-FFF2-40B4-BE49-F238E27FC236}">
                <a16:creationId xmlns:a16="http://schemas.microsoft.com/office/drawing/2014/main" id="{DC61F035-D76F-4375-80E2-57D70867BEE6}"/>
              </a:ext>
            </a:extLst>
          </p:cNvPr>
          <p:cNvSpPr txBox="1"/>
          <p:nvPr/>
        </p:nvSpPr>
        <p:spPr>
          <a:xfrm>
            <a:off x="5881720" y="1949206"/>
            <a:ext cx="78098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mbria Math"/>
                <a:ea typeface="+mn-ea"/>
                <a:cs typeface="+mn-cs"/>
              </a:rPr>
              <a:t>400</a:t>
            </a:r>
          </a:p>
        </p:txBody>
      </p:sp>
    </p:spTree>
    <p:extLst>
      <p:ext uri="{BB962C8B-B14F-4D97-AF65-F5344CB8AC3E}">
        <p14:creationId xmlns:p14="http://schemas.microsoft.com/office/powerpoint/2010/main" val="31362821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lang="en-GB" dirty="0"/>
                  <a:t>Q9. How many hundredths are equivalent to </a:t>
                </a:r>
                <a14:m>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𝟑</m:t>
                        </m:r>
                      </m:num>
                      <m:den>
                        <m:r>
                          <a:rPr lang="en-GB" b="1" i="1" smtClean="0">
                            <a:latin typeface="Cambria Math" panose="02040503050406030204" pitchFamily="18" charset="0"/>
                          </a:rPr>
                          <m:t>𝟒</m:t>
                        </m:r>
                      </m:den>
                    </m:f>
                    <m:r>
                      <a:rPr lang="en-GB" b="1" i="1" smtClean="0">
                        <a:latin typeface="Cambria Math" panose="02040503050406030204" pitchFamily="18" charset="0"/>
                      </a:rPr>
                      <m:t>?</m:t>
                    </m:r>
                  </m:oMath>
                </a14:m>
                <a:endParaRPr lang="en-GB" dirty="0"/>
              </a:p>
            </p:txBody>
          </p:sp>
        </mc:Choice>
        <mc:Fallback xmlns="">
          <p:sp>
            <p:nvSpPr>
              <p:cNvPr id="2" name="Text Placeholder 1">
                <a:extLst>
                  <a:ext uri="{FF2B5EF4-FFF2-40B4-BE49-F238E27FC236}">
                    <a16:creationId xmlns:a16="http://schemas.microsoft.com/office/drawing/2014/main" id="{83855B7E-BDBC-48D9-83C9-9014B47DD59F}"/>
                  </a:ext>
                </a:extLst>
              </p:cNvPr>
              <p:cNvSpPr>
                <a:spLocks noGrp="1" noRot="1" noChangeAspect="1" noMove="1" noResize="1" noEditPoints="1" noAdjustHandles="1" noChangeArrowheads="1" noChangeShapeType="1" noTextEdit="1"/>
              </p:cNvSpPr>
              <p:nvPr>
                <p:ph type="body" sz="quarter" idx="10"/>
              </p:nvPr>
            </p:nvSpPr>
            <p:spPr>
              <a:blipFill>
                <a:blip r:embed="rId2"/>
                <a:stretch>
                  <a:fillRect l="-1593" t="-4274" b="-16239"/>
                </a:stretch>
              </a:blipFill>
            </p:spPr>
            <p:txBody>
              <a:bodyPr/>
              <a:lstStyle/>
              <a:p>
                <a:r>
                  <a:rPr lang="en-GB">
                    <a:noFill/>
                  </a:rPr>
                  <a:t> </a:t>
                </a:r>
              </a:p>
            </p:txBody>
          </p:sp>
        </mc:Fallback>
      </mc:AlternateContent>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r>
              <a:rPr lang="en-GB" dirty="0"/>
              <a:t>34</a:t>
            </a:r>
          </a:p>
        </p:txBody>
      </p:sp>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r>
              <a:rPr lang="en-GB" dirty="0"/>
              <a:t>75</a:t>
            </a:r>
          </a:p>
        </p:txBody>
      </p:sp>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r>
              <a:rPr lang="en-GB" dirty="0"/>
              <a:t>25</a:t>
            </a:r>
          </a:p>
        </p:txBody>
      </p:sp>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r>
              <a:rPr lang="en-GB" dirty="0"/>
              <a:t>300</a:t>
            </a:r>
          </a:p>
        </p:txBody>
      </p:sp>
    </p:spTree>
    <p:extLst>
      <p:ext uri="{BB962C8B-B14F-4D97-AF65-F5344CB8AC3E}">
        <p14:creationId xmlns:p14="http://schemas.microsoft.com/office/powerpoint/2010/main" val="8566595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lang="en-GB" dirty="0"/>
                  <a:t>Q10. Which of these decimal values is equivalent to </a:t>
                </a:r>
                <a14:m>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𝟑𝟖</m:t>
                        </m:r>
                      </m:num>
                      <m:den>
                        <m:r>
                          <a:rPr lang="en-GB" b="1" i="1" smtClean="0">
                            <a:latin typeface="Cambria Math" panose="02040503050406030204" pitchFamily="18" charset="0"/>
                          </a:rPr>
                          <m:t>𝟏𝟎𝟎</m:t>
                        </m:r>
                      </m:den>
                    </m:f>
                  </m:oMath>
                </a14:m>
                <a:r>
                  <a:rPr lang="en-GB" dirty="0"/>
                  <a:t>?</a:t>
                </a:r>
              </a:p>
            </p:txBody>
          </p:sp>
        </mc:Choice>
        <mc:Fallback xmlns="">
          <p:sp>
            <p:nvSpPr>
              <p:cNvPr id="2" name="Text Placeholder 1">
                <a:extLst>
                  <a:ext uri="{FF2B5EF4-FFF2-40B4-BE49-F238E27FC236}">
                    <a16:creationId xmlns:a16="http://schemas.microsoft.com/office/drawing/2014/main" id="{83855B7E-BDBC-48D9-83C9-9014B47DD59F}"/>
                  </a:ext>
                </a:extLst>
              </p:cNvPr>
              <p:cNvSpPr>
                <a:spLocks noGrp="1" noRot="1" noChangeAspect="1" noMove="1" noResize="1" noEditPoints="1" noAdjustHandles="1" noChangeArrowheads="1" noChangeShapeType="1" noTextEdit="1"/>
              </p:cNvSpPr>
              <p:nvPr>
                <p:ph type="body" sz="quarter" idx="10"/>
              </p:nvPr>
            </p:nvSpPr>
            <p:spPr>
              <a:blipFill>
                <a:blip r:embed="rId2"/>
                <a:stretch>
                  <a:fillRect l="-1593" t="-17949" r="-1409" b="-77778"/>
                </a:stretch>
              </a:blipFill>
            </p:spPr>
            <p:txBody>
              <a:bodyPr/>
              <a:lstStyle/>
              <a:p>
                <a:r>
                  <a:rPr lang="en-GB">
                    <a:noFill/>
                  </a:rPr>
                  <a:t> </a:t>
                </a:r>
              </a:p>
            </p:txBody>
          </p:sp>
        </mc:Fallback>
      </mc:AlternateContent>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r>
              <a:rPr lang="en-GB" dirty="0"/>
              <a:t>0.308</a:t>
            </a:r>
          </a:p>
        </p:txBody>
      </p:sp>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r>
              <a:rPr lang="en-GB" dirty="0"/>
              <a:t>3.8</a:t>
            </a:r>
          </a:p>
        </p:txBody>
      </p:sp>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r>
              <a:rPr lang="en-GB" dirty="0"/>
              <a:t>0.38</a:t>
            </a:r>
          </a:p>
        </p:txBody>
      </p:sp>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r>
              <a:rPr lang="en-GB" dirty="0"/>
              <a:t>0.038</a:t>
            </a:r>
          </a:p>
        </p:txBody>
      </p:sp>
    </p:spTree>
    <p:extLst>
      <p:ext uri="{BB962C8B-B14F-4D97-AF65-F5344CB8AC3E}">
        <p14:creationId xmlns:p14="http://schemas.microsoft.com/office/powerpoint/2010/main" val="5585879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3855B7E-BDBC-48D9-83C9-9014B47DD59F}"/>
              </a:ext>
            </a:extLst>
          </p:cNvPr>
          <p:cNvSpPr>
            <a:spLocks noGrp="1"/>
          </p:cNvSpPr>
          <p:nvPr>
            <p:ph type="body" sz="quarter" idx="10"/>
          </p:nvPr>
        </p:nvSpPr>
        <p:spPr/>
        <p:txBody>
          <a:bodyPr/>
          <a:lstStyle/>
          <a:p>
            <a:r>
              <a:rPr lang="en-GB" dirty="0"/>
              <a:t>Q11. Which statement is correct?</a:t>
            </a:r>
          </a:p>
        </p:txBody>
      </p:sp>
      <mc:AlternateContent xmlns:mc="http://schemas.openxmlformats.org/markup-compatibility/2006" xmlns:a14="http://schemas.microsoft.com/office/drawing/2010/main">
        <mc:Choice Requires="a14">
          <p:sp>
            <p:nvSpPr>
              <p:cNvPr id="3" name="Text Placeholder 2">
                <a:extLst>
                  <a:ext uri="{FF2B5EF4-FFF2-40B4-BE49-F238E27FC236}">
                    <a16:creationId xmlns:a16="http://schemas.microsoft.com/office/drawing/2014/main" id="{925CFE40-B779-47F5-8355-7B9AC7A43A30}"/>
                  </a:ext>
                </a:extLst>
              </p:cNvPr>
              <p:cNvSpPr>
                <a:spLocks noGrp="1"/>
              </p:cNvSpPr>
              <p:nvPr>
                <p:ph type="body" sz="quarter" idx="11"/>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r>
                        <a:rPr lang="en-GB" b="0" i="1" smtClean="0">
                          <a:latin typeface="Cambria Math" panose="02040503050406030204" pitchFamily="18" charset="0"/>
                        </a:rPr>
                        <m:t>&lt;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3</m:t>
                          </m:r>
                        </m:den>
                      </m:f>
                    </m:oMath>
                  </m:oMathPara>
                </a14:m>
                <a:endParaRPr lang="en-GB" dirty="0"/>
              </a:p>
            </p:txBody>
          </p:sp>
        </mc:Choice>
        <mc:Fallback xmlns="">
          <p:sp>
            <p:nvSpPr>
              <p:cNvPr id="3" name="Text Placeholder 2">
                <a:extLst>
                  <a:ext uri="{FF2B5EF4-FFF2-40B4-BE49-F238E27FC236}">
                    <a16:creationId xmlns:a16="http://schemas.microsoft.com/office/drawing/2014/main" id="{925CFE40-B779-47F5-8355-7B9AC7A43A30}"/>
                  </a:ext>
                </a:extLst>
              </p:cNvPr>
              <p:cNvSpPr>
                <a:spLocks noGrp="1" noRot="1" noChangeAspect="1" noMove="1" noResize="1" noEditPoints="1" noAdjustHandles="1" noChangeArrowheads="1" noChangeShapeType="1" noTextEdit="1"/>
              </p:cNvSpPr>
              <p:nvPr>
                <p:ph type="body" sz="quarter" idx="11"/>
              </p:nvPr>
            </p:nvSpPr>
            <p:spPr>
              <a:blipFill>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 name="Text Placeholder 3">
                <a:extLst>
                  <a:ext uri="{FF2B5EF4-FFF2-40B4-BE49-F238E27FC236}">
                    <a16:creationId xmlns:a16="http://schemas.microsoft.com/office/drawing/2014/main" id="{BD19578A-9920-414D-BBAE-4CD22966E4E8}"/>
                  </a:ext>
                </a:extLst>
              </p:cNvPr>
              <p:cNvSpPr>
                <a:spLocks noGrp="1"/>
              </p:cNvSpPr>
              <p:nvPr>
                <p:ph type="body" sz="quarter" idx="12"/>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2</m:t>
                          </m:r>
                        </m:num>
                        <m:den>
                          <m:r>
                            <a:rPr lang="en-GB" b="0" i="1" smtClean="0">
                              <a:latin typeface="Cambria Math" panose="02040503050406030204" pitchFamily="18" charset="0"/>
                            </a:rPr>
                            <m:t>5</m:t>
                          </m:r>
                        </m:den>
                      </m:f>
                      <m:r>
                        <a:rPr lang="en-GB" b="0" i="1" smtClean="0">
                          <a:latin typeface="Cambria Math" panose="02040503050406030204" pitchFamily="18" charset="0"/>
                        </a:rPr>
                        <m:t>&lt;</m:t>
                      </m:r>
                      <m:f>
                        <m:fPr>
                          <m:ctrlPr>
                            <a:rPr lang="en-GB" b="0" i="1" smtClean="0">
                              <a:latin typeface="Cambria Math" panose="02040503050406030204" pitchFamily="18" charset="0"/>
                            </a:rPr>
                          </m:ctrlPr>
                        </m:fPr>
                        <m:num>
                          <m:r>
                            <a:rPr lang="en-GB" b="0" i="1" smtClean="0">
                              <a:latin typeface="Cambria Math" panose="02040503050406030204" pitchFamily="18" charset="0"/>
                            </a:rPr>
                            <m:t>3</m:t>
                          </m:r>
                        </m:num>
                        <m:den>
                          <m:r>
                            <a:rPr lang="en-GB" b="0" i="1" smtClean="0">
                              <a:latin typeface="Cambria Math" panose="02040503050406030204" pitchFamily="18" charset="0"/>
                            </a:rPr>
                            <m:t>10</m:t>
                          </m:r>
                        </m:den>
                      </m:f>
                    </m:oMath>
                  </m:oMathPara>
                </a14:m>
                <a:endParaRPr lang="en-GB" dirty="0"/>
              </a:p>
            </p:txBody>
          </p:sp>
        </mc:Choice>
        <mc:Fallback xmlns="">
          <p:sp>
            <p:nvSpPr>
              <p:cNvPr id="4" name="Text Placeholder 3">
                <a:extLst>
                  <a:ext uri="{FF2B5EF4-FFF2-40B4-BE49-F238E27FC236}">
                    <a16:creationId xmlns:a16="http://schemas.microsoft.com/office/drawing/2014/main" id="{BD19578A-9920-414D-BBAE-4CD22966E4E8}"/>
                  </a:ext>
                </a:extLst>
              </p:cNvPr>
              <p:cNvSpPr>
                <a:spLocks noGrp="1" noRot="1" noChangeAspect="1" noMove="1" noResize="1" noEditPoints="1" noAdjustHandles="1" noChangeArrowheads="1" noChangeShapeType="1" noTextEdit="1"/>
              </p:cNvSpPr>
              <p:nvPr>
                <p:ph type="body" sz="quarter" idx="12"/>
              </p:nvPr>
            </p:nvSpPr>
            <p:spPr>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 name="Text Placeholder 4">
                <a:extLst>
                  <a:ext uri="{FF2B5EF4-FFF2-40B4-BE49-F238E27FC236}">
                    <a16:creationId xmlns:a16="http://schemas.microsoft.com/office/drawing/2014/main" id="{A44EF939-061E-46FE-A0DD-23C39B56AB14}"/>
                  </a:ext>
                </a:extLst>
              </p:cNvPr>
              <p:cNvSpPr>
                <a:spLocks noGrp="1"/>
              </p:cNvSpPr>
              <p:nvPr>
                <p:ph type="body" sz="quarter" idx="13"/>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4</m:t>
                          </m:r>
                        </m:den>
                      </m:f>
                      <m:r>
                        <a:rPr lang="en-GB" b="0" i="1" smtClean="0">
                          <a:latin typeface="Cambria Math" panose="02040503050406030204" pitchFamily="18" charset="0"/>
                        </a:rPr>
                        <m:t>&gt;</m:t>
                      </m:r>
                      <m:f>
                        <m:fPr>
                          <m:ctrlPr>
                            <a:rPr lang="en-GB" b="0" i="1" smtClean="0">
                              <a:latin typeface="Cambria Math" panose="02040503050406030204" pitchFamily="18" charset="0"/>
                            </a:rPr>
                          </m:ctrlPr>
                        </m:fPr>
                        <m:num>
                          <m:r>
                            <a:rPr lang="en-GB" b="0" i="1" smtClean="0">
                              <a:latin typeface="Cambria Math" panose="02040503050406030204" pitchFamily="18" charset="0"/>
                            </a:rPr>
                            <m:t>2</m:t>
                          </m:r>
                        </m:num>
                        <m:den>
                          <m:r>
                            <a:rPr lang="en-GB" b="0" i="1" smtClean="0">
                              <a:latin typeface="Cambria Math" panose="02040503050406030204" pitchFamily="18" charset="0"/>
                            </a:rPr>
                            <m:t>8</m:t>
                          </m:r>
                        </m:den>
                      </m:f>
                    </m:oMath>
                  </m:oMathPara>
                </a14:m>
                <a:endParaRPr lang="en-GB" dirty="0"/>
              </a:p>
            </p:txBody>
          </p:sp>
        </mc:Choice>
        <mc:Fallback xmlns="">
          <p:sp>
            <p:nvSpPr>
              <p:cNvPr id="5" name="Text Placeholder 4">
                <a:extLst>
                  <a:ext uri="{FF2B5EF4-FFF2-40B4-BE49-F238E27FC236}">
                    <a16:creationId xmlns:a16="http://schemas.microsoft.com/office/drawing/2014/main" id="{A44EF939-061E-46FE-A0DD-23C39B56AB14}"/>
                  </a:ext>
                </a:extLst>
              </p:cNvPr>
              <p:cNvSpPr>
                <a:spLocks noGrp="1" noRot="1" noChangeAspect="1" noMove="1" noResize="1" noEditPoints="1" noAdjustHandles="1" noChangeArrowheads="1" noChangeShapeType="1" noTextEdit="1"/>
              </p:cNvSpPr>
              <p:nvPr>
                <p:ph type="body" sz="quarter" idx="13"/>
              </p:nvPr>
            </p:nvSpPr>
            <p:spPr>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 Placeholder 5">
                <a:extLst>
                  <a:ext uri="{FF2B5EF4-FFF2-40B4-BE49-F238E27FC236}">
                    <a16:creationId xmlns:a16="http://schemas.microsoft.com/office/drawing/2014/main" id="{627440F0-037C-499A-A919-A7737014ED1C}"/>
                  </a:ext>
                </a:extLst>
              </p:cNvPr>
              <p:cNvSpPr>
                <a:spLocks noGrp="1"/>
              </p:cNvSpPr>
              <p:nvPr>
                <p:ph type="body" sz="quarter" idx="14"/>
              </p:nvPr>
            </p:nvSpPr>
            <p:spPr/>
            <p:txBody>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3</m:t>
                          </m:r>
                        </m:den>
                      </m:f>
                      <m:r>
                        <a:rPr lang="en-GB" b="0" i="1" smtClean="0">
                          <a:latin typeface="Cambria Math" panose="02040503050406030204" pitchFamily="18" charset="0"/>
                        </a:rPr>
                        <m:t>&gt;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5</m:t>
                          </m:r>
                        </m:den>
                      </m:f>
                    </m:oMath>
                  </m:oMathPara>
                </a14:m>
                <a:endParaRPr lang="en-GB" dirty="0"/>
              </a:p>
            </p:txBody>
          </p:sp>
        </mc:Choice>
        <mc:Fallback xmlns="">
          <p:sp>
            <p:nvSpPr>
              <p:cNvPr id="6" name="Text Placeholder 5">
                <a:extLst>
                  <a:ext uri="{FF2B5EF4-FFF2-40B4-BE49-F238E27FC236}">
                    <a16:creationId xmlns:a16="http://schemas.microsoft.com/office/drawing/2014/main" id="{627440F0-037C-499A-A919-A7737014ED1C}"/>
                  </a:ext>
                </a:extLst>
              </p:cNvPr>
              <p:cNvSpPr>
                <a:spLocks noGrp="1" noRot="1" noChangeAspect="1" noMove="1" noResize="1" noEditPoints="1" noAdjustHandles="1" noChangeArrowheads="1" noChangeShapeType="1" noTextEdit="1"/>
              </p:cNvSpPr>
              <p:nvPr>
                <p:ph type="body" sz="quarter" idx="14"/>
              </p:nvPr>
            </p:nvSpPr>
            <p:spPr>
              <a:blipFill>
                <a:blip r:embed="rId5"/>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1142608458"/>
      </p:ext>
    </p:extLst>
  </p:cSld>
  <p:clrMapOvr>
    <a:masterClrMapping/>
  </p:clrMapOvr>
</p:sld>
</file>

<file path=ppt/theme/theme1.xml><?xml version="1.0" encoding="utf-8"?>
<a:theme xmlns:a="http://schemas.openxmlformats.org/drawingml/2006/main" name="Office Theme">
  <a:themeElements>
    <a:clrScheme name="Custom 1">
      <a:dk1>
        <a:srgbClr val="000000"/>
      </a:dk1>
      <a:lt1>
        <a:srgbClr val="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ustom 1">
      <a:majorFont>
        <a:latin typeface="Helvetica"/>
        <a:ea typeface=""/>
        <a:cs typeface=""/>
      </a:majorFont>
      <a:minorFont>
        <a:latin typeface="Helvetic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6BFAF426-9ABF-42B2-BD50-CA7F4BFA6518}" vid="{6E94D3C8-6FD6-4736-A105-4D1DDC3D2289}"/>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CP">
      <a:majorFont>
        <a:latin typeface="Century Gothic"/>
        <a:ea typeface=""/>
        <a:cs typeface=""/>
      </a:majorFont>
      <a:minorFont>
        <a:latin typeface="Cambria Math"/>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Pre Unit Master">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CP">
      <a:majorFont>
        <a:latin typeface="Century Gothic"/>
        <a:ea typeface=""/>
        <a:cs typeface=""/>
      </a:majorFont>
      <a:minorFont>
        <a:latin typeface="Cambria Math"/>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Post Unit Master">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CP">
      <a:majorFont>
        <a:latin typeface="Century Gothic"/>
        <a:ea typeface=""/>
        <a:cs typeface=""/>
      </a:majorFont>
      <a:minorFont>
        <a:latin typeface="Cambria Math"/>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DQ Master">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CP">
      <a:majorFont>
        <a:latin typeface="Century Gothic"/>
        <a:ea typeface=""/>
        <a:cs typeface=""/>
      </a:majorFont>
      <a:minorFont>
        <a:latin typeface="Cambria Math"/>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Plai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CP">
      <a:majorFont>
        <a:latin typeface="Century Gothic"/>
        <a:ea typeface=""/>
        <a:cs typeface=""/>
      </a:majorFont>
      <a:minorFont>
        <a:latin typeface="Cambria Math"/>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CP">
      <a:majorFont>
        <a:latin typeface="Century Gothic"/>
        <a:ea typeface=""/>
        <a:cs typeface=""/>
      </a:majorFont>
      <a:minorFont>
        <a:latin typeface="Cambria Math"/>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1_Plai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CP">
      <a:majorFont>
        <a:latin typeface="Century Gothic"/>
        <a:ea typeface=""/>
        <a:cs typeface=""/>
      </a:majorFont>
      <a:minorFont>
        <a:latin typeface="Cambria Math"/>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2_Plai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CP">
      <a:majorFont>
        <a:latin typeface="Century Gothic"/>
        <a:ea typeface=""/>
        <a:cs typeface=""/>
      </a:majorFont>
      <a:minorFont>
        <a:latin typeface="Cambria Math"/>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Ark_x0020_Department xmlns="9c6500c0-19b7-4dc1-a957-fb6bf8f5f217">ACP</Ark_x0020_Department>
    <Document_x0020_Classification xmlns="9c6500c0-19b7-4dc1-a957-fb6bf8f5f217"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5E40A1F3F8448449B01838A86195C97" ma:contentTypeVersion="15" ma:contentTypeDescription="Create a new document." ma:contentTypeScope="" ma:versionID="cd8bae3783f043af1f81780cc0502ae5">
  <xsd:schema xmlns:xsd="http://www.w3.org/2001/XMLSchema" xmlns:xs="http://www.w3.org/2001/XMLSchema" xmlns:p="http://schemas.microsoft.com/office/2006/metadata/properties" xmlns:ns2="bc34c7f9-2a63-480c-a23f-5ee123a98b8e" xmlns:ns3="9c6500c0-19b7-4dc1-a957-fb6bf8f5f217" targetNamespace="http://schemas.microsoft.com/office/2006/metadata/properties" ma:root="true" ma:fieldsID="abe209dfd957341c03ce01b8106f6908" ns2:_="" ns3:_="">
    <xsd:import namespace="bc34c7f9-2a63-480c-a23f-5ee123a98b8e"/>
    <xsd:import namespace="9c6500c0-19b7-4dc1-a957-fb6bf8f5f217"/>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3:SharedWithUsers" minOccurs="0"/>
                <xsd:element ref="ns3:SharedWithDetails" minOccurs="0"/>
                <xsd:element ref="ns2:MediaServiceGenerationTime" minOccurs="0"/>
                <xsd:element ref="ns2:MediaServiceEventHashCode" minOccurs="0"/>
                <xsd:element ref="ns2:MediaServiceLocation" minOccurs="0"/>
                <xsd:element ref="ns3:Ark_x0020_Department" minOccurs="0"/>
                <xsd:element ref="ns3:Document_x0020_Classification"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c34c7f9-2a63-480c-a23f-5ee123a98b8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c6500c0-19b7-4dc1-a957-fb6bf8f5f217"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Ark_x0020_Department" ma:index="18" nillable="true" ma:displayName="Ark Department" ma:format="Dropdown" ma:internalName="Ark_x0020_Department">
      <xsd:simpleType>
        <xsd:restriction base="dms:Choice">
          <xsd:enumeration value="Admin"/>
          <xsd:enumeration value="ACP"/>
          <xsd:enumeration value="Assessment, System &amp; Data"/>
          <xsd:enumeration value="ATT"/>
          <xsd:enumeration value="Communication"/>
          <xsd:enumeration value="Development"/>
          <xsd:enumeration value="Ed City"/>
          <xsd:enumeration value="Education"/>
          <xsd:enumeration value="English Mastery"/>
          <xsd:enumeration value="Estates"/>
          <xsd:enumeration value="Finance"/>
          <xsd:enumeration value="Governance"/>
          <xsd:enumeration value="HR"/>
          <xsd:enumeration value="Insight"/>
          <xsd:enumeration value="IT"/>
          <xsd:enumeration value="Management Team"/>
          <xsd:enumeration value="Maths Mastery"/>
          <xsd:enumeration value="Music"/>
          <xsd:enumeration value="Now Teach"/>
          <xsd:enumeration value="Office Management"/>
          <xsd:enumeration value="Operations"/>
          <xsd:enumeration value="Pathways &amp; Enrichment"/>
          <xsd:enumeration value="People Team"/>
          <xsd:enumeration value="Professional Learning"/>
          <xsd:enumeration value="Projects"/>
          <xsd:enumeration value="Procurement"/>
          <xsd:enumeration value="Safeguarding"/>
          <xsd:enumeration value="Ventures"/>
        </xsd:restriction>
      </xsd:simpleType>
    </xsd:element>
    <xsd:element name="Document_x0020_Classification" ma:index="19" nillable="true" ma:displayName="Document Classification" ma:format="Dropdown" ma:internalName="Document_x0020_Classification">
      <xsd:simpleType>
        <xsd:restriction base="dms:Choice">
          <xsd:enumeration value="Admin"/>
          <xsd:enumeration value="Analysis"/>
          <xsd:enumeration value="Board Paper"/>
          <xsd:enumeration value="Case Study"/>
          <xsd:enumeration value="Correspondence"/>
          <xsd:enumeration value="External Research"/>
          <xsd:enumeration value="Minutes"/>
          <xsd:enumeration value="Policies"/>
          <xsd:enumeration value="Presentation"/>
          <xsd:enumeration value="Raw Data"/>
          <xsd:enumeration value="Reports"/>
          <xsd:enumeration value="Template"/>
          <xsd:enumeration value="Toolkit"/>
          <xsd:enumeration value="Training"/>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4826918-7F96-47F8-9926-17E077C54DEE}">
  <ds:schemaRefs>
    <ds:schemaRef ds:uri="http://schemas.microsoft.com/sharepoint/v3/contenttype/forms"/>
  </ds:schemaRefs>
</ds:datastoreItem>
</file>

<file path=customXml/itemProps2.xml><?xml version="1.0" encoding="utf-8"?>
<ds:datastoreItem xmlns:ds="http://schemas.openxmlformats.org/officeDocument/2006/customXml" ds:itemID="{246492F4-541F-48A5-ABE2-6707314AACFA}">
  <ds:schemaRefs>
    <ds:schemaRef ds:uri="http://schemas.microsoft.com/office/2006/metadata/properties"/>
    <ds:schemaRef ds:uri="http://purl.org/dc/elements/1.1/"/>
    <ds:schemaRef ds:uri="http://purl.org/dc/dcmitype/"/>
    <ds:schemaRef ds:uri="http://schemas.microsoft.com/office/2006/documentManagement/types"/>
    <ds:schemaRef ds:uri="http://schemas.openxmlformats.org/package/2006/metadata/core-properties"/>
    <ds:schemaRef ds:uri="http://www.w3.org/XML/1998/namespace"/>
    <ds:schemaRef ds:uri="http://schemas.microsoft.com/office/infopath/2007/PartnerControls"/>
    <ds:schemaRef ds:uri="9c6500c0-19b7-4dc1-a957-fb6bf8f5f217"/>
    <ds:schemaRef ds:uri="bc34c7f9-2a63-480c-a23f-5ee123a98b8e"/>
    <ds:schemaRef ds:uri="http://purl.org/dc/terms/"/>
  </ds:schemaRefs>
</ds:datastoreItem>
</file>

<file path=customXml/itemProps3.xml><?xml version="1.0" encoding="utf-8"?>
<ds:datastoreItem xmlns:ds="http://schemas.openxmlformats.org/officeDocument/2006/customXml" ds:itemID="{7F3FDD7B-B5C1-4338-B75A-5E8E463E8829}">
  <ds:schemaRefs>
    <ds:schemaRef ds:uri="9c6500c0-19b7-4dc1-a957-fb6bf8f5f217"/>
    <ds:schemaRef ds:uri="bc34c7f9-2a63-480c-a23f-5ee123a98b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1411</TotalTime>
  <Words>3086</Words>
  <Application>Microsoft Office PowerPoint</Application>
  <PresentationFormat>Widescreen</PresentationFormat>
  <Paragraphs>401</Paragraphs>
  <Slides>37</Slides>
  <Notes>0</Notes>
  <HiddenSlides>0</HiddenSlides>
  <MMClips>0</MMClips>
  <ScaleCrop>false</ScaleCrop>
  <HeadingPairs>
    <vt:vector size="6" baseType="variant">
      <vt:variant>
        <vt:lpstr>Fonts Used</vt:lpstr>
      </vt:variant>
      <vt:variant>
        <vt:i4>7</vt:i4>
      </vt:variant>
      <vt:variant>
        <vt:lpstr>Theme</vt:lpstr>
      </vt:variant>
      <vt:variant>
        <vt:i4>9</vt:i4>
      </vt:variant>
      <vt:variant>
        <vt:lpstr>Slide Titles</vt:lpstr>
      </vt:variant>
      <vt:variant>
        <vt:i4>37</vt:i4>
      </vt:variant>
    </vt:vector>
  </HeadingPairs>
  <TitlesOfParts>
    <vt:vector size="53" baseType="lpstr">
      <vt:lpstr>Arial</vt:lpstr>
      <vt:lpstr>Calibri</vt:lpstr>
      <vt:lpstr>Cambria Math</vt:lpstr>
      <vt:lpstr>Century Gothic</vt:lpstr>
      <vt:lpstr>Century Schoolbook</vt:lpstr>
      <vt:lpstr>Helvetica</vt:lpstr>
      <vt:lpstr>Wingdings</vt:lpstr>
      <vt:lpstr>Office Theme</vt:lpstr>
      <vt:lpstr>Custom Design</vt:lpstr>
      <vt:lpstr>Pre Unit Master</vt:lpstr>
      <vt:lpstr>Post Unit Master</vt:lpstr>
      <vt:lpstr>DQ Master</vt:lpstr>
      <vt:lpstr>Plain White</vt:lpstr>
      <vt:lpstr>1_Custom Design</vt:lpstr>
      <vt:lpstr>1_Plain White</vt:lpstr>
      <vt:lpstr>2_Plain White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Salt</dc:creator>
  <cp:lastModifiedBy>Mohena</cp:lastModifiedBy>
  <cp:revision>28</cp:revision>
  <cp:lastPrinted>2020-09-04T19:12:53Z</cp:lastPrinted>
  <dcterms:created xsi:type="dcterms:W3CDTF">2018-10-16T12:46:20Z</dcterms:created>
  <dcterms:modified xsi:type="dcterms:W3CDTF">2026-04-13T16:11:57Z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0x010100A5E40A1F3F8448449B01838A86195C97</vt:lpwstr>
  </property>
</Properties>
</file>