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6" r:id="rId5"/>
    <p:sldMasterId id="2147483660" r:id="rId6"/>
    <p:sldMasterId id="2147483662" r:id="rId7"/>
  </p:sldMasterIdLst>
  <p:notesMasterIdLst>
    <p:notesMasterId r:id="rId36"/>
  </p:notesMasterIdLst>
  <p:sldIdLst>
    <p:sldId id="445" r:id="rId8"/>
    <p:sldId id="570" r:id="rId9"/>
    <p:sldId id="589" r:id="rId10"/>
    <p:sldId id="642" r:id="rId11"/>
    <p:sldId id="644" r:id="rId12"/>
    <p:sldId id="459" r:id="rId13"/>
    <p:sldId id="630" r:id="rId14"/>
    <p:sldId id="631" r:id="rId15"/>
    <p:sldId id="632" r:id="rId16"/>
    <p:sldId id="633" r:id="rId17"/>
    <p:sldId id="634" r:id="rId18"/>
    <p:sldId id="635" r:id="rId19"/>
    <p:sldId id="636" r:id="rId20"/>
    <p:sldId id="623" r:id="rId21"/>
    <p:sldId id="638" r:id="rId22"/>
    <p:sldId id="639" r:id="rId23"/>
    <p:sldId id="640" r:id="rId24"/>
    <p:sldId id="660" r:id="rId25"/>
    <p:sldId id="491" r:id="rId26"/>
    <p:sldId id="645" r:id="rId27"/>
    <p:sldId id="646" r:id="rId28"/>
    <p:sldId id="647" r:id="rId29"/>
    <p:sldId id="649" r:id="rId30"/>
    <p:sldId id="651" r:id="rId31"/>
    <p:sldId id="653" r:id="rId32"/>
    <p:sldId id="655" r:id="rId33"/>
    <p:sldId id="657" r:id="rId34"/>
    <p:sldId id="65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D6DD4A1D-E06D-41D3-97D1-DE3FB214AC57}">
          <p14:sldIdLst>
            <p14:sldId id="445"/>
            <p14:sldId id="570"/>
            <p14:sldId id="589"/>
            <p14:sldId id="642"/>
            <p14:sldId id="644"/>
          </p14:sldIdLst>
        </p14:section>
        <p14:section name="Y3 U1 Pre-Unit Quiz and Response" id="{CD4353D2-1DE2-4797-B033-D1B95A94152F}">
          <p14:sldIdLst>
            <p14:sldId id="459"/>
            <p14:sldId id="630"/>
            <p14:sldId id="631"/>
            <p14:sldId id="632"/>
            <p14:sldId id="633"/>
            <p14:sldId id="634"/>
            <p14:sldId id="635"/>
            <p14:sldId id="636"/>
            <p14:sldId id="623"/>
            <p14:sldId id="638"/>
            <p14:sldId id="639"/>
            <p14:sldId id="640"/>
            <p14:sldId id="660"/>
            <p14:sldId id="491"/>
            <p14:sldId id="645"/>
          </p14:sldIdLst>
        </p14:section>
        <p14:section name="Y3U1 Pre-Unit Quiz Pupil version" id="{785DD176-C664-44F4-A553-259FF4B2768F}">
          <p14:sldIdLst>
            <p14:sldId id="646"/>
            <p14:sldId id="647"/>
            <p14:sldId id="649"/>
            <p14:sldId id="651"/>
            <p14:sldId id="653"/>
            <p14:sldId id="655"/>
            <p14:sldId id="657"/>
            <p14:sldId id="65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Tyler" initials="LT" lastIdx="14" clrIdx="0">
    <p:extLst>
      <p:ext uri="{19B8F6BF-5375-455C-9EA6-DF929625EA0E}">
        <p15:presenceInfo xmlns:p15="http://schemas.microsoft.com/office/powerpoint/2012/main" userId="S::laura.tyler@arkcurriculumplus.org.uk::7fe0bb4e-a2fc-46cc-b313-42f8605cacc5" providerId="AD"/>
      </p:ext>
    </p:extLst>
  </p:cmAuthor>
  <p:cmAuthor id="2" name="Hannah Parsons (CEN)" initials="H(" lastIdx="1" clrIdx="1">
    <p:extLst>
      <p:ext uri="{19B8F6BF-5375-455C-9EA6-DF929625EA0E}">
        <p15:presenceInfo xmlns:p15="http://schemas.microsoft.com/office/powerpoint/2012/main" userId="S::hannah.parsons@arkonline.org::8ef56550-7d52-4938-9987-88f15b79d99b" providerId="AD"/>
      </p:ext>
    </p:extLst>
  </p:cmAuthor>
  <p:cmAuthor id="3" name="Alakananda Sarkar" initials="AS" lastIdx="11" clrIdx="2">
    <p:extLst>
      <p:ext uri="{19B8F6BF-5375-455C-9EA6-DF929625EA0E}">
        <p15:presenceInfo xmlns:p15="http://schemas.microsoft.com/office/powerpoint/2012/main" userId="S::alaka.sarkar@arkcurriculumplus.org.uk::ce58ae96-58b2-4804-b221-39e24eb031a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5D6"/>
    <a:srgbClr val="E50E46"/>
    <a:srgbClr val="F3A0BA"/>
    <a:srgbClr val="FFE28F"/>
    <a:srgbClr val="FFE393"/>
    <a:srgbClr val="E40045"/>
    <a:srgbClr val="F9F499"/>
    <a:srgbClr val="44AC34"/>
    <a:srgbClr val="FFFFFF"/>
    <a:srgbClr val="691B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A106E1-347E-F09F-C23E-29E50CE29B49}" v="43" dt="2021-06-24T18:33:25.389"/>
    <p1510:client id="{3D482943-80B3-AE9E-8361-B370456FEEB2}" v="11" dt="2021-06-25T17:31:24.981"/>
    <p1510:client id="{D93ECE7B-A9F9-9468-8022-82E55569F6C5}" v="39" dt="2021-06-25T16:04:10.515"/>
    <p1510:client id="{4C7E6EA3-C0FB-4BCF-874D-12CA1EEA7F6F}" v="9" dt="2021-06-25T17:31:31.737"/>
    <p1510:client id="{A432673C-A90F-07A4-99F4-2D995D508D47}" v="4" dt="2021-08-06T07:31:00.524"/>
    <p1510:client id="{8B11F346-4FB7-C57F-E470-CC6B0AC53BEB}" v="186" dt="2021-06-28T08:48:38.8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2847B6-3330-4686-95AF-78AB0F1BA1FC}" type="datetimeFigureOut">
              <a:rPr lang="en-GB" smtClean="0"/>
              <a:t>07/09/2022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798CD0-C401-4AA8-9467-3AAD9AC7D7A8}" type="slidenum">
              <a:rPr lang="en-GB" smtClean="0"/>
              <a:t>‹#›</a:t>
            </a:fld>
            <a:endParaRPr lang="en-GB"/>
          </a:p>
        </p:txBody>
      </p:sp>
    </p:spTree>
    <p:extLst>
      <p:ext uri="{BB962C8B-B14F-4D97-AF65-F5344CB8AC3E}">
        <p14:creationId xmlns:p14="http://schemas.microsoft.com/office/powerpoint/2010/main" val="1360146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a:t>
            </a:fld>
            <a:endParaRPr lang="en-GB"/>
          </a:p>
        </p:txBody>
      </p:sp>
    </p:spTree>
    <p:extLst>
      <p:ext uri="{BB962C8B-B14F-4D97-AF65-F5344CB8AC3E}">
        <p14:creationId xmlns:p14="http://schemas.microsoft.com/office/powerpoint/2010/main" val="1769456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7</a:t>
            </a:fld>
            <a:endParaRPr lang="en-GB"/>
          </a:p>
        </p:txBody>
      </p:sp>
    </p:spTree>
    <p:extLst>
      <p:ext uri="{BB962C8B-B14F-4D97-AF65-F5344CB8AC3E}">
        <p14:creationId xmlns:p14="http://schemas.microsoft.com/office/powerpoint/2010/main" val="4176989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9</a:t>
            </a:fld>
            <a:endParaRPr lang="en-GB"/>
          </a:p>
        </p:txBody>
      </p:sp>
    </p:spTree>
    <p:extLst>
      <p:ext uri="{BB962C8B-B14F-4D97-AF65-F5344CB8AC3E}">
        <p14:creationId xmlns:p14="http://schemas.microsoft.com/office/powerpoint/2010/main" val="771211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11</a:t>
            </a:fld>
            <a:endParaRPr lang="en-GB"/>
          </a:p>
        </p:txBody>
      </p:sp>
    </p:spTree>
    <p:extLst>
      <p:ext uri="{BB962C8B-B14F-4D97-AF65-F5344CB8AC3E}">
        <p14:creationId xmlns:p14="http://schemas.microsoft.com/office/powerpoint/2010/main" val="2900105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13</a:t>
            </a:fld>
            <a:endParaRPr lang="en-GB"/>
          </a:p>
        </p:txBody>
      </p:sp>
    </p:spTree>
    <p:extLst>
      <p:ext uri="{BB962C8B-B14F-4D97-AF65-F5344CB8AC3E}">
        <p14:creationId xmlns:p14="http://schemas.microsoft.com/office/powerpoint/2010/main" val="881489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15</a:t>
            </a:fld>
            <a:endParaRPr lang="en-GB"/>
          </a:p>
        </p:txBody>
      </p:sp>
    </p:spTree>
    <p:extLst>
      <p:ext uri="{BB962C8B-B14F-4D97-AF65-F5344CB8AC3E}">
        <p14:creationId xmlns:p14="http://schemas.microsoft.com/office/powerpoint/2010/main" val="355532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17</a:t>
            </a:fld>
            <a:endParaRPr lang="en-GB"/>
          </a:p>
        </p:txBody>
      </p:sp>
    </p:spTree>
    <p:extLst>
      <p:ext uri="{BB962C8B-B14F-4D97-AF65-F5344CB8AC3E}">
        <p14:creationId xmlns:p14="http://schemas.microsoft.com/office/powerpoint/2010/main" val="2027912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19</a:t>
            </a:fld>
            <a:endParaRPr lang="en-GB"/>
          </a:p>
        </p:txBody>
      </p:sp>
    </p:spTree>
    <p:extLst>
      <p:ext uri="{BB962C8B-B14F-4D97-AF65-F5344CB8AC3E}">
        <p14:creationId xmlns:p14="http://schemas.microsoft.com/office/powerpoint/2010/main" val="2927194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22</a:t>
            </a:fld>
            <a:endParaRPr lang="en-GB"/>
          </a:p>
        </p:txBody>
      </p:sp>
    </p:spTree>
    <p:extLst>
      <p:ext uri="{BB962C8B-B14F-4D97-AF65-F5344CB8AC3E}">
        <p14:creationId xmlns:p14="http://schemas.microsoft.com/office/powerpoint/2010/main" val="37604985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23</a:t>
            </a:fld>
            <a:endParaRPr lang="en-GB"/>
          </a:p>
        </p:txBody>
      </p:sp>
    </p:spTree>
    <p:extLst>
      <p:ext uri="{BB962C8B-B14F-4D97-AF65-F5344CB8AC3E}">
        <p14:creationId xmlns:p14="http://schemas.microsoft.com/office/powerpoint/2010/main" val="1592270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24</a:t>
            </a:fld>
            <a:endParaRPr lang="en-GB"/>
          </a:p>
        </p:txBody>
      </p:sp>
    </p:spTree>
    <p:extLst>
      <p:ext uri="{BB962C8B-B14F-4D97-AF65-F5344CB8AC3E}">
        <p14:creationId xmlns:p14="http://schemas.microsoft.com/office/powerpoint/2010/main" val="3713712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25</a:t>
            </a:fld>
            <a:endParaRPr lang="en-GB"/>
          </a:p>
        </p:txBody>
      </p:sp>
    </p:spTree>
    <p:extLst>
      <p:ext uri="{BB962C8B-B14F-4D97-AF65-F5344CB8AC3E}">
        <p14:creationId xmlns:p14="http://schemas.microsoft.com/office/powerpoint/2010/main" val="1533926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26</a:t>
            </a:fld>
            <a:endParaRPr lang="en-GB"/>
          </a:p>
        </p:txBody>
      </p:sp>
    </p:spTree>
    <p:extLst>
      <p:ext uri="{BB962C8B-B14F-4D97-AF65-F5344CB8AC3E}">
        <p14:creationId xmlns:p14="http://schemas.microsoft.com/office/powerpoint/2010/main" val="2503746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27</a:t>
            </a:fld>
            <a:endParaRPr lang="en-GB"/>
          </a:p>
        </p:txBody>
      </p:sp>
    </p:spTree>
    <p:extLst>
      <p:ext uri="{BB962C8B-B14F-4D97-AF65-F5344CB8AC3E}">
        <p14:creationId xmlns:p14="http://schemas.microsoft.com/office/powerpoint/2010/main" val="26035896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8798CD0-C401-4AA8-9467-3AAD9AC7D7A8}" type="slidenum">
              <a:rPr lang="en-GB" smtClean="0"/>
              <a:t>28</a:t>
            </a:fld>
            <a:endParaRPr lang="en-GB"/>
          </a:p>
        </p:txBody>
      </p:sp>
    </p:spTree>
    <p:extLst>
      <p:ext uri="{BB962C8B-B14F-4D97-AF65-F5344CB8AC3E}">
        <p14:creationId xmlns:p14="http://schemas.microsoft.com/office/powerpoint/2010/main" val="2216754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741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39D1B-F535-024D-B6BF-0F59A2D646E0}"/>
              </a:ext>
            </a:extLst>
          </p:cNvPr>
          <p:cNvSpPr>
            <a:spLocks noGrp="1"/>
          </p:cNvSpPr>
          <p:nvPr>
            <p:ph type="ctrTitle" hasCustomPrompt="1"/>
          </p:nvPr>
        </p:nvSpPr>
        <p:spPr>
          <a:xfrm>
            <a:off x="2209799" y="762000"/>
            <a:ext cx="4530969" cy="1910862"/>
          </a:xfrm>
          <a:prstGeom prst="rect">
            <a:avLst/>
          </a:prstGeom>
        </p:spPr>
        <p:txBody>
          <a:bodyPr anchor="t" anchorCtr="0"/>
          <a:lstStyle>
            <a:lvl1pPr algn="l">
              <a:defRPr sz="4000" b="0" i="0">
                <a:latin typeface="Century Schoolbook" panose="02040604050505020304" pitchFamily="18" charset="0"/>
              </a:defRPr>
            </a:lvl1pPr>
          </a:lstStyle>
          <a:p>
            <a:r>
              <a:rPr lang="en-GB"/>
              <a:t>Section opener</a:t>
            </a:r>
            <a:endParaRPr lang="en-US"/>
          </a:p>
        </p:txBody>
      </p:sp>
    </p:spTree>
    <p:extLst>
      <p:ext uri="{BB962C8B-B14F-4D97-AF65-F5344CB8AC3E}">
        <p14:creationId xmlns:p14="http://schemas.microsoft.com/office/powerpoint/2010/main" val="3057304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02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39D1B-F535-024D-B6BF-0F59A2D646E0}"/>
              </a:ext>
            </a:extLst>
          </p:cNvPr>
          <p:cNvSpPr>
            <a:spLocks noGrp="1"/>
          </p:cNvSpPr>
          <p:nvPr>
            <p:ph type="ctrTitle" hasCustomPrompt="1"/>
          </p:nvPr>
        </p:nvSpPr>
        <p:spPr>
          <a:xfrm>
            <a:off x="2209799" y="762000"/>
            <a:ext cx="4530969" cy="1910862"/>
          </a:xfrm>
          <a:prstGeom prst="rect">
            <a:avLst/>
          </a:prstGeom>
        </p:spPr>
        <p:txBody>
          <a:bodyPr anchor="t" anchorCtr="0"/>
          <a:lstStyle>
            <a:lvl1pPr algn="l">
              <a:defRPr sz="4000" b="0" i="0">
                <a:latin typeface="Century Schoolbook" panose="02040604050505020304" pitchFamily="18" charset="0"/>
              </a:defRPr>
            </a:lvl1pPr>
          </a:lstStyle>
          <a:p>
            <a:r>
              <a:rPr lang="en-GB"/>
              <a:t>Section opener</a:t>
            </a:r>
            <a:endParaRPr lang="en-US"/>
          </a:p>
        </p:txBody>
      </p:sp>
    </p:spTree>
    <p:extLst>
      <p:ext uri="{BB962C8B-B14F-4D97-AF65-F5344CB8AC3E}">
        <p14:creationId xmlns:p14="http://schemas.microsoft.com/office/powerpoint/2010/main" val="949859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5097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4.emf"/></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5.emf"/><Relationship Id="rId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theme" Target="../theme/theme4.xml"/><Relationship Id="rId1" Type="http://schemas.openxmlformats.org/officeDocument/2006/relationships/slideLayout" Target="../slideLayouts/slideLayout5.xml"/><Relationship Id="rId4" Type="http://schemas.openxmlformats.org/officeDocument/2006/relationships/image" Target="../media/image6.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Flowchart: Process 7">
            <a:extLst>
              <a:ext uri="{FF2B5EF4-FFF2-40B4-BE49-F238E27FC236}">
                <a16:creationId xmlns:a16="http://schemas.microsoft.com/office/drawing/2014/main" id="{4A2F92E2-102F-2F4C-AEAF-09EC3D0656E2}"/>
              </a:ext>
            </a:extLst>
          </p:cNvPr>
          <p:cNvSpPr/>
          <p:nvPr userDrawn="1"/>
        </p:nvSpPr>
        <p:spPr>
          <a:xfrm>
            <a:off x="-81024" y="0"/>
            <a:ext cx="4168840" cy="6881150"/>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44AC34"/>
              </a:solidFill>
            </a:endParaRPr>
          </a:p>
        </p:txBody>
      </p:sp>
      <p:pic>
        <p:nvPicPr>
          <p:cNvPr id="12" name="Picture 11">
            <a:extLst>
              <a:ext uri="{FF2B5EF4-FFF2-40B4-BE49-F238E27FC236}">
                <a16:creationId xmlns:a16="http://schemas.microsoft.com/office/drawing/2014/main" id="{63D9963F-0A42-B845-8E5C-E492739A7A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988950" y="6308087"/>
            <a:ext cx="1798604" cy="390663"/>
          </a:xfrm>
          <a:prstGeom prst="rect">
            <a:avLst/>
          </a:prstGeom>
        </p:spPr>
      </p:pic>
      <p:sp>
        <p:nvSpPr>
          <p:cNvPr id="13" name="Text Placeholder 1">
            <a:extLst>
              <a:ext uri="{FF2B5EF4-FFF2-40B4-BE49-F238E27FC236}">
                <a16:creationId xmlns:a16="http://schemas.microsoft.com/office/drawing/2014/main" id="{A089DD61-E860-6747-88AA-B265D5798219}"/>
              </a:ext>
            </a:extLst>
          </p:cNvPr>
          <p:cNvSpPr txBox="1">
            <a:spLocks/>
          </p:cNvSpPr>
          <p:nvPr userDrawn="1"/>
        </p:nvSpPr>
        <p:spPr>
          <a:xfrm>
            <a:off x="5196641" y="6399493"/>
            <a:ext cx="4815455" cy="3108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a:latin typeface="Century Schoolbook" panose="02040604050505020304" pitchFamily="18" charset="0"/>
              </a:rPr>
              <a:t>Mathematics Mastery Primary is a curriculum programme from</a:t>
            </a:r>
          </a:p>
        </p:txBody>
      </p:sp>
      <p:pic>
        <p:nvPicPr>
          <p:cNvPr id="14" name="Picture 13">
            <a:extLst>
              <a:ext uri="{FF2B5EF4-FFF2-40B4-BE49-F238E27FC236}">
                <a16:creationId xmlns:a16="http://schemas.microsoft.com/office/drawing/2014/main" id="{3EB704D2-34AF-6540-8FBC-719CF863FB9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48470" y="474046"/>
            <a:ext cx="3316763" cy="698716"/>
          </a:xfrm>
          <a:prstGeom prst="rect">
            <a:avLst/>
          </a:prstGeom>
        </p:spPr>
      </p:pic>
    </p:spTree>
    <p:extLst>
      <p:ext uri="{BB962C8B-B14F-4D97-AF65-F5344CB8AC3E}">
        <p14:creationId xmlns:p14="http://schemas.microsoft.com/office/powerpoint/2010/main" val="885291463"/>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9437B57E-2C3E-9141-B337-FF94FD42F203}"/>
              </a:ext>
            </a:extLst>
          </p:cNvPr>
          <p:cNvSpPr/>
          <p:nvPr userDrawn="1"/>
        </p:nvSpPr>
        <p:spPr>
          <a:xfrm>
            <a:off x="11875" y="2905246"/>
            <a:ext cx="12192000" cy="3952754"/>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sp>
        <p:nvSpPr>
          <p:cNvPr id="8" name="Flowchart: Process 7">
            <a:extLst>
              <a:ext uri="{FF2B5EF4-FFF2-40B4-BE49-F238E27FC236}">
                <a16:creationId xmlns:a16="http://schemas.microsoft.com/office/drawing/2014/main" id="{9044E744-F029-2D48-8B36-20BE20AC2789}"/>
              </a:ext>
            </a:extLst>
          </p:cNvPr>
          <p:cNvSpPr/>
          <p:nvPr userDrawn="1"/>
        </p:nvSpPr>
        <p:spPr>
          <a:xfrm>
            <a:off x="0" y="0"/>
            <a:ext cx="1087396"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9" name="Picture 8">
            <a:extLst>
              <a:ext uri="{FF2B5EF4-FFF2-40B4-BE49-F238E27FC236}">
                <a16:creationId xmlns:a16="http://schemas.microsoft.com/office/drawing/2014/main" id="{90AAC662-1B00-314F-9762-4070605FBD5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83397" y="704334"/>
            <a:ext cx="1346549" cy="695414"/>
          </a:xfrm>
          <a:prstGeom prst="rect">
            <a:avLst/>
          </a:prstGeom>
        </p:spPr>
      </p:pic>
      <p:pic>
        <p:nvPicPr>
          <p:cNvPr id="10" name="Picture 9">
            <a:extLst>
              <a:ext uri="{FF2B5EF4-FFF2-40B4-BE49-F238E27FC236}">
                <a16:creationId xmlns:a16="http://schemas.microsoft.com/office/drawing/2014/main" id="{454636A1-03A5-234F-961C-2701016008D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186552" y="6043956"/>
            <a:ext cx="2499428" cy="542696"/>
          </a:xfrm>
          <a:prstGeom prst="rect">
            <a:avLst/>
          </a:prstGeom>
        </p:spPr>
      </p:pic>
    </p:spTree>
    <p:extLst>
      <p:ext uri="{BB962C8B-B14F-4D97-AF65-F5344CB8AC3E}">
        <p14:creationId xmlns:p14="http://schemas.microsoft.com/office/powerpoint/2010/main" val="2707791440"/>
      </p:ext>
    </p:extLst>
  </p:cSld>
  <p:clrMap bg1="lt1" tx1="dk1" bg2="lt2" tx2="dk2" accent1="accent1" accent2="accent2" accent3="accent3" accent4="accent4" accent5="accent5" accent6="accent6" hlink="hlink" folHlink="folHlink"/>
  <p:sldLayoutIdLst>
    <p:sldLayoutId id="21474836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5C63F887-0439-B84A-86ED-76E2AAE03BFC}"/>
              </a:ext>
            </a:extLst>
          </p:cNvPr>
          <p:cNvSpPr/>
          <p:nvPr userDrawn="1"/>
        </p:nvSpPr>
        <p:spPr>
          <a:xfrm>
            <a:off x="0" y="0"/>
            <a:ext cx="694481" cy="6858000"/>
          </a:xfrm>
          <a:prstGeom prst="flowChartProcess">
            <a:avLst/>
          </a:prstGeom>
          <a:solidFill>
            <a:srgbClr val="F3A0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3A0BA"/>
              </a:solidFill>
            </a:endParaRPr>
          </a:p>
        </p:txBody>
      </p:sp>
      <p:pic>
        <p:nvPicPr>
          <p:cNvPr id="8" name="Picture 7">
            <a:extLst>
              <a:ext uri="{FF2B5EF4-FFF2-40B4-BE49-F238E27FC236}">
                <a16:creationId xmlns:a16="http://schemas.microsoft.com/office/drawing/2014/main" id="{85BAF190-275B-CC40-AE2F-F3470CDE7C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62762" y="476413"/>
            <a:ext cx="1017140" cy="525293"/>
          </a:xfrm>
          <a:prstGeom prst="rect">
            <a:avLst/>
          </a:prstGeom>
        </p:spPr>
      </p:pic>
      <p:pic>
        <p:nvPicPr>
          <p:cNvPr id="9" name="Picture 8">
            <a:extLst>
              <a:ext uri="{FF2B5EF4-FFF2-40B4-BE49-F238E27FC236}">
                <a16:creationId xmlns:a16="http://schemas.microsoft.com/office/drawing/2014/main" id="{63EBFC98-6FB7-734A-BDD6-1E05E96F5304}"/>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590836" y="6465177"/>
            <a:ext cx="1322968" cy="134762"/>
          </a:xfrm>
          <a:prstGeom prst="rect">
            <a:avLst/>
          </a:prstGeom>
        </p:spPr>
      </p:pic>
      <p:sp>
        <p:nvSpPr>
          <p:cNvPr id="3" name="TextBox 2">
            <a:extLst>
              <a:ext uri="{FF2B5EF4-FFF2-40B4-BE49-F238E27FC236}">
                <a16:creationId xmlns:a16="http://schemas.microsoft.com/office/drawing/2014/main" id="{8B232D50-9B19-4BAA-8960-9397E89B481E}"/>
              </a:ext>
            </a:extLst>
          </p:cNvPr>
          <p:cNvSpPr txBox="1"/>
          <p:nvPr userDrawn="1"/>
        </p:nvSpPr>
        <p:spPr>
          <a:xfrm>
            <a:off x="4851168" y="6611779"/>
            <a:ext cx="2489663" cy="24622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 Copyright 2021 Mathematics Mastery </a:t>
            </a:r>
          </a:p>
        </p:txBody>
      </p:sp>
    </p:spTree>
    <p:extLst>
      <p:ext uri="{BB962C8B-B14F-4D97-AF65-F5344CB8AC3E}">
        <p14:creationId xmlns:p14="http://schemas.microsoft.com/office/powerpoint/2010/main" val="2503494408"/>
      </p:ext>
    </p:extLst>
  </p:cSld>
  <p:clrMap bg1="lt1" tx1="dk1" bg2="lt2" tx2="dk2" accent1="accent1" accent2="accent2" accent3="accent3" accent4="accent4" accent5="accent5" accent6="accent6" hlink="hlink" folHlink="folHlink"/>
  <p:sldLayoutIdLst>
    <p:sldLayoutId id="2147483661" r:id="rId1"/>
    <p:sldLayoutId id="214748366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Flowchart: Process 7">
            <a:extLst>
              <a:ext uri="{FF2B5EF4-FFF2-40B4-BE49-F238E27FC236}">
                <a16:creationId xmlns:a16="http://schemas.microsoft.com/office/drawing/2014/main" id="{B7A2510F-B461-DB4A-82F3-4F66A55F32D3}"/>
              </a:ext>
            </a:extLst>
          </p:cNvPr>
          <p:cNvSpPr/>
          <p:nvPr userDrawn="1"/>
        </p:nvSpPr>
        <p:spPr>
          <a:xfrm>
            <a:off x="-1" y="-1"/>
            <a:ext cx="12192001" cy="6864847"/>
          </a:xfrm>
          <a:prstGeom prst="flowChartProcess">
            <a:avLst/>
          </a:prstGeom>
          <a:solidFill>
            <a:srgbClr val="E400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44AC34"/>
              </a:solidFill>
            </a:endParaRPr>
          </a:p>
        </p:txBody>
      </p:sp>
      <p:pic>
        <p:nvPicPr>
          <p:cNvPr id="8" name="Picture 7">
            <a:extLst>
              <a:ext uri="{FF2B5EF4-FFF2-40B4-BE49-F238E27FC236}">
                <a16:creationId xmlns:a16="http://schemas.microsoft.com/office/drawing/2014/main" id="{219E46A5-237E-4E4F-9C00-C054A8556CA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52644" y="474046"/>
            <a:ext cx="3316763" cy="698716"/>
          </a:xfrm>
          <a:prstGeom prst="rect">
            <a:avLst/>
          </a:prstGeom>
        </p:spPr>
      </p:pic>
      <p:pic>
        <p:nvPicPr>
          <p:cNvPr id="9" name="Picture 8">
            <a:extLst>
              <a:ext uri="{FF2B5EF4-FFF2-40B4-BE49-F238E27FC236}">
                <a16:creationId xmlns:a16="http://schemas.microsoft.com/office/drawing/2014/main" id="{56628E08-7A2B-A24B-998E-C38D6DA86DE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544539" y="6432820"/>
            <a:ext cx="1322968" cy="134762"/>
          </a:xfrm>
          <a:prstGeom prst="rect">
            <a:avLst/>
          </a:prstGeom>
        </p:spPr>
      </p:pic>
    </p:spTree>
    <p:extLst>
      <p:ext uri="{BB962C8B-B14F-4D97-AF65-F5344CB8AC3E}">
        <p14:creationId xmlns:p14="http://schemas.microsoft.com/office/powerpoint/2010/main" val="3659708708"/>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69DE9BD-309B-804D-8031-0269E0F920A1}"/>
              </a:ext>
            </a:extLst>
          </p:cNvPr>
          <p:cNvPicPr>
            <a:picLocks noChangeAspect="1"/>
          </p:cNvPicPr>
          <p:nvPr/>
        </p:nvPicPr>
        <p:blipFill rotWithShape="1">
          <a:blip r:embed="rId3">
            <a:extLst>
              <a:ext uri="{28A0092B-C50C-407E-A947-70E740481C1C}">
                <a14:useLocalDpi xmlns:a14="http://schemas.microsoft.com/office/drawing/2010/main" val="0"/>
              </a:ext>
            </a:extLst>
          </a:blip>
          <a:srcRect t="12973" r="3913" b="4865"/>
          <a:stretch/>
        </p:blipFill>
        <p:spPr>
          <a:xfrm>
            <a:off x="352644" y="2304227"/>
            <a:ext cx="6707913" cy="3813973"/>
          </a:xfrm>
          <a:prstGeom prst="rect">
            <a:avLst/>
          </a:prstGeom>
        </p:spPr>
      </p:pic>
      <p:sp>
        <p:nvSpPr>
          <p:cNvPr id="7" name="Text Placeholder 2">
            <a:extLst>
              <a:ext uri="{FF2B5EF4-FFF2-40B4-BE49-F238E27FC236}">
                <a16:creationId xmlns:a16="http://schemas.microsoft.com/office/drawing/2014/main" id="{4218FCF6-6C54-9E46-BE55-4009352A54D7}"/>
              </a:ext>
            </a:extLst>
          </p:cNvPr>
          <p:cNvSpPr txBox="1">
            <a:spLocks/>
          </p:cNvSpPr>
          <p:nvPr/>
        </p:nvSpPr>
        <p:spPr>
          <a:xfrm>
            <a:off x="7498200" y="3097120"/>
            <a:ext cx="3937349" cy="2444697"/>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00" b="1" dirty="0">
                <a:latin typeface="Century Gothic"/>
              </a:rPr>
              <a:t>Year 3 Autumn 1</a:t>
            </a:r>
          </a:p>
          <a:p>
            <a:pPr marL="0" indent="0" algn="ctr">
              <a:buNone/>
            </a:pPr>
            <a:r>
              <a:rPr lang="en-US" sz="2600" b="1" dirty="0">
                <a:latin typeface="Century Gothic"/>
              </a:rPr>
              <a:t>Unit 1</a:t>
            </a:r>
            <a:endParaRPr lang="en-US" sz="2600" b="1" dirty="0">
              <a:solidFill>
                <a:srgbClr val="000000"/>
              </a:solidFill>
              <a:latin typeface="Century Gothic"/>
            </a:endParaRPr>
          </a:p>
          <a:p>
            <a:pPr marL="0" indent="0" algn="ctr">
              <a:buNone/>
            </a:pPr>
            <a:r>
              <a:rPr lang="en-US" sz="2400" b="1" i="0" dirty="0">
                <a:solidFill>
                  <a:srgbClr val="000000"/>
                </a:solidFill>
                <a:effectLst/>
                <a:latin typeface="Century Gothic"/>
              </a:rPr>
              <a:t>Number sense &amp; exploring calculation strategies</a:t>
            </a:r>
          </a:p>
          <a:p>
            <a:pPr marL="0" indent="0" algn="ctr">
              <a:buNone/>
            </a:pPr>
            <a:endParaRPr lang="en-US" sz="2600" b="1" dirty="0">
              <a:solidFill>
                <a:srgbClr val="000000"/>
              </a:solidFill>
              <a:latin typeface="Century Gothic"/>
            </a:endParaRPr>
          </a:p>
          <a:p>
            <a:pPr marL="0" indent="0" algn="ctr">
              <a:buNone/>
            </a:pPr>
            <a:endParaRPr lang="en-US" sz="2600" b="1" dirty="0">
              <a:solidFill>
                <a:srgbClr val="000000"/>
              </a:solidFill>
              <a:latin typeface="Century Schoolbook"/>
            </a:endParaRPr>
          </a:p>
        </p:txBody>
      </p:sp>
      <p:sp>
        <p:nvSpPr>
          <p:cNvPr id="8" name="Text Placeholder 1">
            <a:extLst>
              <a:ext uri="{FF2B5EF4-FFF2-40B4-BE49-F238E27FC236}">
                <a16:creationId xmlns:a16="http://schemas.microsoft.com/office/drawing/2014/main" id="{8D02C7F2-15A0-40C6-85D9-ABEAC6FB1402}"/>
              </a:ext>
            </a:extLst>
          </p:cNvPr>
          <p:cNvSpPr txBox="1">
            <a:spLocks/>
          </p:cNvSpPr>
          <p:nvPr/>
        </p:nvSpPr>
        <p:spPr>
          <a:xfrm>
            <a:off x="4279131" y="499980"/>
            <a:ext cx="7400063" cy="1630450"/>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4000"/>
              </a:lnSpc>
              <a:buNone/>
            </a:pPr>
            <a:r>
              <a:rPr lang="en-GB" sz="3200" b="1" dirty="0">
                <a:latin typeface="Century Gothic"/>
                <a:cs typeface="New Peninim MT"/>
              </a:rPr>
              <a:t>Pre-Unit Quiz</a:t>
            </a:r>
            <a:r>
              <a:rPr lang="en-GB" sz="3200" b="1">
                <a:latin typeface="Century Gothic"/>
                <a:cs typeface="New Peninim MT"/>
              </a:rPr>
              <a:t>: </a:t>
            </a:r>
          </a:p>
          <a:p>
            <a:pPr marL="0" indent="0" algn="ctr">
              <a:lnSpc>
                <a:spcPts val="4000"/>
              </a:lnSpc>
              <a:buNone/>
            </a:pPr>
            <a:r>
              <a:rPr lang="en-GB" sz="3200" b="1">
                <a:latin typeface="Century Gothic"/>
                <a:cs typeface="New Peninim MT"/>
              </a:rPr>
              <a:t>Diagnostic </a:t>
            </a:r>
            <a:r>
              <a:rPr lang="en-GB" sz="3200" b="1" dirty="0">
                <a:latin typeface="Century Gothic"/>
                <a:cs typeface="New Peninim MT"/>
              </a:rPr>
              <a:t>Questions </a:t>
            </a:r>
            <a:r>
              <a:rPr lang="en-GB" sz="3200" b="1">
                <a:latin typeface="Century Gothic"/>
                <a:cs typeface="New Peninim MT"/>
              </a:rPr>
              <a:t>and Response</a:t>
            </a:r>
            <a:endParaRPr lang="en-GB" sz="3200" b="1" dirty="0">
              <a:latin typeface="Century Gothic" panose="020B0502020202020204" pitchFamily="34" charset="0"/>
              <a:cs typeface="New Peninim MT" pitchFamily="2" charset="-79"/>
            </a:endParaRPr>
          </a:p>
          <a:p>
            <a:pPr marL="0" indent="0" algn="ctr">
              <a:lnSpc>
                <a:spcPts val="4000"/>
              </a:lnSpc>
              <a:buNone/>
            </a:pPr>
            <a:endParaRPr lang="en-GB" sz="3600" dirty="0">
              <a:latin typeface="Century Gothic" panose="020B0502020202020204" pitchFamily="34" charset="0"/>
              <a:cs typeface="New Peninim MT" pitchFamily="2" charset="-79"/>
            </a:endParaRPr>
          </a:p>
        </p:txBody>
      </p:sp>
    </p:spTree>
    <p:extLst>
      <p:ext uri="{BB962C8B-B14F-4D97-AF65-F5344CB8AC3E}">
        <p14:creationId xmlns:p14="http://schemas.microsoft.com/office/powerpoint/2010/main" val="130666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C0CE6C30-62E9-46EB-9255-B55783543311}"/>
              </a:ext>
            </a:extLst>
          </p:cNvPr>
          <p:cNvSpPr txBox="1">
            <a:spLocks/>
          </p:cNvSpPr>
          <p:nvPr/>
        </p:nvSpPr>
        <p:spPr>
          <a:xfrm>
            <a:off x="1366960" y="474453"/>
            <a:ext cx="2411765" cy="754355"/>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latin typeface="Arial"/>
                <a:cs typeface="Arial"/>
              </a:rPr>
              <a:t>Contents</a:t>
            </a:r>
          </a:p>
        </p:txBody>
      </p:sp>
      <p:sp>
        <p:nvSpPr>
          <p:cNvPr id="12" name="TextBox 11">
            <a:extLst>
              <a:ext uri="{FF2B5EF4-FFF2-40B4-BE49-F238E27FC236}">
                <a16:creationId xmlns:a16="http://schemas.microsoft.com/office/drawing/2014/main" id="{48525D8A-D8A3-4392-BEA9-C922D630C058}"/>
              </a:ext>
            </a:extLst>
          </p:cNvPr>
          <p:cNvSpPr txBox="1"/>
          <p:nvPr/>
        </p:nvSpPr>
        <p:spPr>
          <a:xfrm>
            <a:off x="1366960" y="1228808"/>
            <a:ext cx="9817768" cy="366254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1200" dirty="0">
              <a:solidFill>
                <a:schemeClr val="accent1">
                  <a:lumMod val="75000"/>
                </a:schemeClr>
              </a:solidFill>
              <a:latin typeface="Century Gothic"/>
            </a:endParaRPr>
          </a:p>
          <a:p>
            <a:pPr marL="285750" indent="-285750">
              <a:buFont typeface="Wingdings" panose="05000000000000000000" pitchFamily="2" charset="2"/>
              <a:buChar char="v"/>
            </a:pPr>
            <a:r>
              <a:rPr lang="en-GB" sz="1200" b="1" dirty="0">
                <a:latin typeface="Arial"/>
                <a:cs typeface="Arial"/>
              </a:rPr>
              <a:t>Guidance on Pre-Unit Quiz</a:t>
            </a:r>
          </a:p>
          <a:p>
            <a:endParaRPr lang="en-GB" sz="12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sz="1200" b="1" dirty="0">
                <a:latin typeface="Arial"/>
                <a:cs typeface="Arial"/>
              </a:rPr>
              <a:t>Overview of this unit:</a:t>
            </a:r>
          </a:p>
          <a:p>
            <a:r>
              <a:rPr lang="en-GB" sz="1200" dirty="0">
                <a:latin typeface="Arial"/>
                <a:cs typeface="Arial"/>
              </a:rPr>
              <a:t>	Context of this Mathematics Mastery Unit</a:t>
            </a:r>
          </a:p>
          <a:p>
            <a:r>
              <a:rPr lang="en-GB" sz="1200" dirty="0">
                <a:latin typeface="Arial"/>
                <a:cs typeface="Arial"/>
              </a:rPr>
              <a:t>	Prior learning, Pre-requisite concepts and Possible misconceptions</a:t>
            </a:r>
          </a:p>
          <a:p>
            <a:endParaRPr lang="en-GB" sz="12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sz="1200" b="1" dirty="0">
                <a:latin typeface="Arial"/>
                <a:cs typeface="Arial"/>
              </a:rPr>
              <a:t>The Pre-Unit Quiz and Response Signpost: Teacher version</a:t>
            </a:r>
          </a:p>
          <a:p>
            <a:pPr marL="285750" indent="-285750">
              <a:buFont typeface="Arial" panose="020B0604020202020204" pitchFamily="34" charset="0"/>
              <a:buChar char="•"/>
            </a:pPr>
            <a:r>
              <a:rPr lang="en-GB" sz="1200" dirty="0">
                <a:solidFill>
                  <a:schemeClr val="accent1">
                    <a:lumMod val="75000"/>
                  </a:schemeClr>
                </a:solidFill>
                <a:latin typeface="Arial"/>
                <a:cs typeface="Arial"/>
              </a:rPr>
              <a:t>Y3 U1 Pre-Unit Q1: </a:t>
            </a:r>
            <a:r>
              <a:rPr lang="en-US" sz="1200" dirty="0">
                <a:latin typeface="Arial"/>
                <a:cs typeface="Arial"/>
              </a:rPr>
              <a:t>To </a:t>
            </a:r>
            <a:r>
              <a:rPr lang="en-US" sz="1200" dirty="0" err="1">
                <a:latin typeface="Arial"/>
                <a:cs typeface="Arial"/>
              </a:rPr>
              <a:t>recognise</a:t>
            </a:r>
            <a:r>
              <a:rPr lang="en-US" sz="1200" dirty="0">
                <a:latin typeface="Arial"/>
                <a:cs typeface="Arial"/>
              </a:rPr>
              <a:t> the value of each digit in a 2-digit number. </a:t>
            </a:r>
            <a:endParaRPr lang="en-GB" sz="1200" dirty="0">
              <a:latin typeface="Arial"/>
              <a:cs typeface="Arial"/>
            </a:endParaRPr>
          </a:p>
          <a:p>
            <a:pPr marL="285750" indent="-285750">
              <a:buFont typeface="Arial" panose="020B0604020202020204" pitchFamily="34" charset="0"/>
              <a:buChar char="•"/>
            </a:pPr>
            <a:r>
              <a:rPr lang="en-GB" sz="1200" dirty="0">
                <a:solidFill>
                  <a:schemeClr val="accent1">
                    <a:lumMod val="75000"/>
                  </a:schemeClr>
                </a:solidFill>
                <a:latin typeface="Arial"/>
                <a:cs typeface="Arial"/>
              </a:rPr>
              <a:t>Y3 U1 Pre-Unit Q2:</a:t>
            </a:r>
            <a:r>
              <a:rPr lang="en-US" sz="1200" dirty="0">
                <a:latin typeface="Arial"/>
                <a:cs typeface="Arial"/>
              </a:rPr>
              <a:t> To add and subtract across 10 including using recall of number facts. </a:t>
            </a:r>
            <a:endParaRPr lang="en-US" sz="1200" dirty="0">
              <a:latin typeface="Arial" panose="020B0604020202020204" pitchFamily="34" charset="0"/>
              <a:cs typeface="Arial" panose="020B0604020202020204" pitchFamily="34" charset="0"/>
            </a:endParaRPr>
          </a:p>
          <a:p>
            <a:pPr marL="285750" indent="-285750">
              <a:buFont typeface="Arial"/>
              <a:buChar char="•"/>
            </a:pPr>
            <a:r>
              <a:rPr lang="en-GB" sz="1200" dirty="0">
                <a:solidFill>
                  <a:schemeClr val="accent1">
                    <a:lumMod val="75000"/>
                  </a:schemeClr>
                </a:solidFill>
                <a:latin typeface="Arial"/>
                <a:cs typeface="Arial"/>
              </a:rPr>
              <a:t>Y3 U1 Pre-Unit Q3: </a:t>
            </a:r>
            <a:r>
              <a:rPr lang="en-US" sz="1200" dirty="0">
                <a:latin typeface="Arial"/>
                <a:cs typeface="Arial"/>
              </a:rPr>
              <a:t>To recognize the ‘difference’ structure of subtraction. </a:t>
            </a:r>
            <a:endParaRPr lang="en-GB"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Arial"/>
              <a:buChar char="•"/>
            </a:pPr>
            <a:r>
              <a:rPr lang="en-GB" sz="1200" dirty="0">
                <a:solidFill>
                  <a:schemeClr val="accent1">
                    <a:lumMod val="75000"/>
                  </a:schemeClr>
                </a:solidFill>
                <a:latin typeface="Arial"/>
                <a:cs typeface="Arial"/>
              </a:rPr>
              <a:t>Y3 U1 Pre-Unit Q4: </a:t>
            </a:r>
            <a:r>
              <a:rPr lang="en-US" sz="1200" dirty="0">
                <a:latin typeface="Arial"/>
                <a:cs typeface="Arial"/>
              </a:rPr>
              <a:t>To recall number bonds to 10 to derive facts to 20.</a:t>
            </a:r>
            <a:endParaRPr lang="en-GB" sz="1200" dirty="0">
              <a:solidFill>
                <a:schemeClr val="accent1">
                  <a:lumMod val="75000"/>
                </a:schemeClr>
              </a:solidFill>
              <a:latin typeface="Arial"/>
              <a:cs typeface="Arial"/>
            </a:endParaRPr>
          </a:p>
          <a:p>
            <a:pPr marL="285750" indent="-285750">
              <a:buFont typeface="Arial"/>
              <a:buChar char="•"/>
            </a:pPr>
            <a:r>
              <a:rPr lang="en-GB" sz="1200" dirty="0">
                <a:solidFill>
                  <a:schemeClr val="accent1">
                    <a:lumMod val="75000"/>
                  </a:schemeClr>
                </a:solidFill>
                <a:latin typeface="Arial"/>
                <a:cs typeface="Arial"/>
              </a:rPr>
              <a:t>Y3 U1 Pre-Unit Q5: </a:t>
            </a:r>
            <a:r>
              <a:rPr lang="en-US" sz="1200" dirty="0">
                <a:latin typeface="Arial"/>
                <a:cs typeface="Arial"/>
              </a:rPr>
              <a:t>To recall and use  number bonds to 10 to add within 20.</a:t>
            </a:r>
            <a:endParaRPr lang="en-GB" sz="1200" dirty="0">
              <a:solidFill>
                <a:schemeClr val="accent1">
                  <a:lumMod val="75000"/>
                </a:schemeClr>
              </a:solidFill>
              <a:latin typeface="Arial"/>
              <a:cs typeface="Arial"/>
            </a:endParaRPr>
          </a:p>
          <a:p>
            <a:pPr marL="285750" indent="-285750">
              <a:buFont typeface="Arial" panose="020B0604020202020204" pitchFamily="34" charset="0"/>
              <a:buChar char="•"/>
            </a:pPr>
            <a:r>
              <a:rPr lang="en-GB" sz="1200" dirty="0">
                <a:solidFill>
                  <a:schemeClr val="accent1">
                    <a:lumMod val="75000"/>
                  </a:schemeClr>
                </a:solidFill>
                <a:latin typeface="Arial"/>
                <a:cs typeface="Arial"/>
              </a:rPr>
              <a:t>Y3 U1 Pre-Unit Q6:</a:t>
            </a:r>
            <a:r>
              <a:rPr lang="en-US" sz="1200" dirty="0">
                <a:solidFill>
                  <a:schemeClr val="accent1">
                    <a:lumMod val="75000"/>
                  </a:schemeClr>
                </a:solidFill>
                <a:latin typeface="Arial"/>
                <a:cs typeface="Arial"/>
              </a:rPr>
              <a:t> </a:t>
            </a:r>
            <a:r>
              <a:rPr lang="en-US" sz="1200" dirty="0">
                <a:latin typeface="Arial"/>
                <a:cs typeface="Arial"/>
              </a:rPr>
              <a:t>To decompose 2-digit numbers using standard and non-standard partitioning. </a:t>
            </a:r>
            <a:endParaRPr lang="en-US"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200" dirty="0">
                <a:solidFill>
                  <a:schemeClr val="accent1">
                    <a:lumMod val="75000"/>
                  </a:schemeClr>
                </a:solidFill>
                <a:latin typeface="Arial"/>
                <a:cs typeface="Arial"/>
              </a:rPr>
              <a:t>Y3 U1 Pre-Unit Q7:</a:t>
            </a:r>
            <a:r>
              <a:rPr lang="en-US" sz="1200" dirty="0">
                <a:latin typeface="Arial"/>
                <a:cs typeface="Arial"/>
              </a:rPr>
              <a:t> To add and subtract across 10 including using recall of addition and subtraction facts. </a:t>
            </a:r>
          </a:p>
          <a:p>
            <a:pPr marL="285750" indent="-285750">
              <a:buFont typeface="Arial" panose="020B0604020202020204" pitchFamily="34" charset="0"/>
              <a:buChar char="•"/>
            </a:pPr>
            <a:endParaRPr lang="en-US" sz="1200" b="1" dirty="0">
              <a:solidFill>
                <a:schemeClr val="accent1">
                  <a:lumMod val="75000"/>
                </a:schemeClr>
              </a:solidFill>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GB" sz="1200" b="1" i="0" u="none" strike="noStrike" kern="1200" cap="none" spc="0" normalizeH="0" baseline="0" noProof="0" dirty="0">
                <a:ln>
                  <a:noFill/>
                </a:ln>
                <a:effectLst/>
                <a:uLnTx/>
                <a:uFillTx/>
                <a:latin typeface="Arial"/>
                <a:cs typeface="Arial"/>
              </a:rPr>
              <a:t>The Pre-Unit Quiz Questions: Pupil</a:t>
            </a:r>
            <a:r>
              <a:rPr lang="en-GB" sz="1200" b="1" dirty="0">
                <a:latin typeface="Arial"/>
                <a:cs typeface="Arial"/>
              </a:rPr>
              <a:t> version</a:t>
            </a:r>
            <a:endParaRPr lang="en-GB" sz="1200" b="1" i="0" u="none" strike="noStrike" kern="1200" cap="none" spc="0" normalizeH="0" baseline="0" noProof="0" dirty="0">
              <a:ln>
                <a:noFill/>
              </a:ln>
              <a:effectLst/>
              <a:uLnTx/>
              <a:uFillTx/>
              <a:latin typeface="Arial"/>
              <a:cs typeface="Arial"/>
            </a:endParaRPr>
          </a:p>
          <a:p>
            <a:endParaRPr lang="en-US" sz="1400" dirty="0">
              <a:solidFill>
                <a:schemeClr val="accent1">
                  <a:lumMod val="75000"/>
                </a:schemeClr>
              </a:solidFill>
              <a:latin typeface="Century Schoolbook"/>
              <a:cs typeface="Arial" panose="020B0604020202020204" pitchFamily="34" charset="0"/>
            </a:endParaRPr>
          </a:p>
          <a:p>
            <a:endParaRPr lang="en-US" sz="1400" dirty="0">
              <a:latin typeface="Century Gothic" panose="020B0502020202020204" pitchFamily="34" charset="0"/>
            </a:endParaRPr>
          </a:p>
        </p:txBody>
      </p:sp>
    </p:spTree>
    <p:extLst>
      <p:ext uri="{BB962C8B-B14F-4D97-AF65-F5344CB8AC3E}">
        <p14:creationId xmlns:p14="http://schemas.microsoft.com/office/powerpoint/2010/main" val="2907623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1962E-7FA6-4ADB-866D-C4DADFF4822C}"/>
              </a:ext>
            </a:extLst>
          </p:cNvPr>
          <p:cNvSpPr>
            <a:spLocks noGrp="1"/>
          </p:cNvSpPr>
          <p:nvPr>
            <p:ph type="ctrTitle"/>
          </p:nvPr>
        </p:nvSpPr>
        <p:spPr>
          <a:xfrm>
            <a:off x="1778198" y="224535"/>
            <a:ext cx="9141308" cy="713047"/>
          </a:xfrm>
          <a:ln>
            <a:solidFill>
              <a:srgbClr val="E50E46"/>
            </a:solidFill>
          </a:ln>
        </p:spPr>
        <p:txBody>
          <a:bodyPr vert="horz" lIns="91440" tIns="45720" rIns="91440" bIns="45720" rtlCol="0" anchor="t" anchorCtr="0">
            <a:noAutofit/>
          </a:bodyPr>
          <a:lstStyle/>
          <a:p>
            <a:pPr algn="ctr"/>
            <a:r>
              <a:rPr lang="en-US" sz="2400" kern="1200" dirty="0">
                <a:latin typeface="Arial"/>
                <a:cs typeface="Arial"/>
              </a:rPr>
              <a:t>Guidance:</a:t>
            </a:r>
            <a:br>
              <a:rPr lang="en-US" sz="2400" kern="1200" dirty="0">
                <a:latin typeface="Arial" panose="020B0604020202020204" pitchFamily="34" charset="0"/>
                <a:cs typeface="Arial" panose="020B0604020202020204" pitchFamily="34" charset="0"/>
              </a:rPr>
            </a:br>
            <a:r>
              <a:rPr lang="en-US" sz="2400" kern="1200" dirty="0">
                <a:latin typeface="Arial"/>
                <a:cs typeface="Arial"/>
              </a:rPr>
              <a:t>Mathematics Mastery </a:t>
            </a:r>
            <a:r>
              <a:rPr lang="en-US" sz="2400" dirty="0">
                <a:latin typeface="Arial"/>
                <a:cs typeface="Arial"/>
              </a:rPr>
              <a:t>Pre-Unit and Post-Unit Diagnostic</a:t>
            </a:r>
            <a:r>
              <a:rPr lang="en-US" sz="2400" kern="1200" dirty="0">
                <a:latin typeface="Arial"/>
                <a:cs typeface="Arial"/>
              </a:rPr>
              <a:t> Quizzes</a:t>
            </a:r>
          </a:p>
        </p:txBody>
      </p:sp>
      <p:sp>
        <p:nvSpPr>
          <p:cNvPr id="5" name="Title 1">
            <a:extLst>
              <a:ext uri="{FF2B5EF4-FFF2-40B4-BE49-F238E27FC236}">
                <a16:creationId xmlns:a16="http://schemas.microsoft.com/office/drawing/2014/main" id="{E9AE8572-7FAE-4CA1-82E1-CEAD83B07A56}"/>
              </a:ext>
            </a:extLst>
          </p:cNvPr>
          <p:cNvSpPr txBox="1">
            <a:spLocks/>
          </p:cNvSpPr>
          <p:nvPr/>
        </p:nvSpPr>
        <p:spPr>
          <a:xfrm>
            <a:off x="960018" y="1029957"/>
            <a:ext cx="5393657" cy="2629349"/>
          </a:xfrm>
          <a:prstGeom prst="rect">
            <a:avLst/>
          </a:prstGeom>
          <a:ln>
            <a:solidFill>
              <a:srgbClr val="E50E46"/>
            </a:solidFill>
          </a:ln>
        </p:spPr>
        <p:txBody>
          <a:bodyPr vert="horz" lIns="91440" tIns="45720" rIns="91440" bIns="45720" rtlCol="0" anchor="t" anchorCtr="0">
            <a:noAutofit/>
          </a:bodyPr>
          <a:lstStyle>
            <a:lvl1pPr algn="l" defTabSz="914400" rtl="0" eaLnBrk="1" latinLnBrk="0" hangingPunct="1">
              <a:lnSpc>
                <a:spcPct val="90000"/>
              </a:lnSpc>
              <a:spcBef>
                <a:spcPct val="0"/>
              </a:spcBef>
              <a:buNone/>
              <a:defRPr sz="4000" b="0" i="0" kern="1200">
                <a:solidFill>
                  <a:schemeClr val="tx1"/>
                </a:solidFill>
                <a:latin typeface="Century Schoolbook" panose="02040604050505020304" pitchFamily="18" charset="0"/>
                <a:ea typeface="+mj-ea"/>
                <a:cs typeface="+mj-cs"/>
              </a:defRPr>
            </a:lvl1pPr>
          </a:lstStyle>
          <a:p>
            <a:pPr algn="ctr">
              <a:lnSpc>
                <a:spcPct val="100000"/>
              </a:lnSpc>
            </a:pPr>
            <a:r>
              <a:rPr lang="en-US" sz="1000" b="1" dirty="0">
                <a:latin typeface="Arial"/>
                <a:cs typeface="Arial"/>
              </a:rPr>
              <a:t>Rationale: </a:t>
            </a:r>
            <a:endParaRPr lang="en-US" sz="1000" b="1" dirty="0">
              <a:latin typeface="Arial" panose="020B0604020202020204" pitchFamily="34" charset="0"/>
              <a:cs typeface="Arial" panose="020B0604020202020204" pitchFamily="34" charset="0"/>
            </a:endParaRPr>
          </a:p>
          <a:p>
            <a:pPr>
              <a:lnSpc>
                <a:spcPct val="100000"/>
              </a:lnSpc>
            </a:pPr>
            <a:r>
              <a:rPr lang="en-US" sz="1000" dirty="0">
                <a:latin typeface="Arial" panose="020B0604020202020204" pitchFamily="34" charset="0"/>
                <a:cs typeface="Arial" panose="020B0604020202020204" pitchFamily="34" charset="0"/>
              </a:rPr>
              <a:t>At Ark Curriculum Plus we believe that every young person, regardless of their background, deserves subject-specific knowledge and skills to help them make meaningful choices in life.</a:t>
            </a:r>
          </a:p>
          <a:p>
            <a:pPr>
              <a:lnSpc>
                <a:spcPct val="100000"/>
              </a:lnSpc>
            </a:pPr>
            <a:endParaRPr lang="en-US" sz="1000" dirty="0">
              <a:latin typeface="Arial" panose="020B0604020202020204" pitchFamily="34" charset="0"/>
              <a:cs typeface="Arial" panose="020B0604020202020204" pitchFamily="34" charset="0"/>
            </a:endParaRPr>
          </a:p>
          <a:p>
            <a:pPr>
              <a:lnSpc>
                <a:spcPct val="100000"/>
              </a:lnSpc>
            </a:pPr>
            <a:r>
              <a:rPr lang="en-US" sz="1000" dirty="0">
                <a:latin typeface="Arial"/>
                <a:cs typeface="Arial"/>
              </a:rPr>
              <a:t>Mathematics Mastery provides a well-sequenced and cumulative curriculum ensuring pupils develop fluency and a deep understanding of mathematical concepts.​ In every unit pupils build on previous knowledge, skills and concepts.​</a:t>
            </a:r>
          </a:p>
          <a:p>
            <a:pPr>
              <a:lnSpc>
                <a:spcPct val="100000"/>
              </a:lnSpc>
            </a:pPr>
            <a:endParaRPr lang="en-US" sz="1000" dirty="0">
              <a:latin typeface="Arial" panose="020B0604020202020204" pitchFamily="34" charset="0"/>
              <a:cs typeface="Arial" panose="020B0604020202020204" pitchFamily="34" charset="0"/>
            </a:endParaRPr>
          </a:p>
          <a:p>
            <a:pPr>
              <a:lnSpc>
                <a:spcPct val="100000"/>
              </a:lnSpc>
            </a:pPr>
            <a:r>
              <a:rPr lang="en-US" sz="1000" dirty="0">
                <a:latin typeface="Arial"/>
                <a:cs typeface="Arial"/>
              </a:rPr>
              <a:t>It is crucial to identify whether pupils have the critical knowledge, skills and concepts required for a new unit.  </a:t>
            </a:r>
            <a:endParaRPr lang="en-US" sz="1000" dirty="0">
              <a:latin typeface="Arial" panose="020B0604020202020204" pitchFamily="34" charset="0"/>
              <a:cs typeface="Arial" panose="020B0604020202020204" pitchFamily="34" charset="0"/>
            </a:endParaRPr>
          </a:p>
          <a:p>
            <a:pPr>
              <a:lnSpc>
                <a:spcPct val="100000"/>
              </a:lnSpc>
            </a:pPr>
            <a:endParaRPr lang="en-US" sz="1000" dirty="0">
              <a:latin typeface="Arial" panose="020B0604020202020204" pitchFamily="34" charset="0"/>
              <a:cs typeface="Arial" panose="020B0604020202020204" pitchFamily="34" charset="0"/>
            </a:endParaRPr>
          </a:p>
          <a:p>
            <a:pPr>
              <a:lnSpc>
                <a:spcPct val="100000"/>
              </a:lnSpc>
            </a:pPr>
            <a:r>
              <a:rPr lang="en-US" sz="1000" dirty="0">
                <a:latin typeface="Arial"/>
                <a:cs typeface="Arial"/>
              </a:rPr>
              <a:t>​</a:t>
            </a:r>
            <a:r>
              <a:rPr lang="en-US" sz="1000" b="0" i="0" u="none" strike="noStrike" dirty="0">
                <a:solidFill>
                  <a:srgbClr val="000000"/>
                </a:solidFill>
                <a:effectLst/>
                <a:latin typeface="Arial"/>
                <a:cs typeface="Arial"/>
              </a:rPr>
              <a:t>The Multiple-Choice </a:t>
            </a:r>
            <a:r>
              <a:rPr lang="en-US" sz="1000" dirty="0">
                <a:solidFill>
                  <a:srgbClr val="000000"/>
                </a:solidFill>
                <a:latin typeface="Arial"/>
                <a:cs typeface="Arial"/>
              </a:rPr>
              <a:t>Quizzes</a:t>
            </a:r>
            <a:r>
              <a:rPr lang="en-US" sz="1000" b="0" i="0" u="none" strike="noStrike" dirty="0">
                <a:solidFill>
                  <a:srgbClr val="000000"/>
                </a:solidFill>
                <a:effectLst/>
                <a:latin typeface="Arial"/>
                <a:cs typeface="Arial"/>
              </a:rPr>
              <a:t> </a:t>
            </a:r>
            <a:r>
              <a:rPr lang="en-US" sz="1000" dirty="0">
                <a:solidFill>
                  <a:srgbClr val="000000"/>
                </a:solidFill>
                <a:latin typeface="Arial"/>
                <a:cs typeface="Arial"/>
              </a:rPr>
              <a:t>for each unit are designed to </a:t>
            </a:r>
            <a:r>
              <a:rPr lang="en-US" sz="1000" b="0" i="0" u="none" strike="noStrike" dirty="0">
                <a:solidFill>
                  <a:srgbClr val="000000"/>
                </a:solidFill>
                <a:effectLst/>
                <a:latin typeface="Arial"/>
                <a:cs typeface="Arial"/>
              </a:rPr>
              <a:t>support </a:t>
            </a:r>
            <a:r>
              <a:rPr lang="en-US" sz="1000" dirty="0">
                <a:solidFill>
                  <a:srgbClr val="000000"/>
                </a:solidFill>
                <a:latin typeface="Arial"/>
                <a:cs typeface="Arial"/>
              </a:rPr>
              <a:t>Formative</a:t>
            </a:r>
            <a:r>
              <a:rPr lang="en-US" sz="1000" b="0" i="0" u="none" strike="noStrike" dirty="0">
                <a:solidFill>
                  <a:srgbClr val="000000"/>
                </a:solidFill>
                <a:effectLst/>
                <a:latin typeface="Arial"/>
                <a:cs typeface="Arial"/>
              </a:rPr>
              <a:t> Assessment. These </a:t>
            </a:r>
            <a:r>
              <a:rPr lang="en-US" sz="1000" dirty="0">
                <a:solidFill>
                  <a:srgbClr val="000000"/>
                </a:solidFill>
                <a:latin typeface="Arial"/>
                <a:cs typeface="Arial"/>
              </a:rPr>
              <a:t>consist of a series of well-t</a:t>
            </a:r>
            <a:r>
              <a:rPr lang="en-US" sz="1000" b="0" i="0" u="none" strike="noStrike" dirty="0">
                <a:solidFill>
                  <a:srgbClr val="000000"/>
                </a:solidFill>
                <a:effectLst/>
                <a:latin typeface="Arial"/>
                <a:cs typeface="Arial"/>
              </a:rPr>
              <a:t>hought-out Diagnostic Questions so each of the wrong answers reveal the specific misconceptions that the pupils may have. </a:t>
            </a:r>
            <a:endParaRPr lang="en-US" sz="1000" dirty="0">
              <a:latin typeface="Arial"/>
              <a:cs typeface="Arial"/>
            </a:endParaRPr>
          </a:p>
          <a:p>
            <a:pPr>
              <a:lnSpc>
                <a:spcPct val="100000"/>
              </a:lnSpc>
            </a:pPr>
            <a:endParaRPr lang="en-US" sz="1000" dirty="0">
              <a:latin typeface="Arial" panose="020B0604020202020204" pitchFamily="34" charset="0"/>
              <a:cs typeface="Arial" panose="020B0604020202020204" pitchFamily="34" charset="0"/>
            </a:endParaRPr>
          </a:p>
          <a:p>
            <a:pPr>
              <a:lnSpc>
                <a:spcPct val="100000"/>
              </a:lnSpc>
            </a:pPr>
            <a:r>
              <a:rPr lang="en-US" sz="1000" dirty="0">
                <a:latin typeface="Arial"/>
                <a:cs typeface="Arial"/>
              </a:rPr>
              <a:t>The concepts are also matched to the DfE Ready to Progress criteria.</a:t>
            </a:r>
            <a:endParaRPr lang="en-US" sz="1000" dirty="0">
              <a:latin typeface="Arial" panose="020B0604020202020204" pitchFamily="34" charset="0"/>
              <a:cs typeface="Arial" panose="020B0604020202020204" pitchFamily="34" charset="0"/>
            </a:endParaRPr>
          </a:p>
          <a:p>
            <a:pPr>
              <a:lnSpc>
                <a:spcPct val="100000"/>
              </a:lnSpc>
            </a:pPr>
            <a:endParaRPr lang="en-US" sz="1000" dirty="0">
              <a:latin typeface="Arial" panose="020B0604020202020204" pitchFamily="34" charset="0"/>
              <a:cs typeface="Arial" panose="020B0604020202020204" pitchFamily="34" charset="0"/>
            </a:endParaRPr>
          </a:p>
          <a:p>
            <a:endParaRPr lang="en-US" sz="1000" dirty="0">
              <a:latin typeface="Arial" panose="020B0604020202020204" pitchFamily="34" charset="0"/>
              <a:cs typeface="Arial" panose="020B0604020202020204" pitchFamily="34" charset="0"/>
            </a:endParaRPr>
          </a:p>
          <a:p>
            <a:endParaRPr lang="en-US" sz="10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6F5EE5F0-8643-4B36-8981-23BBC4E6DEC6}"/>
              </a:ext>
            </a:extLst>
          </p:cNvPr>
          <p:cNvSpPr txBox="1">
            <a:spLocks/>
          </p:cNvSpPr>
          <p:nvPr/>
        </p:nvSpPr>
        <p:spPr>
          <a:xfrm>
            <a:off x="6452937" y="1029956"/>
            <a:ext cx="5384132" cy="2626139"/>
          </a:xfrm>
          <a:prstGeom prst="rect">
            <a:avLst/>
          </a:prstGeom>
          <a:ln>
            <a:solidFill>
              <a:srgbClr val="E50E46"/>
            </a:solidFill>
          </a:ln>
        </p:spPr>
        <p:txBody>
          <a:bodyPr vert="horz" lIns="91440" tIns="45720" rIns="91440" bIns="45720" rtlCol="0" anchor="t" anchorCtr="0">
            <a:normAutofit/>
          </a:bodyPr>
          <a:lstStyle>
            <a:lvl1pPr algn="l" defTabSz="914400" rtl="0" eaLnBrk="1" latinLnBrk="0" hangingPunct="1">
              <a:lnSpc>
                <a:spcPct val="90000"/>
              </a:lnSpc>
              <a:spcBef>
                <a:spcPct val="0"/>
              </a:spcBef>
              <a:buNone/>
              <a:defRPr sz="4000" b="0" i="0" kern="1200">
                <a:solidFill>
                  <a:schemeClr val="tx1"/>
                </a:solidFill>
                <a:latin typeface="Century Schoolbook" panose="02040604050505020304" pitchFamily="18" charset="0"/>
                <a:ea typeface="+mj-ea"/>
                <a:cs typeface="+mj-cs"/>
              </a:defRPr>
            </a:lvl1pPr>
          </a:lstStyle>
          <a:p>
            <a:pPr algn="ctr">
              <a:lnSpc>
                <a:spcPct val="110000"/>
              </a:lnSpc>
            </a:pPr>
            <a:r>
              <a:rPr lang="en-US" sz="1000" b="1" dirty="0">
                <a:latin typeface="Arial"/>
                <a:cs typeface="Arial"/>
              </a:rPr>
              <a:t>The Diagnostic Quizzes:</a:t>
            </a:r>
            <a:endParaRPr lang="en-US" sz="1000" dirty="0">
              <a:latin typeface="Arial"/>
              <a:cs typeface="Arial"/>
            </a:endParaRPr>
          </a:p>
          <a:p>
            <a:pPr>
              <a:lnSpc>
                <a:spcPct val="110000"/>
              </a:lnSpc>
            </a:pPr>
            <a:r>
              <a:rPr lang="en-US" sz="1000" dirty="0">
                <a:latin typeface="Arial"/>
                <a:cs typeface="Arial"/>
              </a:rPr>
              <a:t>A new Pre-Unit Quiz at least one week in advance for quick diagnostic assessment of the pre-requisite concepts for each Mathematics Mastery unit is being provided.</a:t>
            </a:r>
          </a:p>
          <a:p>
            <a:pPr>
              <a:lnSpc>
                <a:spcPct val="110000"/>
              </a:lnSpc>
            </a:pPr>
            <a:endParaRPr lang="en-US" sz="1000" dirty="0">
              <a:latin typeface="Arial" panose="020B0604020202020204" pitchFamily="34" charset="0"/>
              <a:cs typeface="Arial" panose="020B0604020202020204" pitchFamily="34" charset="0"/>
            </a:endParaRPr>
          </a:p>
          <a:p>
            <a:pPr>
              <a:lnSpc>
                <a:spcPct val="110000"/>
              </a:lnSpc>
            </a:pPr>
            <a:r>
              <a:rPr lang="en-US" sz="1000" dirty="0">
                <a:latin typeface="Arial"/>
                <a:cs typeface="Arial"/>
              </a:rPr>
              <a:t>A new Post-Unit Quiz at the end of a unit for quick diagnostic assessment of the key concepts from that unit. </a:t>
            </a:r>
            <a:endParaRPr lang="en-US" sz="1000" dirty="0">
              <a:latin typeface="Arial" panose="020B0604020202020204" pitchFamily="34" charset="0"/>
              <a:cs typeface="Arial" panose="020B0604020202020204" pitchFamily="34" charset="0"/>
            </a:endParaRPr>
          </a:p>
          <a:p>
            <a:pPr>
              <a:lnSpc>
                <a:spcPct val="110000"/>
              </a:lnSpc>
            </a:pPr>
            <a:endParaRPr lang="en-US" sz="1000" dirty="0">
              <a:latin typeface="Arial" panose="020B0604020202020204" pitchFamily="34" charset="0"/>
              <a:cs typeface="Arial" panose="020B0604020202020204" pitchFamily="34" charset="0"/>
            </a:endParaRPr>
          </a:p>
          <a:p>
            <a:pPr>
              <a:lnSpc>
                <a:spcPct val="110000"/>
              </a:lnSpc>
            </a:pPr>
            <a:r>
              <a:rPr lang="en-US" sz="1000" dirty="0">
                <a:latin typeface="Arial"/>
                <a:cs typeface="Arial"/>
              </a:rPr>
              <a:t>Depending on the unit and year group, there are between four to fifteens questions. Each question allows for quick pupil response. The Misconceptions and Response Signpost  reference page provides explanation and insight for each response to support teachers in identifying possible and specific misconceptions. </a:t>
            </a:r>
            <a:endParaRPr lang="en-US" sz="1000" dirty="0">
              <a:latin typeface="Arial" panose="020B0604020202020204" pitchFamily="34" charset="0"/>
              <a:cs typeface="Arial" panose="020B0604020202020204" pitchFamily="34" charset="0"/>
            </a:endParaRPr>
          </a:p>
          <a:p>
            <a:pPr>
              <a:lnSpc>
                <a:spcPct val="110000"/>
              </a:lnSpc>
            </a:pPr>
            <a:endParaRPr lang="en-US" sz="1000" dirty="0">
              <a:latin typeface="Arial" panose="020B0604020202020204" pitchFamily="34" charset="0"/>
              <a:cs typeface="Arial" panose="020B0604020202020204" pitchFamily="34" charset="0"/>
            </a:endParaRPr>
          </a:p>
          <a:p>
            <a:pPr>
              <a:lnSpc>
                <a:spcPct val="110000"/>
              </a:lnSpc>
            </a:pPr>
            <a:r>
              <a:rPr lang="en-US" sz="1000" dirty="0">
                <a:latin typeface="Arial"/>
                <a:cs typeface="Arial"/>
              </a:rPr>
              <a:t>Useful Response Signpost is provided to address misconceptions through </a:t>
            </a:r>
            <a:r>
              <a:rPr lang="en-US" sz="1000" dirty="0" err="1">
                <a:latin typeface="Arial"/>
                <a:cs typeface="Arial"/>
              </a:rPr>
              <a:t>Maths</a:t>
            </a:r>
            <a:r>
              <a:rPr lang="en-US" sz="1000" dirty="0">
                <a:latin typeface="Arial"/>
                <a:cs typeface="Arial"/>
              </a:rPr>
              <a:t> Meetings and Consolidation lessons. Every question also pinpoints to specific lessons to reteach from a previous unit or year group.</a:t>
            </a:r>
            <a:endParaRPr lang="en-US" sz="10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8DA83A72-E50D-49FB-AD25-6D2C4DEFB3FC}"/>
              </a:ext>
            </a:extLst>
          </p:cNvPr>
          <p:cNvSpPr txBox="1">
            <a:spLocks/>
          </p:cNvSpPr>
          <p:nvPr/>
        </p:nvSpPr>
        <p:spPr>
          <a:xfrm>
            <a:off x="960017" y="3735057"/>
            <a:ext cx="5393657" cy="2667449"/>
          </a:xfrm>
          <a:prstGeom prst="rect">
            <a:avLst/>
          </a:prstGeom>
          <a:ln>
            <a:solidFill>
              <a:srgbClr val="E50E46"/>
            </a:solidFill>
          </a:ln>
        </p:spPr>
        <p:txBody>
          <a:bodyPr vert="horz" lIns="91440" tIns="45720" rIns="91440" bIns="45720" rtlCol="0" anchor="t" anchorCtr="0">
            <a:normAutofit fontScale="92500" lnSpcReduction="20000"/>
          </a:bodyPr>
          <a:lstStyle>
            <a:lvl1pPr algn="l" defTabSz="914400" rtl="0" eaLnBrk="1" latinLnBrk="0" hangingPunct="1">
              <a:lnSpc>
                <a:spcPct val="90000"/>
              </a:lnSpc>
              <a:spcBef>
                <a:spcPct val="0"/>
              </a:spcBef>
              <a:buNone/>
              <a:defRPr sz="4000" b="0" i="0" kern="1200">
                <a:solidFill>
                  <a:schemeClr val="tx1"/>
                </a:solidFill>
                <a:latin typeface="Century Schoolbook" panose="02040604050505020304" pitchFamily="18" charset="0"/>
                <a:ea typeface="+mj-ea"/>
                <a:cs typeface="+mj-cs"/>
              </a:defRPr>
            </a:lvl1pPr>
          </a:lstStyle>
          <a:p>
            <a:pPr algn="ctr">
              <a:lnSpc>
                <a:spcPct val="110000"/>
              </a:lnSpc>
            </a:pPr>
            <a:r>
              <a:rPr lang="en-US" sz="1100" b="1" dirty="0">
                <a:latin typeface="Arial"/>
                <a:cs typeface="Arial"/>
              </a:rPr>
              <a:t>How to use: </a:t>
            </a:r>
            <a:endParaRPr lang="en-US" sz="1100" b="1" dirty="0">
              <a:latin typeface="Arial" panose="020B0604020202020204" pitchFamily="34" charset="0"/>
              <a:cs typeface="Arial" panose="020B0604020202020204" pitchFamily="34" charset="0"/>
            </a:endParaRPr>
          </a:p>
          <a:p>
            <a:pPr marL="285750" indent="-139065">
              <a:lnSpc>
                <a:spcPct val="120000"/>
              </a:lnSpc>
              <a:spcBef>
                <a:spcPts val="0"/>
              </a:spcBef>
              <a:buFont typeface="Arial,Sans-Serif"/>
              <a:buChar char="•"/>
            </a:pPr>
            <a:r>
              <a:rPr lang="en-US" sz="1100" dirty="0">
                <a:latin typeface="Arial" panose="020B0604020202020204" pitchFamily="34" charset="0"/>
                <a:cs typeface="Arial" panose="020B0604020202020204" pitchFamily="34" charset="0"/>
              </a:rPr>
              <a:t>In the first section, useful contextual information about the Mathematics Mastery unit is provided and the pre-requisite concepts and possible misconceptions are identified. The relevant DFE Ready to Progress Criteria are referenced. </a:t>
            </a:r>
          </a:p>
          <a:p>
            <a:pPr marL="285750" indent="-113030">
              <a:lnSpc>
                <a:spcPct val="120000"/>
              </a:lnSpc>
              <a:spcBef>
                <a:spcPts val="0"/>
              </a:spcBef>
              <a:buFont typeface="Arial,Sans-Serif"/>
              <a:buChar char="•"/>
            </a:pPr>
            <a:r>
              <a:rPr lang="en-US" sz="1100" dirty="0">
                <a:latin typeface="Arial" panose="020B0604020202020204" pitchFamily="34" charset="0"/>
                <a:cs typeface="Arial" panose="020B0604020202020204" pitchFamily="34" charset="0"/>
              </a:rPr>
              <a:t>The quiz can be used informally, for example, during a carpet/whole class teaching session, where the teacher can talk pupils through the question and the answer options and pupils give their answers on mini whiteboards, printed out Quiz (4-6 questions per page), using letter cards or just by raising hands. This way, teachers are able to gain a general picture of pupil understanding and misconceptions.</a:t>
            </a:r>
          </a:p>
          <a:p>
            <a:pPr marL="285750" indent="-113030">
              <a:lnSpc>
                <a:spcPct val="120000"/>
              </a:lnSpc>
              <a:spcBef>
                <a:spcPts val="0"/>
              </a:spcBef>
              <a:buFont typeface="Arial,Sans-Serif"/>
              <a:buChar char="•"/>
            </a:pPr>
            <a:r>
              <a:rPr lang="en-US" sz="1100" dirty="0">
                <a:latin typeface="Arial" panose="020B0604020202020204" pitchFamily="34" charset="0"/>
                <a:cs typeface="Arial" panose="020B0604020202020204" pitchFamily="34" charset="0"/>
              </a:rPr>
              <a:t>The quiz can be carried out online on the Diagnosticquestions.com platform to have precise information for individual pupil understanding. Teachers can also access question-level data and analysis.</a:t>
            </a:r>
          </a:p>
          <a:p>
            <a:pPr marL="285750" indent="-113030">
              <a:lnSpc>
                <a:spcPct val="120000"/>
              </a:lnSpc>
              <a:spcBef>
                <a:spcPts val="0"/>
              </a:spcBef>
              <a:buFont typeface="Arial,Sans-Serif"/>
              <a:buChar char="•"/>
            </a:pPr>
            <a:r>
              <a:rPr lang="en-US" sz="1100" dirty="0">
                <a:latin typeface="Arial" panose="020B0604020202020204" pitchFamily="34" charset="0"/>
                <a:cs typeface="Arial" panose="020B0604020202020204" pitchFamily="34" charset="0"/>
              </a:rPr>
              <a:t>Schools  can also create them in other online formats, for example, MS Forms or Google Forms. </a:t>
            </a:r>
          </a:p>
          <a:p>
            <a:pPr marL="285750" indent="-113030">
              <a:lnSpc>
                <a:spcPct val="120000"/>
              </a:lnSpc>
              <a:spcBef>
                <a:spcPts val="0"/>
              </a:spcBef>
              <a:buFont typeface="Arial,Sans-Serif"/>
              <a:buChar char="•"/>
            </a:pPr>
            <a:r>
              <a:rPr lang="en-US" sz="1100" dirty="0">
                <a:latin typeface="Arial" panose="020B0604020202020204" pitchFamily="34" charset="0"/>
                <a:cs typeface="Arial" panose="020B0604020202020204" pitchFamily="34" charset="0"/>
              </a:rPr>
              <a:t>Editable </a:t>
            </a:r>
            <a:r>
              <a:rPr lang="en-US" sz="1100" dirty="0" err="1">
                <a:latin typeface="Arial" panose="020B0604020202020204" pitchFamily="34" charset="0"/>
                <a:cs typeface="Arial" panose="020B0604020202020204" pitchFamily="34" charset="0"/>
              </a:rPr>
              <a:t>powerpoint</a:t>
            </a:r>
            <a:r>
              <a:rPr lang="en-US" sz="1100" dirty="0">
                <a:latin typeface="Arial" panose="020B0604020202020204" pitchFamily="34" charset="0"/>
                <a:cs typeface="Arial" panose="020B0604020202020204" pitchFamily="34" charset="0"/>
              </a:rPr>
              <a:t> version of the quizzes are provided. A second set of questions can be created to support an assessment following any booster lessons used. </a:t>
            </a:r>
          </a:p>
          <a:p>
            <a:pPr>
              <a:lnSpc>
                <a:spcPct val="120000"/>
              </a:lnSpc>
            </a:pPr>
            <a:endParaRPr lang="en-US" sz="360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7EE4C704-EA5B-4AC7-9FBF-02EE7302E6FA}"/>
              </a:ext>
            </a:extLst>
          </p:cNvPr>
          <p:cNvSpPr txBox="1">
            <a:spLocks/>
          </p:cNvSpPr>
          <p:nvPr/>
        </p:nvSpPr>
        <p:spPr>
          <a:xfrm>
            <a:off x="6455942" y="3735057"/>
            <a:ext cx="5393657" cy="2667449"/>
          </a:xfrm>
          <a:prstGeom prst="rect">
            <a:avLst/>
          </a:prstGeom>
          <a:ln>
            <a:solidFill>
              <a:srgbClr val="E50E46"/>
            </a:solidFill>
          </a:ln>
        </p:spPr>
        <p:txBody>
          <a:bodyPr vert="horz" lIns="91440" tIns="45720" rIns="91440" bIns="45720" rtlCol="0" anchor="t" anchorCtr="0">
            <a:normAutofit/>
          </a:bodyPr>
          <a:lstStyle>
            <a:lvl1pPr algn="l" defTabSz="914400" rtl="0" eaLnBrk="1" latinLnBrk="0" hangingPunct="1">
              <a:lnSpc>
                <a:spcPct val="90000"/>
              </a:lnSpc>
              <a:spcBef>
                <a:spcPct val="0"/>
              </a:spcBef>
              <a:buNone/>
              <a:defRPr sz="4000" b="0" i="0" kern="1200">
                <a:solidFill>
                  <a:schemeClr val="tx1"/>
                </a:solidFill>
                <a:latin typeface="Century Schoolbook" panose="02040604050505020304" pitchFamily="18" charset="0"/>
                <a:ea typeface="+mj-ea"/>
                <a:cs typeface="+mj-cs"/>
              </a:defRPr>
            </a:lvl1pPr>
          </a:lstStyle>
          <a:p>
            <a:pPr algn="ctr">
              <a:lnSpc>
                <a:spcPct val="110000"/>
              </a:lnSpc>
            </a:pPr>
            <a:r>
              <a:rPr lang="en-US" sz="1000" b="1" dirty="0">
                <a:latin typeface="Arial" panose="020B0604020202020204" pitchFamily="34" charset="0"/>
                <a:cs typeface="Arial" panose="020B0604020202020204" pitchFamily="34" charset="0"/>
              </a:rPr>
              <a:t>Formats provided:</a:t>
            </a:r>
          </a:p>
          <a:p>
            <a:pPr>
              <a:lnSpc>
                <a:spcPct val="120000"/>
              </a:lnSpc>
            </a:pPr>
            <a:r>
              <a:rPr lang="en-US" sz="1000" dirty="0">
                <a:latin typeface="Arial" panose="020B0604020202020204" pitchFamily="34" charset="0"/>
                <a:cs typeface="Arial" panose="020B0604020202020204" pitchFamily="34" charset="0"/>
              </a:rPr>
              <a:t>We have provided the diagnostic questions in the following formats:</a:t>
            </a:r>
            <a:endParaRPr lang="en-US" dirty="0">
              <a:latin typeface="Arial" panose="020B0604020202020204" pitchFamily="34" charset="0"/>
              <a:cs typeface="Arial" panose="020B0604020202020204" pitchFamily="34" charset="0"/>
            </a:endParaRPr>
          </a:p>
          <a:p>
            <a:pPr>
              <a:lnSpc>
                <a:spcPct val="120000"/>
              </a:lnSpc>
            </a:pPr>
            <a:endParaRPr lang="en-US" sz="3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59A7D0B-EBD1-46ED-83AE-970F394C167E}"/>
              </a:ext>
            </a:extLst>
          </p:cNvPr>
          <p:cNvSpPr txBox="1"/>
          <p:nvPr/>
        </p:nvSpPr>
        <p:spPr>
          <a:xfrm>
            <a:off x="6687705" y="4687145"/>
            <a:ext cx="237172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b="1" dirty="0">
                <a:latin typeface="Arial"/>
                <a:cs typeface="Arial"/>
              </a:rPr>
              <a:t>Diagnosticquestions.com platform​</a:t>
            </a:r>
          </a:p>
          <a:p>
            <a:pPr marL="92075" indent="-92075">
              <a:buChar char="•"/>
            </a:pPr>
            <a:r>
              <a:rPr lang="en-US" sz="1000" dirty="0">
                <a:latin typeface="Arial"/>
                <a:cs typeface="Arial"/>
              </a:rPr>
              <a:t>Carried out directly on the platform​</a:t>
            </a:r>
          </a:p>
          <a:p>
            <a:pPr marL="92075" indent="-92075">
              <a:buChar char="•"/>
            </a:pPr>
            <a:r>
              <a:rPr lang="en-US" sz="1000" dirty="0">
                <a:latin typeface="Arial"/>
                <a:cs typeface="Arial"/>
              </a:rPr>
              <a:t>Automated marking​</a:t>
            </a:r>
          </a:p>
          <a:p>
            <a:pPr marL="92075" indent="-92075">
              <a:buChar char="•"/>
            </a:pPr>
            <a:r>
              <a:rPr lang="en-US" sz="1000" dirty="0">
                <a:latin typeface="Arial"/>
                <a:cs typeface="Arial"/>
              </a:rPr>
              <a:t>Identify misconceptions​</a:t>
            </a:r>
          </a:p>
          <a:p>
            <a:pPr marL="92075" indent="-92075">
              <a:buChar char="•"/>
            </a:pPr>
            <a:r>
              <a:rPr lang="en-US" sz="1000" dirty="0">
                <a:latin typeface="Arial"/>
                <a:cs typeface="Arial"/>
              </a:rPr>
              <a:t>Individual pupil responses​</a:t>
            </a:r>
          </a:p>
          <a:p>
            <a:pPr marL="92075" indent="-92075">
              <a:buChar char="•"/>
            </a:pPr>
            <a:r>
              <a:rPr lang="en-US" sz="1000" dirty="0">
                <a:latin typeface="Arial"/>
                <a:cs typeface="Arial"/>
              </a:rPr>
              <a:t>Question-level data for the class</a:t>
            </a:r>
          </a:p>
        </p:txBody>
      </p:sp>
      <p:sp>
        <p:nvSpPr>
          <p:cNvPr id="9" name="TextBox 8">
            <a:extLst>
              <a:ext uri="{FF2B5EF4-FFF2-40B4-BE49-F238E27FC236}">
                <a16:creationId xmlns:a16="http://schemas.microsoft.com/office/drawing/2014/main" id="{63858E00-26E9-49C0-992E-70B3B225DA39}"/>
              </a:ext>
            </a:extLst>
          </p:cNvPr>
          <p:cNvSpPr txBox="1"/>
          <p:nvPr/>
        </p:nvSpPr>
        <p:spPr>
          <a:xfrm>
            <a:off x="9059430" y="4687145"/>
            <a:ext cx="260985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b="1" dirty="0" err="1">
                <a:latin typeface="Arial"/>
                <a:cs typeface="Arial"/>
              </a:rPr>
              <a:t>Powerpoint</a:t>
            </a:r>
            <a:r>
              <a:rPr lang="en-GB" sz="1000" b="1" dirty="0">
                <a:latin typeface="Arial"/>
                <a:cs typeface="Arial"/>
              </a:rPr>
              <a:t>/PDF</a:t>
            </a:r>
            <a:r>
              <a:rPr lang="en-US" sz="1000" b="1" dirty="0">
                <a:latin typeface="Arial"/>
                <a:cs typeface="Arial"/>
              </a:rPr>
              <a:t>​</a:t>
            </a:r>
          </a:p>
          <a:p>
            <a:pPr marL="92075" indent="-92075">
              <a:buChar char="•"/>
            </a:pPr>
            <a:r>
              <a:rPr lang="en-US" sz="1000" dirty="0">
                <a:latin typeface="Arial"/>
                <a:cs typeface="Arial"/>
              </a:rPr>
              <a:t>Flexible ways of using ​</a:t>
            </a:r>
          </a:p>
          <a:p>
            <a:pPr marL="92075" indent="-92075">
              <a:buChar char="•"/>
            </a:pPr>
            <a:r>
              <a:rPr lang="en-US" sz="1000" dirty="0">
                <a:latin typeface="Arial"/>
                <a:cs typeface="Arial"/>
              </a:rPr>
              <a:t>Using an interactive whiteboard during a carpet teaching session, with pupils either responding with hands up or via whiteboards or A-B-C-D cards​</a:t>
            </a:r>
          </a:p>
          <a:p>
            <a:pPr marL="92075" indent="-92075">
              <a:buChar char="•"/>
            </a:pPr>
            <a:r>
              <a:rPr lang="en-US" sz="1000" dirty="0">
                <a:latin typeface="Arial"/>
                <a:cs typeface="Arial"/>
              </a:rPr>
              <a:t>Paper-based quiz – print out with 4 to 6 questions on a page​</a:t>
            </a:r>
          </a:p>
          <a:p>
            <a:pPr marL="92075" indent="-92075">
              <a:buChar char="•"/>
            </a:pPr>
            <a:r>
              <a:rPr lang="en-US" sz="1000" dirty="0">
                <a:latin typeface="Arial"/>
                <a:cs typeface="Arial"/>
              </a:rPr>
              <a:t>Identify misconceptions​</a:t>
            </a:r>
          </a:p>
          <a:p>
            <a:pPr>
              <a:buChar char="•"/>
            </a:pPr>
            <a:endParaRPr lang="en-US" sz="1000" dirty="0">
              <a:latin typeface="Arial"/>
              <a:cs typeface="Arial"/>
            </a:endParaRPr>
          </a:p>
        </p:txBody>
      </p:sp>
      <p:pic>
        <p:nvPicPr>
          <p:cNvPr id="11" name="Picture 2" descr="Microsoft powerpoint Icon of Flat style - Available in SVG, PNG, EPS, AI &amp;  Icon fonts">
            <a:extLst>
              <a:ext uri="{FF2B5EF4-FFF2-40B4-BE49-F238E27FC236}">
                <a16:creationId xmlns:a16="http://schemas.microsoft.com/office/drawing/2014/main" id="{C29EB2C4-55EE-4B77-B705-F3CB5F605C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72083" y="4245642"/>
            <a:ext cx="438750" cy="4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9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1B1D57B-74DA-4CAB-B372-217245FA18EE}"/>
              </a:ext>
            </a:extLst>
          </p:cNvPr>
          <p:cNvGraphicFramePr>
            <a:graphicFrameLocks noGrp="1"/>
          </p:cNvGraphicFramePr>
          <p:nvPr>
            <p:extLst>
              <p:ext uri="{D42A27DB-BD31-4B8C-83A1-F6EECF244321}">
                <p14:modId xmlns:p14="http://schemas.microsoft.com/office/powerpoint/2010/main" val="2253228246"/>
              </p:ext>
            </p:extLst>
          </p:nvPr>
        </p:nvGraphicFramePr>
        <p:xfrm>
          <a:off x="1275398" y="628527"/>
          <a:ext cx="9991044" cy="5522144"/>
        </p:xfrm>
        <a:graphic>
          <a:graphicData uri="http://schemas.openxmlformats.org/drawingml/2006/table">
            <a:tbl>
              <a:tblPr firstRow="1" bandRow="1"/>
              <a:tblGrid>
                <a:gridCol w="4995522">
                  <a:extLst>
                    <a:ext uri="{9D8B030D-6E8A-4147-A177-3AD203B41FA5}">
                      <a16:colId xmlns:a16="http://schemas.microsoft.com/office/drawing/2014/main" val="2755781955"/>
                    </a:ext>
                  </a:extLst>
                </a:gridCol>
                <a:gridCol w="4995522">
                  <a:extLst>
                    <a:ext uri="{9D8B030D-6E8A-4147-A177-3AD203B41FA5}">
                      <a16:colId xmlns:a16="http://schemas.microsoft.com/office/drawing/2014/main" val="2522635867"/>
                    </a:ext>
                  </a:extLst>
                </a:gridCol>
              </a:tblGrid>
              <a:tr h="3127547">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Overview of this Unit:</a:t>
                      </a:r>
                      <a:r>
                        <a:rPr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lang="en-US" sz="1100" dirty="0"/>
                        <a:t>We begin the year with a clear focus on number sense and reasoning within 100. Familiarity with a range of strategies, being able to reason them through and then justify and compare choices with peers is how children make connections within the number system and develop a strong sense of number. The unit consists of twelve planned lessons and three consolidation lessons.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dirty="0">
                          <a:solidFill>
                            <a:schemeClr val="tx1"/>
                          </a:solidFill>
                          <a:effectLst/>
                          <a:latin typeface="Arial" panose="020B0604020202020204" pitchFamily="34" charset="0"/>
                          <a:ea typeface="+mn-ea"/>
                          <a:cs typeface="Arial" panose="020B0604020202020204" pitchFamily="34" charset="0"/>
                        </a:rPr>
                        <a:t>Below are the end of unit expectations for this Mathematics Mastery unit: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Begin to understand the structure and regularity of the decimal number system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Read, write, order and compare numbers up to 100</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Recall number facts for addition and subtraction and know how to apply them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Choose an appropriate calculating strategy to solve problems efficiently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Explain and justify chosen mental strategies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tx1"/>
                          </a:solidFill>
                          <a:effectLst/>
                          <a:latin typeface="Arial" panose="020B0604020202020204" pitchFamily="34" charset="0"/>
                          <a:ea typeface="+mn-ea"/>
                          <a:cs typeface="Arial" panose="020B0604020202020204" pitchFamily="34" charset="0"/>
                        </a:rPr>
                        <a:t>Solve practical problems involving money (including £ and p but not decimals)</a:t>
                      </a:r>
                      <a:endParaRPr lang="en-US" sz="1100" b="1" i="0" kern="1200" dirty="0">
                        <a:solidFill>
                          <a:schemeClr val="tx1"/>
                        </a:solidFill>
                        <a:effectLst/>
                        <a:latin typeface="Arial" panose="020B0604020202020204" pitchFamily="34" charset="0"/>
                        <a:ea typeface="+mn-ea"/>
                        <a:cs typeface="Arial" panose="020B0604020202020204" pitchFamily="34" charset="0"/>
                      </a:endParaRPr>
                    </a:p>
                    <a:p>
                      <a:pPr marL="0" marR="0" lvl="0" indent="0" algn="l">
                        <a:lnSpc>
                          <a:spcPct val="100000"/>
                        </a:lnSpc>
                        <a:spcBef>
                          <a:spcPts val="0"/>
                        </a:spcBef>
                        <a:spcAft>
                          <a:spcPts val="0"/>
                        </a:spcAft>
                        <a:buClrTx/>
                        <a:buSzTx/>
                        <a:buFontTx/>
                        <a:buNone/>
                      </a:pPr>
                      <a:r>
                        <a:rPr lang="en-US" sz="1100" b="1" i="0" kern="1200" dirty="0">
                          <a:solidFill>
                            <a:schemeClr val="tx1"/>
                          </a:solidFill>
                          <a:effectLst/>
                          <a:latin typeface="Arial" panose="020B0604020202020204" pitchFamily="34" charset="0"/>
                          <a:ea typeface="+mn-ea"/>
                          <a:cs typeface="Arial" panose="020B0604020202020204" pitchFamily="34" charset="0"/>
                        </a:rPr>
                        <a:t>Linked to working towards End of Year 3 (and some Year 2) DfE Ready to Progress criteria:</a:t>
                      </a:r>
                    </a:p>
                    <a:p>
                      <a:pPr marL="0" marR="0" lvl="0" indent="0" algn="l">
                        <a:lnSpc>
                          <a:spcPct val="100000"/>
                        </a:lnSpc>
                        <a:spcBef>
                          <a:spcPts val="0"/>
                        </a:spcBef>
                        <a:spcAft>
                          <a:spcPts val="0"/>
                        </a:spcAft>
                        <a:buClrTx/>
                        <a:buSzTx/>
                        <a:buFontTx/>
                        <a:buNone/>
                      </a:pPr>
                      <a:r>
                        <a:rPr lang="en-US" sz="1100" dirty="0"/>
                        <a:t>2AS–1 Add and subtract across 10. </a:t>
                      </a:r>
                    </a:p>
                    <a:p>
                      <a:pPr marL="0" marR="0" lvl="0" indent="0" algn="l">
                        <a:lnSpc>
                          <a:spcPct val="100000"/>
                        </a:lnSpc>
                        <a:spcBef>
                          <a:spcPts val="0"/>
                        </a:spcBef>
                        <a:spcAft>
                          <a:spcPts val="0"/>
                        </a:spcAft>
                        <a:buClrTx/>
                        <a:buSzTx/>
                        <a:buFontTx/>
                        <a:buNone/>
                      </a:pPr>
                      <a:r>
                        <a:rPr lang="en-US" sz="1100" dirty="0"/>
                        <a:t>2AS–4 Add and subtract within 100 by applying related one-digit addition and subtraction facts: add and subtract any 2 two-digit numbers</a:t>
                      </a:r>
                      <a:endParaRPr lang="en-US" sz="1100" b="1" i="0" kern="1200" dirty="0">
                        <a:solidFill>
                          <a:schemeClr val="tx1"/>
                        </a:solidFill>
                        <a:effectLst/>
                        <a:latin typeface="Arial" panose="020B0604020202020204" pitchFamily="34" charset="0"/>
                        <a:ea typeface="+mn-ea"/>
                        <a:cs typeface="Arial" panose="020B0604020202020204" pitchFamily="34" charset="0"/>
                      </a:endParaRPr>
                    </a:p>
                    <a:p>
                      <a:pPr marL="0" marR="0" lvl="0" indent="0" algn="l">
                        <a:lnSpc>
                          <a:spcPct val="100000"/>
                        </a:lnSpc>
                        <a:spcBef>
                          <a:spcPts val="0"/>
                        </a:spcBef>
                        <a:spcAft>
                          <a:spcPts val="0"/>
                        </a:spcAft>
                        <a:buClrTx/>
                        <a:buSzTx/>
                        <a:buFontTx/>
                        <a:buNone/>
                      </a:pPr>
                      <a:r>
                        <a:rPr lang="en-US" sz="1100" dirty="0"/>
                        <a:t>3NPV–3 Reason about the location of any three-digit number in the linear number system, including identifying the previous and next multiple of 100 and 10. </a:t>
                      </a:r>
                    </a:p>
                    <a:p>
                      <a:pPr marL="0" marR="0" lvl="0" indent="0" algn="l">
                        <a:lnSpc>
                          <a:spcPct val="100000"/>
                        </a:lnSpc>
                        <a:spcBef>
                          <a:spcPts val="0"/>
                        </a:spcBef>
                        <a:spcAft>
                          <a:spcPts val="0"/>
                        </a:spcAft>
                        <a:buClrTx/>
                        <a:buSzTx/>
                        <a:buFontTx/>
                        <a:buNone/>
                      </a:pPr>
                      <a:r>
                        <a:rPr lang="en-US" sz="1100" dirty="0"/>
                        <a:t>3NF–1 Secure fluency in addition and subtraction facts that bridge 10, through continued practice. </a:t>
                      </a:r>
                      <a:endParaRPr lang="en-US" sz="11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1100" dirty="0"/>
                        <a:t>3AS–1 Calculate complements to 100.</a:t>
                      </a:r>
                      <a:endParaRPr lang="en-US" sz="11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1100" dirty="0"/>
                        <a:t>3AS–3 Manipulate the additive relationship: Understand the inverse relationship between addition and subtraction, and how both relate to the part–part–whole structure. Understand and use the commutative property of addition, and understand the related property for subtraction</a:t>
                      </a:r>
                      <a:endParaRPr lang="en-GB" sz="1100" dirty="0">
                        <a:latin typeface="Arial" panose="020B0604020202020204" pitchFamily="34" charset="0"/>
                        <a:cs typeface="Arial" panose="020B0604020202020204" pitchFamily="34" charset="0"/>
                      </a:endParaRPr>
                    </a:p>
                  </a:txBody>
                  <a:tcPr marL="82354" marR="82354" marT="41176" marB="411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134378993"/>
                  </a:ext>
                </a:extLst>
              </a:tr>
              <a:tr h="1349579">
                <a:tc>
                  <a:txBody>
                    <a:bodyPr/>
                    <a:lstStyle/>
                    <a:p>
                      <a:pPr marL="0" marR="0" lvl="0" indent="0" algn="l" rtl="0" eaLnBrk="1" fontAlgn="auto" latinLnBrk="0" hangingPunct="1">
                        <a:lnSpc>
                          <a:spcPct val="100000"/>
                        </a:lnSpc>
                        <a:spcBef>
                          <a:spcPts val="0"/>
                        </a:spcBef>
                        <a:spcAft>
                          <a:spcPts val="0"/>
                        </a:spcAft>
                        <a:buClrTx/>
                        <a:buSzTx/>
                        <a:buFontTx/>
                        <a:buNone/>
                      </a:pPr>
                      <a:r>
                        <a:rPr lang="en-US" sz="1100" b="1" i="0" u="none" strike="noStrike" dirty="0">
                          <a:solidFill>
                            <a:srgbClr val="000000"/>
                          </a:solidFill>
                          <a:effectLst/>
                          <a:latin typeface="Arial" panose="020B0604020202020204" pitchFamily="34" charset="0"/>
                          <a:cs typeface="Arial" panose="020B0604020202020204" pitchFamily="34" charset="0"/>
                        </a:rPr>
                        <a:t>Lessons listed by key learning in this Unit: </a:t>
                      </a:r>
                    </a:p>
                    <a:p>
                      <a:pPr marL="0" marR="0" lvl="0" indent="0" algn="l" rtl="0" eaLnBrk="1" fontAlgn="auto" latinLnBrk="0" hangingPunct="1">
                        <a:lnSpc>
                          <a:spcPct val="100000"/>
                        </a:lnSpc>
                        <a:spcBef>
                          <a:spcPts val="0"/>
                        </a:spcBef>
                        <a:spcAft>
                          <a:spcPts val="0"/>
                        </a:spcAft>
                        <a:buClrTx/>
                        <a:buSzTx/>
                        <a:buFontTx/>
                        <a:buNone/>
                      </a:pPr>
                      <a:r>
                        <a:rPr lang="en-US" sz="1100" b="0" i="0" u="none" strike="noStrike" dirty="0">
                          <a:solidFill>
                            <a:srgbClr val="000000"/>
                          </a:solidFill>
                          <a:effectLst/>
                          <a:latin typeface="Arial" panose="020B0604020202020204" pitchFamily="34" charset="0"/>
                          <a:cs typeface="Arial" panose="020B0604020202020204" pitchFamily="34" charset="0"/>
                        </a:rPr>
                        <a:t>L1 Explain how a known fact can be used to calculate mentally</a:t>
                      </a:r>
                    </a:p>
                    <a:p>
                      <a:pPr marL="0" marR="0" lvl="0" indent="0" algn="l" rtl="0" eaLnBrk="1" fontAlgn="auto" latinLnBrk="0" hangingPunct="1">
                        <a:lnSpc>
                          <a:spcPct val="100000"/>
                        </a:lnSpc>
                        <a:spcBef>
                          <a:spcPts val="0"/>
                        </a:spcBef>
                        <a:spcAft>
                          <a:spcPts val="0"/>
                        </a:spcAft>
                        <a:buClrTx/>
                        <a:buSzTx/>
                        <a:buFontTx/>
                        <a:buNone/>
                      </a:pPr>
                      <a:r>
                        <a:rPr lang="en-US" sz="1100" b="0" i="0" u="none" strike="noStrike" dirty="0">
                          <a:solidFill>
                            <a:srgbClr val="000000"/>
                          </a:solidFill>
                          <a:effectLst/>
                          <a:latin typeface="Arial" panose="020B0604020202020204" pitchFamily="34" charset="0"/>
                          <a:cs typeface="Arial" panose="020B0604020202020204" pitchFamily="34" charset="0"/>
                        </a:rPr>
                        <a:t>L2 Derive new facts from a known fact</a:t>
                      </a:r>
                    </a:p>
                    <a:p>
                      <a:pPr marL="0" marR="0" lvl="0" indent="0" algn="l" rtl="0" eaLnBrk="1" fontAlgn="auto" latinLnBrk="0" hangingPunct="1">
                        <a:lnSpc>
                          <a:spcPct val="100000"/>
                        </a:lnSpc>
                        <a:spcBef>
                          <a:spcPts val="0"/>
                        </a:spcBef>
                        <a:spcAft>
                          <a:spcPts val="0"/>
                        </a:spcAft>
                        <a:buClrTx/>
                        <a:buSzTx/>
                        <a:buFontTx/>
                        <a:buNone/>
                      </a:pPr>
                      <a:r>
                        <a:rPr lang="en-US" sz="1100" b="0" i="0" u="none" strike="noStrike" dirty="0">
                          <a:solidFill>
                            <a:srgbClr val="000000"/>
                          </a:solidFill>
                          <a:effectLst/>
                          <a:latin typeface="Arial" panose="020B0604020202020204" pitchFamily="34" charset="0"/>
                          <a:cs typeface="Arial" panose="020B0604020202020204" pitchFamily="34" charset="0"/>
                        </a:rPr>
                        <a:t>L3 Explain that number names do not follow the regular pattern followed by numerals</a:t>
                      </a:r>
                    </a:p>
                    <a:p>
                      <a:pPr marL="0" marR="0" lvl="0" indent="0" algn="l" rtl="0" eaLnBrk="1" fontAlgn="auto" latinLnBrk="0" hangingPunct="1">
                        <a:lnSpc>
                          <a:spcPct val="100000"/>
                        </a:lnSpc>
                        <a:spcBef>
                          <a:spcPts val="0"/>
                        </a:spcBef>
                        <a:spcAft>
                          <a:spcPts val="0"/>
                        </a:spcAft>
                        <a:buClrTx/>
                        <a:buSzTx/>
                        <a:buFontTx/>
                        <a:buNone/>
                      </a:pPr>
                      <a:r>
                        <a:rPr lang="en-US" sz="1100" b="0" i="0" u="none" strike="noStrike" dirty="0">
                          <a:solidFill>
                            <a:srgbClr val="000000"/>
                          </a:solidFill>
                          <a:effectLst/>
                          <a:latin typeface="Arial" panose="020B0604020202020204" pitchFamily="34" charset="0"/>
                          <a:cs typeface="Arial" panose="020B0604020202020204" pitchFamily="34" charset="0"/>
                        </a:rPr>
                        <a:t>L4 Say the value of each digit in a 2-digit number</a:t>
                      </a:r>
                    </a:p>
                    <a:p>
                      <a:pPr marL="0" marR="0" lvl="0" indent="0" algn="l" rtl="0" eaLnBrk="1" fontAlgn="auto" latinLnBrk="0" hangingPunct="1">
                        <a:lnSpc>
                          <a:spcPct val="100000"/>
                        </a:lnSpc>
                        <a:spcBef>
                          <a:spcPts val="0"/>
                        </a:spcBef>
                        <a:spcAft>
                          <a:spcPts val="0"/>
                        </a:spcAft>
                        <a:buClrTx/>
                        <a:buSzTx/>
                        <a:buFontTx/>
                        <a:buNone/>
                      </a:pPr>
                      <a:r>
                        <a:rPr lang="en-US" sz="1100" b="0" i="0" u="none" strike="noStrike" dirty="0">
                          <a:solidFill>
                            <a:srgbClr val="000000"/>
                          </a:solidFill>
                          <a:effectLst/>
                          <a:latin typeface="Arial" panose="020B0604020202020204" pitchFamily="34" charset="0"/>
                          <a:cs typeface="Arial" panose="020B0604020202020204" pitchFamily="34" charset="0"/>
                        </a:rPr>
                        <a:t>L5 Compare and order numbers within 100</a:t>
                      </a:r>
                    </a:p>
                  </a:txBody>
                  <a:tcPr marL="82354" marR="82354" marT="41176" marB="411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Arial" panose="020B0604020202020204" pitchFamily="34" charset="0"/>
                          <a:cs typeface="Arial" panose="020B0604020202020204" pitchFamily="34" charset="0"/>
                        </a:rPr>
                        <a:t>L7 Investigate number bonds up to 20</a:t>
                      </a:r>
                      <a:endParaRPr lang="en-US" sz="110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L8 Apply number bonds up to 10 to calculate without regrouping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L9 Apply number bonds up to 20 to calculate with regrouping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L11 Round and adjust to add and subtract with near-multiples of ten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L12 Round and adjust to add with near doubles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L13 Find the difference by adding 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effectLst/>
                          <a:latin typeface="Arial" panose="020B0604020202020204" pitchFamily="34" charset="0"/>
                          <a:ea typeface="+mn-ea"/>
                          <a:cs typeface="Arial" panose="020B0604020202020204" pitchFamily="34" charset="0"/>
                        </a:rPr>
                        <a:t>L14 Solve money problems using mental calculating strategies</a:t>
                      </a:r>
                      <a:endParaRPr lang="en-GB" sz="1100" kern="1200" dirty="0">
                        <a:solidFill>
                          <a:schemeClr val="tx1"/>
                        </a:solidFill>
                        <a:effectLst/>
                        <a:latin typeface="Arial" panose="020B0604020202020204" pitchFamily="34" charset="0"/>
                        <a:ea typeface="+mn-ea"/>
                        <a:cs typeface="Arial" panose="020B0604020202020204" pitchFamily="34" charset="0"/>
                      </a:endParaRPr>
                    </a:p>
                  </a:txBody>
                  <a:tcPr marL="82354" marR="82354" marT="41176" marB="411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7787163"/>
                  </a:ext>
                </a:extLst>
              </a:tr>
              <a:tr h="1045018">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Arial" panose="020B0604020202020204" pitchFamily="34" charset="0"/>
                          <a:cs typeface="Arial" panose="020B0604020202020204" pitchFamily="34" charset="0"/>
                        </a:rPr>
                        <a:t>Future Learning: </a:t>
                      </a:r>
                      <a:r>
                        <a:rPr lang="en-US" sz="1100" dirty="0"/>
                        <a:t>It is vital that the calculation strategies and explicit recall of number facts are </a:t>
                      </a:r>
                      <a:r>
                        <a:rPr lang="en-US" sz="1100" dirty="0" err="1"/>
                        <a:t>emphasised</a:t>
                      </a:r>
                      <a:r>
                        <a:rPr lang="en-US" sz="1100" dirty="0"/>
                        <a:t>, rehearsed and discussed on an ongoing basis, in order to support pupils in developing their number sense. There is no expectation that all pupils should be fluent in every strategy by the end of the unit, even though they have encountered them in earlier years. Instead, they should be given plenty of opportunities to choose, consolidate and reason about these strategies both within Maths Meetings (throughout the year) and at any point when calculations are required, ensuring that they do not always resort to formal methods (which they start to learn in Year 3) when a mental strategy may be more efficient.</a:t>
                      </a:r>
                      <a:endParaRPr lang="en-US" sz="1100" b="1" dirty="0">
                        <a:latin typeface="Arial" panose="020B0604020202020204" pitchFamily="34" charset="0"/>
                        <a:cs typeface="Arial" panose="020B0604020202020204" pitchFamily="34" charset="0"/>
                      </a:endParaRPr>
                    </a:p>
                  </a:txBody>
                  <a:tcPr marL="82354" marR="82354" marT="41176" marB="411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lvl="0"/>
                      <a:endParaRPr lang="en-GB" sz="1200" kern="1200" dirty="0">
                        <a:solidFill>
                          <a:schemeClr val="tx1"/>
                        </a:solidFill>
                        <a:effectLst/>
                        <a:latin typeface="Arial" panose="020B0604020202020204" pitchFamily="34" charset="0"/>
                        <a:ea typeface="+mn-ea"/>
                        <a:cs typeface="Arial" panose="020B0604020202020204" pitchFamily="34" charset="0"/>
                      </a:endParaRPr>
                    </a:p>
                  </a:txBody>
                  <a:tcPr marL="82354" marR="82354" marT="41176" marB="411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8286573"/>
                  </a:ext>
                </a:extLst>
              </a:tr>
            </a:tbl>
          </a:graphicData>
        </a:graphic>
      </p:graphicFrame>
      <p:sp>
        <p:nvSpPr>
          <p:cNvPr id="3" name="TextBox 2">
            <a:extLst>
              <a:ext uri="{FF2B5EF4-FFF2-40B4-BE49-F238E27FC236}">
                <a16:creationId xmlns:a16="http://schemas.microsoft.com/office/drawing/2014/main" id="{14366F7B-F78D-4E24-B482-3ADC3FE75EB4}"/>
              </a:ext>
            </a:extLst>
          </p:cNvPr>
          <p:cNvSpPr txBox="1"/>
          <p:nvPr/>
        </p:nvSpPr>
        <p:spPr>
          <a:xfrm>
            <a:off x="3438525" y="209309"/>
            <a:ext cx="5870197" cy="369332"/>
          </a:xfrm>
          <a:prstGeom prst="rect">
            <a:avLst/>
          </a:prstGeom>
          <a:noFill/>
        </p:spPr>
        <p:txBody>
          <a:bodyPr wrap="none" lIns="91440" tIns="45720" rIns="91440" bIns="45720" rtlCol="0" anchor="t">
            <a:spAutoFit/>
          </a:bodyPr>
          <a:lstStyle/>
          <a:p>
            <a:r>
              <a:rPr lang="en-GB" dirty="0">
                <a:latin typeface="Arial" panose="020B0604020202020204" pitchFamily="34" charset="0"/>
                <a:cs typeface="Arial" panose="020B0604020202020204" pitchFamily="34" charset="0"/>
              </a:rPr>
              <a:t>Year 3 Unit 1: Context of this Mathematics Mastery unit </a:t>
            </a:r>
          </a:p>
        </p:txBody>
      </p:sp>
    </p:spTree>
    <p:extLst>
      <p:ext uri="{BB962C8B-B14F-4D97-AF65-F5344CB8AC3E}">
        <p14:creationId xmlns:p14="http://schemas.microsoft.com/office/powerpoint/2010/main" val="1195706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EDA6261-0045-4C2F-98D7-6FE53C86176D}"/>
              </a:ext>
            </a:extLst>
          </p:cNvPr>
          <p:cNvGraphicFramePr>
            <a:graphicFrameLocks noGrp="1"/>
          </p:cNvGraphicFramePr>
          <p:nvPr>
            <p:extLst>
              <p:ext uri="{D42A27DB-BD31-4B8C-83A1-F6EECF244321}">
                <p14:modId xmlns:p14="http://schemas.microsoft.com/office/powerpoint/2010/main" val="3351237092"/>
              </p:ext>
            </p:extLst>
          </p:nvPr>
        </p:nvGraphicFramePr>
        <p:xfrm>
          <a:off x="1322598" y="594533"/>
          <a:ext cx="10395926" cy="5384236"/>
        </p:xfrm>
        <a:graphic>
          <a:graphicData uri="http://schemas.openxmlformats.org/drawingml/2006/table">
            <a:tbl>
              <a:tblPr firstRow="1" bandRow="1"/>
              <a:tblGrid>
                <a:gridCol w="10395926">
                  <a:extLst>
                    <a:ext uri="{9D8B030D-6E8A-4147-A177-3AD203B41FA5}">
                      <a16:colId xmlns:a16="http://schemas.microsoft.com/office/drawing/2014/main" val="630583940"/>
                    </a:ext>
                  </a:extLst>
                </a:gridCol>
              </a:tblGrid>
              <a:tr h="2080272">
                <a:tc>
                  <a:txBody>
                    <a:bodyPr/>
                    <a:lstStyle/>
                    <a:p>
                      <a:pPr algn="l" fontAlgn="base"/>
                      <a:r>
                        <a:rPr lang="en-US" sz="1100" b="1" i="0" dirty="0">
                          <a:solidFill>
                            <a:srgbClr val="000000"/>
                          </a:solidFill>
                          <a:effectLst/>
                          <a:latin typeface="Arial" panose="020B0604020202020204" pitchFamily="34" charset="0"/>
                          <a:cs typeface="Arial" panose="020B0604020202020204" pitchFamily="34" charset="0"/>
                        </a:rPr>
                        <a:t>Prior learning:</a:t>
                      </a:r>
                      <a:r>
                        <a:rPr lang="en-US" sz="1100" b="0" i="0" u="none" strike="noStrike" dirty="0">
                          <a:solidFill>
                            <a:srgbClr val="000000"/>
                          </a:solidFill>
                          <a:effectLst/>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this unit builds on pupils’ knowledge of number bonds for all numbers up to 20 and the mental calculating strategies they have learnt in Key Stage One. They should have a basic understanding of place value and be aware that a unit of ten is greater in value than a unit of one. In addition, they will need to be secure with the names and values of all British coins and bank notes and they should be familiar with shopping contexts that provide opportunities to calculate with money. </a:t>
                      </a:r>
                      <a:endParaRPr lang="en-US" sz="1100" b="0" i="0" u="none" strike="noStrike" dirty="0">
                        <a:solidFill>
                          <a:srgbClr val="000000"/>
                        </a:solidFill>
                        <a:effectLst/>
                        <a:latin typeface="Arial" panose="020B0604020202020204" pitchFamily="34" charset="0"/>
                        <a:cs typeface="Arial" panose="020B0604020202020204" pitchFamily="34" charset="0"/>
                      </a:endParaRPr>
                    </a:p>
                    <a:p>
                      <a:pPr algn="l" fontAlgn="base"/>
                      <a:r>
                        <a:rPr lang="en-US" sz="1100" b="1" i="0" dirty="0">
                          <a:solidFill>
                            <a:srgbClr val="000000"/>
                          </a:solidFill>
                          <a:effectLst/>
                          <a:latin typeface="Arial" panose="020B0604020202020204" pitchFamily="34" charset="0"/>
                          <a:cs typeface="Arial" panose="020B0604020202020204" pitchFamily="34" charset="0"/>
                        </a:rPr>
                        <a:t>Linked to DFE Y2 Ready to Progress criteria:</a:t>
                      </a:r>
                      <a:endParaRPr lang="en-US" sz="1100" dirty="0">
                        <a:latin typeface="Arial" panose="020B0604020202020204" pitchFamily="34" charset="0"/>
                        <a:cs typeface="Arial" panose="020B0604020202020204" pitchFamily="34" charset="0"/>
                      </a:endParaRPr>
                    </a:p>
                    <a:p>
                      <a:pPr rtl="0" fontAlgn="base"/>
                      <a:r>
                        <a:rPr lang="en-US" sz="1100" dirty="0"/>
                        <a:t>2NPV–1 </a:t>
                      </a:r>
                      <a:r>
                        <a:rPr lang="en-US" sz="1100" dirty="0" err="1"/>
                        <a:t>Recognise</a:t>
                      </a:r>
                      <a:r>
                        <a:rPr lang="en-US" sz="1100" dirty="0"/>
                        <a:t> the place value of each digit in two-digit numbers, and compose and decompose two-digit numbers using standard and nonstandard partitioning. </a:t>
                      </a:r>
                      <a:endParaRPr lang="en-US" sz="1100" b="0" i="0" kern="1200" dirty="0">
                        <a:solidFill>
                          <a:schemeClr val="tx1"/>
                        </a:solidFill>
                        <a:effectLst/>
                        <a:latin typeface="Arial" panose="020B0604020202020204" pitchFamily="34" charset="0"/>
                        <a:ea typeface="+mn-ea"/>
                        <a:cs typeface="Arial" panose="020B0604020202020204" pitchFamily="34" charset="0"/>
                      </a:endParaRPr>
                    </a:p>
                    <a:p>
                      <a:pPr rtl="0" fontAlgn="base"/>
                      <a:r>
                        <a:rPr lang="en-US" sz="1100" dirty="0"/>
                        <a:t>2NPV–2 Reason about the location of any two-digit number in the linear number system, including identifying the previous and next multiple of 10. </a:t>
                      </a:r>
                      <a:endParaRPr lang="en-US" sz="1100" b="0" i="0" kern="1200" dirty="0">
                        <a:solidFill>
                          <a:schemeClr val="tx1"/>
                        </a:solidFill>
                        <a:effectLst/>
                        <a:latin typeface="Arial" panose="020B0604020202020204" pitchFamily="34" charset="0"/>
                        <a:ea typeface="+mn-ea"/>
                        <a:cs typeface="Arial" panose="020B0604020202020204" pitchFamily="34" charset="0"/>
                      </a:endParaRPr>
                    </a:p>
                    <a:p>
                      <a:pPr rtl="0" fontAlgn="base"/>
                      <a:r>
                        <a:rPr lang="en-US" sz="1100" dirty="0"/>
                        <a:t>2NF–1 Secure fluency in addition and subtraction facts within 10, through continued practice. </a:t>
                      </a:r>
                      <a:endParaRPr lang="en-US" sz="1100" b="0" i="0" kern="1200" dirty="0">
                        <a:solidFill>
                          <a:schemeClr val="tx1"/>
                        </a:solidFill>
                        <a:effectLst/>
                        <a:latin typeface="Arial" panose="020B0604020202020204" pitchFamily="34" charset="0"/>
                        <a:ea typeface="+mn-ea"/>
                        <a:cs typeface="Arial" panose="020B0604020202020204" pitchFamily="34" charset="0"/>
                      </a:endParaRP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2AS-1 Add and subtract across 10</a:t>
                      </a:r>
                    </a:p>
                    <a:p>
                      <a:pPr algn="l" fontAlgn="base"/>
                      <a:r>
                        <a:rPr lang="en-US" sz="1100" dirty="0"/>
                        <a:t>2AS–2 </a:t>
                      </a:r>
                      <a:r>
                        <a:rPr lang="en-US" sz="1100" dirty="0" err="1"/>
                        <a:t>Recognise</a:t>
                      </a:r>
                      <a:r>
                        <a:rPr lang="en-US" sz="1100" dirty="0"/>
                        <a:t> the subtraction structure of ‘difference’ and answer questions of the form, “How many more…?”</a:t>
                      </a:r>
                    </a:p>
                    <a:p>
                      <a:pPr algn="l" fontAlgn="base"/>
                      <a:r>
                        <a:rPr lang="en-US" sz="1100" dirty="0"/>
                        <a:t>2AS–3 Add and subtract within 100 by applying related one-digit addition and subtraction facts: add and subtract only ones or only tens to/from a two-digit number. </a:t>
                      </a:r>
                    </a:p>
                    <a:p>
                      <a:pPr algn="l" fontAlgn="base"/>
                      <a:r>
                        <a:rPr lang="en-US" sz="1100" dirty="0"/>
                        <a:t>2AS–4 Add and subtract within 100 by applying related one-digit addition and subtraction facts: add and subtract any 2 two-digit numbers. </a:t>
                      </a:r>
                      <a:endParaRPr lang="en-US" sz="1100" dirty="0">
                        <a:latin typeface="Arial" panose="020B0604020202020204" pitchFamily="34" charset="0"/>
                        <a:cs typeface="Arial" panose="020B0604020202020204" pitchFamily="34" charset="0"/>
                      </a:endParaRPr>
                    </a:p>
                  </a:txBody>
                  <a:tcPr marL="65226" marR="65226" marT="32613" marB="3261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48477695"/>
                  </a:ext>
                </a:extLst>
              </a:tr>
              <a:tr h="1575502">
                <a:tc>
                  <a:txBody>
                    <a:bodyPr/>
                    <a:lstStyle/>
                    <a:p>
                      <a:pPr marL="0" marR="0" lvl="0" indent="0" algn="l" rtl="0" eaLnBrk="1" fontAlgn="base" latinLnBrk="0" hangingPunct="1">
                        <a:lnSpc>
                          <a:spcPct val="100000"/>
                        </a:lnSpc>
                        <a:spcBef>
                          <a:spcPts val="0"/>
                        </a:spcBef>
                        <a:spcAft>
                          <a:spcPts val="0"/>
                        </a:spcAft>
                        <a:buClrTx/>
                        <a:buSzTx/>
                        <a:buFontTx/>
                        <a:buNone/>
                      </a:pPr>
                      <a:r>
                        <a:rPr lang="en-US" sz="1100" b="1" i="0" dirty="0">
                          <a:solidFill>
                            <a:srgbClr val="000000"/>
                          </a:solidFill>
                          <a:effectLst/>
                          <a:latin typeface="Arial" panose="020B0604020202020204" pitchFamily="34" charset="0"/>
                          <a:cs typeface="Arial" panose="020B0604020202020204" pitchFamily="34" charset="0"/>
                        </a:rPr>
                        <a:t>The  Pre-requisite concepts identified to access the new learning in this specific unit:</a:t>
                      </a:r>
                      <a:r>
                        <a:rPr lang="en-US" sz="1100" b="0" i="0" dirty="0">
                          <a:solidFill>
                            <a:srgbClr val="000000"/>
                          </a:solidFill>
                          <a:effectLst/>
                          <a:latin typeface="Arial" panose="020B0604020202020204" pitchFamily="34" charset="0"/>
                          <a:cs typeface="Arial" panose="020B0604020202020204" pitchFamily="34" charset="0"/>
                        </a:rPr>
                        <a:t>​</a:t>
                      </a:r>
                      <a:r>
                        <a:rPr lang="en-GB" sz="1100" b="0" i="0" kern="1200" dirty="0">
                          <a:solidFill>
                            <a:schemeClr val="tx1"/>
                          </a:solidFill>
                          <a:effectLst/>
                          <a:latin typeface="Arial" panose="020B0604020202020204" pitchFamily="34" charset="0"/>
                          <a:ea typeface="+mn-ea"/>
                          <a:cs typeface="Arial" panose="020B0604020202020204" pitchFamily="34" charset="0"/>
                        </a:rPr>
                        <a:t> </a:t>
                      </a:r>
                      <a:endParaRPr lang="en-US" sz="1100" b="0" i="0" kern="1200" dirty="0">
                        <a:solidFill>
                          <a:schemeClr val="tx1"/>
                        </a:solidFill>
                        <a:effectLst/>
                        <a:latin typeface="Arial" panose="020B0604020202020204" pitchFamily="34" charset="0"/>
                        <a:ea typeface="+mn-ea"/>
                        <a:cs typeface="Arial" panose="020B0604020202020204" pitchFamily="34" charset="0"/>
                      </a:endParaRP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recognize the value of each digit in a 2-digit number.​</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partition 2-digit numbers using standard partitioning</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partition 2-digit numbers using non-standard partitioning.</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have secure knowledge of number bonds within 10.</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have knowledge of number bonds for all numbers to 20.</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Order numbers to 100.</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To add and subtract across 10 including using recall of addition and subtraction facts. ​</a:t>
                      </a:r>
                    </a:p>
                    <a:p>
                      <a:pPr rtl="0" fontAlgn="base"/>
                      <a:r>
                        <a:rPr lang="en-US" sz="1100" b="0" i="0" kern="1200" dirty="0" err="1">
                          <a:solidFill>
                            <a:schemeClr val="tx1"/>
                          </a:solidFill>
                          <a:effectLst/>
                          <a:latin typeface="Arial" panose="020B0604020202020204" pitchFamily="34" charset="0"/>
                          <a:ea typeface="+mn-ea"/>
                          <a:cs typeface="Arial" panose="020B0604020202020204" pitchFamily="34" charset="0"/>
                        </a:rPr>
                        <a:t>Recognise</a:t>
                      </a:r>
                      <a:r>
                        <a:rPr lang="en-US" sz="1100" b="0" i="0" kern="1200" dirty="0">
                          <a:solidFill>
                            <a:schemeClr val="tx1"/>
                          </a:solidFill>
                          <a:effectLst/>
                          <a:latin typeface="Arial" panose="020B0604020202020204" pitchFamily="34" charset="0"/>
                          <a:ea typeface="+mn-ea"/>
                          <a:cs typeface="Arial" panose="020B0604020202020204" pitchFamily="34" charset="0"/>
                        </a:rPr>
                        <a:t> and use money including coins and notes.</a:t>
                      </a:r>
                    </a:p>
                  </a:txBody>
                  <a:tcPr marL="65226" marR="65226" marT="32613" marB="3261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1828775"/>
                  </a:ext>
                </a:extLst>
              </a:tr>
              <a:tr h="1728462">
                <a:tc>
                  <a:txBody>
                    <a:bodyPr/>
                    <a:lstStyle/>
                    <a:p>
                      <a:pPr algn="l" fontAlgn="base">
                        <a:buFont typeface="Arial" panose="020B0604020202020204" pitchFamily="34" charset="0"/>
                        <a:buNone/>
                      </a:pPr>
                      <a:r>
                        <a:rPr lang="en-US" sz="1100" b="1" i="0" dirty="0">
                          <a:solidFill>
                            <a:srgbClr val="000000"/>
                          </a:solidFill>
                          <a:effectLst/>
                          <a:latin typeface="Arial" panose="020B0604020202020204" pitchFamily="34" charset="0"/>
                          <a:cs typeface="Arial" panose="020B0604020202020204" pitchFamily="34" charset="0"/>
                        </a:rPr>
                        <a:t>Possible misconceptions related to this unit: </a:t>
                      </a:r>
                    </a:p>
                    <a:p>
                      <a:pPr algn="l" fontAlgn="base">
                        <a:buFont typeface="Arial" panose="020B0604020202020204" pitchFamily="34" charset="0"/>
                        <a:buNone/>
                      </a:pPr>
                      <a:r>
                        <a:rPr lang="en-US" sz="1100" dirty="0"/>
                        <a:t>Not </a:t>
                      </a:r>
                      <a:r>
                        <a:rPr lang="en-US" sz="1100" dirty="0" err="1"/>
                        <a:t>realising</a:t>
                      </a:r>
                      <a:r>
                        <a:rPr lang="en-US" sz="1100" dirty="0"/>
                        <a:t> that number names and numerals are just another way of representing mathematical concepts (like Dienes blocks are a concrete representation and number lines are a pictorial representation).</a:t>
                      </a:r>
                      <a:endParaRPr lang="en-US" sz="1100" b="1" i="0" dirty="0">
                        <a:solidFill>
                          <a:srgbClr val="000000"/>
                        </a:solidFill>
                        <a:effectLst/>
                        <a:latin typeface="Arial" panose="020B0604020202020204" pitchFamily="34" charset="0"/>
                        <a:cs typeface="Arial" panose="020B0604020202020204" pitchFamily="34" charset="0"/>
                      </a:endParaRP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Confusion due to lack of pattern in the number naming system and similarities between the syllables ‘teen’ and ‘ty’, may lead some pupils to confuse teens numbers with multiples of ten. ​</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Pupils may not understand how the law of commutativity applies to addition, believing that e.g. 4 + 5 will give a different sum to 5 + 4. ​</a:t>
                      </a:r>
                    </a:p>
                    <a:p>
                      <a:pPr rtl="0" fontAlgn="base"/>
                      <a:r>
                        <a:rPr lang="en-US" sz="1100" b="0" i="0" kern="1200" dirty="0">
                          <a:solidFill>
                            <a:schemeClr val="tx1"/>
                          </a:solidFill>
                          <a:effectLst/>
                          <a:latin typeface="Arial" panose="020B0604020202020204" pitchFamily="34" charset="0"/>
                          <a:ea typeface="+mn-ea"/>
                          <a:cs typeface="Arial" panose="020B0604020202020204" pitchFamily="34" charset="0"/>
                        </a:rPr>
                        <a:t>Pupils may see addition and subtraction as separate, unrelated operations, rather than linked and inverse. ​</a:t>
                      </a:r>
                    </a:p>
                    <a:p>
                      <a:pPr rtl="0" fontAlgn="base"/>
                      <a:r>
                        <a:rPr lang="en-US" sz="1100" b="0" i="0" kern="1200" dirty="0">
                          <a:solidFill>
                            <a:schemeClr val="tx1"/>
                          </a:solidFill>
                          <a:effectLst/>
                          <a:latin typeface="Arial"/>
                          <a:ea typeface="+mn-ea"/>
                          <a:cs typeface="Arial"/>
                        </a:rPr>
                        <a:t>Pupils may have developed procedural place value understanding and see e.g. the increase of the tens digit from 2 to 4 as ‘adding two’, rather than ‘adding two tens or 20’.</a:t>
                      </a:r>
                    </a:p>
                  </a:txBody>
                  <a:tcPr marL="65226" marR="65226" marT="32613" marB="3261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5267478"/>
                  </a:ext>
                </a:extLst>
              </a:tr>
            </a:tbl>
          </a:graphicData>
        </a:graphic>
      </p:graphicFrame>
      <p:sp>
        <p:nvSpPr>
          <p:cNvPr id="3" name="TextBox 2">
            <a:extLst>
              <a:ext uri="{FF2B5EF4-FFF2-40B4-BE49-F238E27FC236}">
                <a16:creationId xmlns:a16="http://schemas.microsoft.com/office/drawing/2014/main" id="{906C8E8A-C586-4D90-87E3-0311E089C206}"/>
              </a:ext>
            </a:extLst>
          </p:cNvPr>
          <p:cNvSpPr txBox="1"/>
          <p:nvPr/>
        </p:nvSpPr>
        <p:spPr>
          <a:xfrm>
            <a:off x="2734794" y="90684"/>
            <a:ext cx="8631198"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Y3U1 Prior learning, Pre-requisite concepts and Possible misconceptions</a:t>
            </a:r>
          </a:p>
        </p:txBody>
      </p:sp>
    </p:spTree>
    <p:extLst>
      <p:ext uri="{BB962C8B-B14F-4D97-AF65-F5344CB8AC3E}">
        <p14:creationId xmlns:p14="http://schemas.microsoft.com/office/powerpoint/2010/main" val="2486459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irl sitting on a table&#10;&#10;Description automatically generated">
            <a:extLst>
              <a:ext uri="{FF2B5EF4-FFF2-40B4-BE49-F238E27FC236}">
                <a16:creationId xmlns:a16="http://schemas.microsoft.com/office/drawing/2014/main" id="{4DFCC139-530C-BA4F-8F19-62E2A8040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98049"/>
            <a:ext cx="6154356" cy="4102904"/>
          </a:xfrm>
          <a:prstGeom prst="rect">
            <a:avLst/>
          </a:prstGeom>
        </p:spPr>
      </p:pic>
      <p:sp>
        <p:nvSpPr>
          <p:cNvPr id="6" name="TextBox 5">
            <a:extLst>
              <a:ext uri="{FF2B5EF4-FFF2-40B4-BE49-F238E27FC236}">
                <a16:creationId xmlns:a16="http://schemas.microsoft.com/office/drawing/2014/main" id="{6D23AECC-BBAC-40BC-9C4F-1918E3ABC82E}"/>
              </a:ext>
            </a:extLst>
          </p:cNvPr>
          <p:cNvSpPr txBox="1"/>
          <p:nvPr/>
        </p:nvSpPr>
        <p:spPr>
          <a:xfrm>
            <a:off x="7269479" y="2857647"/>
            <a:ext cx="4013871" cy="3108543"/>
          </a:xfrm>
          <a:prstGeom prst="rect">
            <a:avLst/>
          </a:prstGeom>
          <a:noFill/>
        </p:spPr>
        <p:txBody>
          <a:bodyPr wrap="square" lIns="91440" tIns="45720" rIns="91440" bIns="45720" anchor="t">
            <a:spAutoFit/>
          </a:bodyPr>
          <a:lstStyle/>
          <a:p>
            <a:pPr algn="ctr" fontAlgn="base"/>
            <a:r>
              <a:rPr lang="en-GB" sz="2800" b="1" i="0" dirty="0">
                <a:solidFill>
                  <a:srgbClr val="000000"/>
                </a:solidFill>
                <a:effectLst/>
                <a:latin typeface="Century Gothic"/>
              </a:rPr>
              <a:t>Year 3</a:t>
            </a:r>
            <a:r>
              <a:rPr lang="en-GB" sz="2800" b="1" dirty="0">
                <a:solidFill>
                  <a:srgbClr val="000000"/>
                </a:solidFill>
                <a:latin typeface="Century Gothic"/>
              </a:rPr>
              <a:t> Autumn 1</a:t>
            </a:r>
            <a:endParaRPr lang="en-GB" sz="2800" b="1" i="0" dirty="0">
              <a:solidFill>
                <a:srgbClr val="000000"/>
              </a:solidFill>
              <a:effectLst/>
              <a:latin typeface="Century Gothic" panose="020B0502020202020204" pitchFamily="34" charset="0"/>
            </a:endParaRPr>
          </a:p>
          <a:p>
            <a:pPr algn="ctr" fontAlgn="base"/>
            <a:r>
              <a:rPr lang="en-GB" sz="2800" b="1" i="0" dirty="0">
                <a:solidFill>
                  <a:srgbClr val="000000"/>
                </a:solidFill>
                <a:effectLst/>
                <a:latin typeface="Century Gothic"/>
              </a:rPr>
              <a:t>Unit</a:t>
            </a:r>
            <a:r>
              <a:rPr lang="en-GB" sz="2800" b="1" dirty="0">
                <a:solidFill>
                  <a:srgbClr val="000000"/>
                </a:solidFill>
                <a:latin typeface="Century Gothic"/>
              </a:rPr>
              <a:t> 1</a:t>
            </a:r>
          </a:p>
          <a:p>
            <a:pPr algn="ctr" fontAlgn="base"/>
            <a:endParaRPr lang="en-GB" sz="2800" b="1" dirty="0">
              <a:solidFill>
                <a:srgbClr val="000000"/>
              </a:solidFill>
              <a:latin typeface="Century Gothic"/>
            </a:endParaRPr>
          </a:p>
          <a:p>
            <a:pPr algn="ctr" fontAlgn="base"/>
            <a:r>
              <a:rPr lang="en-US" sz="2800" b="1" i="0" dirty="0">
                <a:solidFill>
                  <a:srgbClr val="000000"/>
                </a:solidFill>
                <a:effectLst/>
                <a:latin typeface="Century Gothic"/>
              </a:rPr>
              <a:t>Number sense &amp; exploring calculation strategies</a:t>
            </a:r>
          </a:p>
          <a:p>
            <a:pPr algn="ctr" fontAlgn="base"/>
            <a:r>
              <a:rPr lang="en-GB" sz="2800" b="0" i="0" u="none" strike="noStrike" dirty="0">
                <a:solidFill>
                  <a:srgbClr val="000000"/>
                </a:solidFill>
                <a:effectLst/>
                <a:latin typeface="Century Gothic"/>
              </a:rPr>
              <a:t> </a:t>
            </a:r>
            <a:r>
              <a:rPr lang="en-US" sz="2800" b="0" i="0" dirty="0">
                <a:solidFill>
                  <a:srgbClr val="000000"/>
                </a:solidFill>
                <a:effectLst/>
                <a:latin typeface="Century Gothic"/>
              </a:rPr>
              <a:t>​</a:t>
            </a:r>
          </a:p>
        </p:txBody>
      </p:sp>
      <p:sp>
        <p:nvSpPr>
          <p:cNvPr id="8" name="Title 1">
            <a:extLst>
              <a:ext uri="{FF2B5EF4-FFF2-40B4-BE49-F238E27FC236}">
                <a16:creationId xmlns:a16="http://schemas.microsoft.com/office/drawing/2014/main" id="{3E564166-D997-4143-8F18-D323E2E6CE67}"/>
              </a:ext>
            </a:extLst>
          </p:cNvPr>
          <p:cNvSpPr txBox="1">
            <a:spLocks/>
          </p:cNvSpPr>
          <p:nvPr/>
        </p:nvSpPr>
        <p:spPr>
          <a:xfrm>
            <a:off x="1867893" y="389264"/>
            <a:ext cx="9836427" cy="11377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entury Gothic" panose="020B0502020202020204" pitchFamily="34" charset="0"/>
                <a:cs typeface="Arial" panose="020B0604020202020204" pitchFamily="34" charset="0"/>
              </a:rPr>
              <a:t>Y3U1 Pre-Unit Quiz, Misconceptions and Response Signpost</a:t>
            </a:r>
          </a:p>
        </p:txBody>
      </p:sp>
    </p:spTree>
    <p:extLst>
      <p:ext uri="{BB962C8B-B14F-4D97-AF65-F5344CB8AC3E}">
        <p14:creationId xmlns:p14="http://schemas.microsoft.com/office/powerpoint/2010/main" val="3945252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1895530" y="4094419"/>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321427" y="4094419"/>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849620" y="4094419"/>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275937" y="4094419"/>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313952" y="178040"/>
            <a:ext cx="10383156" cy="67977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Q1:To </a:t>
            </a:r>
            <a:r>
              <a:rPr lang="en-US" sz="2400" dirty="0" err="1">
                <a:latin typeface="Century Gothic" panose="020B0502020202020204" pitchFamily="34" charset="0"/>
              </a:rPr>
              <a:t>recognise</a:t>
            </a:r>
            <a:r>
              <a:rPr lang="en-US" sz="2400" dirty="0">
                <a:latin typeface="Century Gothic" panose="020B0502020202020204" pitchFamily="34" charset="0"/>
              </a:rPr>
              <a:t> the value of each digit in a 2-digit number.  </a:t>
            </a:r>
            <a:endParaRPr lang="en-US" sz="2400" dirty="0">
              <a:latin typeface="Century Gothic" panose="020B0502020202020204" pitchFamily="34" charset="0"/>
              <a:cs typeface="Arial" panose="020B0604020202020204" pitchFamily="34" charset="0"/>
            </a:endParaRPr>
          </a:p>
        </p:txBody>
      </p:sp>
      <p:sp>
        <p:nvSpPr>
          <p:cNvPr id="23" name="Text Placeholder 1">
            <a:extLst>
              <a:ext uri="{FF2B5EF4-FFF2-40B4-BE49-F238E27FC236}">
                <a16:creationId xmlns:a16="http://schemas.microsoft.com/office/drawing/2014/main" id="{9BD416E1-C7A9-40D0-AB72-A2F143708C2F}"/>
              </a:ext>
            </a:extLst>
          </p:cNvPr>
          <p:cNvSpPr txBox="1">
            <a:spLocks/>
          </p:cNvSpPr>
          <p:nvPr/>
        </p:nvSpPr>
        <p:spPr>
          <a:xfrm>
            <a:off x="1313952" y="873454"/>
            <a:ext cx="10008259" cy="106844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a:cs typeface="New Peninim MT"/>
              </a:rPr>
              <a:t>Which of these 2-digit numbers shows six groups of ten and three ones?</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398009" y="456641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36</a:t>
            </a:r>
          </a:p>
        </p:txBody>
      </p:sp>
      <p:sp>
        <p:nvSpPr>
          <p:cNvPr id="25" name="TextBox 24">
            <a:extLst>
              <a:ext uri="{FF2B5EF4-FFF2-40B4-BE49-F238E27FC236}">
                <a16:creationId xmlns:a16="http://schemas.microsoft.com/office/drawing/2014/main" id="{21205C56-F59B-4A76-BACA-F6FF73D4075C}"/>
              </a:ext>
            </a:extLst>
          </p:cNvPr>
          <p:cNvSpPr txBox="1"/>
          <p:nvPr/>
        </p:nvSpPr>
        <p:spPr>
          <a:xfrm>
            <a:off x="383171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60</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359904" y="4571950"/>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13</a:t>
            </a:r>
          </a:p>
        </p:txBody>
      </p:sp>
      <p:sp>
        <p:nvSpPr>
          <p:cNvPr id="27" name="TextBox 26">
            <a:extLst>
              <a:ext uri="{FF2B5EF4-FFF2-40B4-BE49-F238E27FC236}">
                <a16:creationId xmlns:a16="http://schemas.microsoft.com/office/drawing/2014/main" id="{6C4D34C1-8D7D-42BC-9369-A441EBCCA98D}"/>
              </a:ext>
            </a:extLst>
          </p:cNvPr>
          <p:cNvSpPr txBox="1"/>
          <p:nvPr/>
        </p:nvSpPr>
        <p:spPr>
          <a:xfrm>
            <a:off x="8786221" y="4566417"/>
            <a:ext cx="1338513" cy="830997"/>
          </a:xfrm>
          <a:prstGeom prst="rect">
            <a:avLst/>
          </a:prstGeom>
          <a:noFill/>
          <a:ln>
            <a:solidFill>
              <a:srgbClr val="E50E46"/>
            </a:solidFill>
          </a:ln>
        </p:spPr>
        <p:txBody>
          <a:bodyPr wrap="square" rtlCol="0">
            <a:spAutoFit/>
          </a:bodyPr>
          <a:lstStyle/>
          <a:p>
            <a:pPr algn="ctr"/>
            <a:r>
              <a:rPr lang="en-GB" sz="4800">
                <a:latin typeface="Cambria Math" panose="02040503050406030204" pitchFamily="18" charset="0"/>
                <a:ea typeface="Cambria Math" panose="02040503050406030204" pitchFamily="18" charset="0"/>
              </a:rPr>
              <a:t>63</a:t>
            </a:r>
          </a:p>
        </p:txBody>
      </p:sp>
    </p:spTree>
    <p:extLst>
      <p:ext uri="{BB962C8B-B14F-4D97-AF65-F5344CB8AC3E}">
        <p14:creationId xmlns:p14="http://schemas.microsoft.com/office/powerpoint/2010/main" val="196262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1600482191"/>
              </p:ext>
            </p:extLst>
          </p:nvPr>
        </p:nvGraphicFramePr>
        <p:xfrm>
          <a:off x="1313952" y="1657350"/>
          <a:ext cx="9964002" cy="4348242"/>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84291">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a:solidFill>
                            <a:schemeClr val="tx1"/>
                          </a:solidFill>
                          <a:latin typeface="Century Gothic"/>
                        </a:rPr>
                        <a:t>A. 36</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have reversed the tens and ones.</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have a good number sense of numbers to 100 and know the place value of the digits. They should be able to compose and partition 2-digit numbers and be ready to move on to numbers beyond 100.</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2 Unit 1 Lessons 2, 3 and 4. These lessons focus on Identifying tens and ones in a 2-digit number and partitioning 2-digit numbers. </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a:solidFill>
                            <a:schemeClr val="tx1"/>
                          </a:solidFill>
                          <a:latin typeface="Century Gothic"/>
                        </a:rPr>
                        <a:t>B. 60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understand the six tens but not the ones.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33641">
                <a:tc>
                  <a:txBody>
                    <a:bodyPr/>
                    <a:lstStyle/>
                    <a:p>
                      <a:pPr lvl="0">
                        <a:buNone/>
                      </a:pPr>
                      <a:r>
                        <a:rPr lang="en-GB" sz="1400">
                          <a:solidFill>
                            <a:schemeClr val="tx1"/>
                          </a:solidFill>
                          <a:latin typeface="Century Gothic"/>
                        </a:rPr>
                        <a:t>C. 13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i="0" u="none" strike="noStrike" noProof="0" dirty="0">
                        <a:solidFill>
                          <a:srgbClr val="C00000"/>
                        </a:solidFill>
                        <a:latin typeface="Century Gothic"/>
                      </a:endParaRPr>
                    </a:p>
                    <a:p>
                      <a:pPr marL="0" marR="0" lvl="0" indent="0" algn="l" rtl="0" eaLnBrk="1" fontAlgn="auto" latinLnBrk="0" hangingPunct="1">
                        <a:lnSpc>
                          <a:spcPct val="100000"/>
                        </a:lnSpc>
                        <a:spcBef>
                          <a:spcPts val="0"/>
                        </a:spcBef>
                        <a:spcAft>
                          <a:spcPts val="0"/>
                        </a:spcAft>
                        <a:buClrTx/>
                        <a:buSzTx/>
                        <a:buFontTx/>
                        <a:buNone/>
                      </a:pPr>
                      <a:r>
                        <a:rPr lang="en-GB" sz="1400" dirty="0">
                          <a:solidFill>
                            <a:schemeClr val="tx1"/>
                          </a:solidFill>
                          <a:latin typeface="Century Gothic"/>
                        </a:rPr>
                        <a:t>The pupil may understand the ones but not the tens.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11670">
                <a:tc>
                  <a:txBody>
                    <a:bodyPr/>
                    <a:lstStyle/>
                    <a:p>
                      <a:pPr lvl="0">
                        <a:buNone/>
                      </a:pPr>
                      <a:r>
                        <a:rPr lang="en-GB" sz="1400">
                          <a:solidFill>
                            <a:schemeClr val="tx1"/>
                          </a:solidFill>
                          <a:latin typeface="Century Gothic"/>
                        </a:rPr>
                        <a:t>D. 63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accent6">
                              <a:lumMod val="75000"/>
                            </a:schemeClr>
                          </a:solidFill>
                          <a:latin typeface="Century Gothic"/>
                        </a:rPr>
                        <a:t>Correct.</a:t>
                      </a:r>
                      <a:r>
                        <a:rPr lang="en-GB" sz="1400" b="1" i="0" u="none" strike="noStrike" noProof="0" dirty="0">
                          <a:solidFill>
                            <a:srgbClr val="C00000"/>
                          </a:solidFill>
                          <a:latin typeface="Century Gothic"/>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understand the place value of the digits in a 2-digit number.</a:t>
                      </a:r>
                      <a:endParaRPr lang="en-GB" sz="1400" b="1" i="0" u="none" strike="noStrike" noProof="0" dirty="0">
                        <a:solidFill>
                          <a:srgbClr val="C00000"/>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
        <p:nvSpPr>
          <p:cNvPr id="5" name="Text Placeholder 2">
            <a:extLst>
              <a:ext uri="{FF2B5EF4-FFF2-40B4-BE49-F238E27FC236}">
                <a16:creationId xmlns:a16="http://schemas.microsoft.com/office/drawing/2014/main" id="{48DC23B6-AFBA-482A-9988-60DFA32415DE}"/>
              </a:ext>
            </a:extLst>
          </p:cNvPr>
          <p:cNvSpPr txBox="1">
            <a:spLocks/>
          </p:cNvSpPr>
          <p:nvPr/>
        </p:nvSpPr>
        <p:spPr>
          <a:xfrm>
            <a:off x="1313952" y="178040"/>
            <a:ext cx="10383156" cy="67977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Q1:To </a:t>
            </a:r>
            <a:r>
              <a:rPr lang="en-US" sz="2400" dirty="0" err="1">
                <a:latin typeface="Century Gothic" panose="020B0502020202020204" pitchFamily="34" charset="0"/>
              </a:rPr>
              <a:t>recognise</a:t>
            </a:r>
            <a:r>
              <a:rPr lang="en-US" sz="2400" dirty="0">
                <a:latin typeface="Century Gothic" panose="020B0502020202020204" pitchFamily="34" charset="0"/>
              </a:rPr>
              <a:t> the value of each digit in a 2-digit number.  </a:t>
            </a:r>
            <a:endParaRPr lang="en-US" sz="2400" dirty="0">
              <a:latin typeface="Century Gothic" panose="020B0502020202020204" pitchFamily="34" charset="0"/>
              <a:cs typeface="Arial" panose="020B0604020202020204" pitchFamily="34" charset="0"/>
            </a:endParaRPr>
          </a:p>
        </p:txBody>
      </p:sp>
      <p:sp>
        <p:nvSpPr>
          <p:cNvPr id="6" name="Text Placeholder 1">
            <a:extLst>
              <a:ext uri="{FF2B5EF4-FFF2-40B4-BE49-F238E27FC236}">
                <a16:creationId xmlns:a16="http://schemas.microsoft.com/office/drawing/2014/main" id="{A6E23C66-1FF3-4125-8D64-618F00ED834E}"/>
              </a:ext>
            </a:extLst>
          </p:cNvPr>
          <p:cNvSpPr txBox="1">
            <a:spLocks/>
          </p:cNvSpPr>
          <p:nvPr/>
        </p:nvSpPr>
        <p:spPr>
          <a:xfrm>
            <a:off x="1269695" y="809999"/>
            <a:ext cx="10008259" cy="761350"/>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b="1" dirty="0">
                <a:solidFill>
                  <a:srgbClr val="E40045"/>
                </a:solidFill>
                <a:latin typeface="Century Gothic"/>
                <a:cs typeface="New Peninim MT"/>
              </a:rPr>
              <a:t>Which one of these 2-digit numbers shows six groups of ten and three ones?</a:t>
            </a:r>
          </a:p>
        </p:txBody>
      </p:sp>
    </p:spTree>
    <p:extLst>
      <p:ext uri="{BB962C8B-B14F-4D97-AF65-F5344CB8AC3E}">
        <p14:creationId xmlns:p14="http://schemas.microsoft.com/office/powerpoint/2010/main" val="1008508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2040213" y="4644216"/>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4466110" y="4644216"/>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6994303" y="4644216"/>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9420620" y="4644216"/>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639148" y="5096922"/>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43</a:t>
            </a:r>
          </a:p>
        </p:txBody>
      </p:sp>
      <p:sp>
        <p:nvSpPr>
          <p:cNvPr id="25" name="TextBox 24">
            <a:extLst>
              <a:ext uri="{FF2B5EF4-FFF2-40B4-BE49-F238E27FC236}">
                <a16:creationId xmlns:a16="http://schemas.microsoft.com/office/drawing/2014/main" id="{21205C56-F59B-4A76-BACA-F6FF73D4075C}"/>
              </a:ext>
            </a:extLst>
          </p:cNvPr>
          <p:cNvSpPr txBox="1"/>
          <p:nvPr/>
        </p:nvSpPr>
        <p:spPr>
          <a:xfrm>
            <a:off x="4072850" y="5096923"/>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25</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601043" y="510245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24</a:t>
            </a:r>
          </a:p>
        </p:txBody>
      </p:sp>
      <p:sp>
        <p:nvSpPr>
          <p:cNvPr id="27" name="TextBox 26">
            <a:extLst>
              <a:ext uri="{FF2B5EF4-FFF2-40B4-BE49-F238E27FC236}">
                <a16:creationId xmlns:a16="http://schemas.microsoft.com/office/drawing/2014/main" id="{6C4D34C1-8D7D-42BC-9369-A441EBCCA98D}"/>
              </a:ext>
            </a:extLst>
          </p:cNvPr>
          <p:cNvSpPr txBox="1"/>
          <p:nvPr/>
        </p:nvSpPr>
        <p:spPr>
          <a:xfrm>
            <a:off x="9027360" y="5096923"/>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23</a:t>
            </a:r>
          </a:p>
        </p:txBody>
      </p:sp>
      <p:sp>
        <p:nvSpPr>
          <p:cNvPr id="19" name="Text Placeholder 2">
            <a:extLst>
              <a:ext uri="{FF2B5EF4-FFF2-40B4-BE49-F238E27FC236}">
                <a16:creationId xmlns:a16="http://schemas.microsoft.com/office/drawing/2014/main" id="{ABECE021-9345-4761-AEC3-BBBFA45B6540}"/>
              </a:ext>
            </a:extLst>
          </p:cNvPr>
          <p:cNvSpPr txBox="1">
            <a:spLocks/>
          </p:cNvSpPr>
          <p:nvPr/>
        </p:nvSpPr>
        <p:spPr>
          <a:xfrm>
            <a:off x="1464017" y="169752"/>
            <a:ext cx="10383156" cy="7221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U1Pre-Unit Q2: To add and subtract across 10 including using recall of number facts.  </a:t>
            </a:r>
          </a:p>
        </p:txBody>
      </p:sp>
      <p:sp>
        <p:nvSpPr>
          <p:cNvPr id="20" name="Text Placeholder 1">
            <a:extLst>
              <a:ext uri="{FF2B5EF4-FFF2-40B4-BE49-F238E27FC236}">
                <a16:creationId xmlns:a16="http://schemas.microsoft.com/office/drawing/2014/main" id="{999D15E2-E514-428F-929E-A45DB8331B76}"/>
              </a:ext>
            </a:extLst>
          </p:cNvPr>
          <p:cNvSpPr txBox="1">
            <a:spLocks/>
          </p:cNvSpPr>
          <p:nvPr/>
        </p:nvSpPr>
        <p:spPr>
          <a:xfrm>
            <a:off x="1688849" y="857815"/>
            <a:ext cx="9542363" cy="6313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Tick the correct answer. </a:t>
            </a:r>
          </a:p>
        </p:txBody>
      </p:sp>
      <p:sp>
        <p:nvSpPr>
          <p:cNvPr id="4" name="TextBox 3">
            <a:extLst>
              <a:ext uri="{FF2B5EF4-FFF2-40B4-BE49-F238E27FC236}">
                <a16:creationId xmlns:a16="http://schemas.microsoft.com/office/drawing/2014/main" id="{DC0ABE8A-5BDD-4B8C-BD30-7AD4FBAE9252}"/>
              </a:ext>
            </a:extLst>
          </p:cNvPr>
          <p:cNvSpPr txBox="1"/>
          <p:nvPr/>
        </p:nvSpPr>
        <p:spPr>
          <a:xfrm>
            <a:off x="4699800" y="2086362"/>
            <a:ext cx="2838655" cy="830997"/>
          </a:xfrm>
          <a:prstGeom prst="rect">
            <a:avLst/>
          </a:prstGeom>
          <a:noFill/>
          <a:ln>
            <a:solidFill>
              <a:schemeClr val="accent1"/>
            </a:solidFill>
          </a:ln>
        </p:spPr>
        <p:txBody>
          <a:bodyPr wrap="square" rtlCol="0">
            <a:spAutoFit/>
          </a:bodyPr>
          <a:lstStyle/>
          <a:p>
            <a:r>
              <a:rPr lang="en-GB" sz="4800" dirty="0">
                <a:solidFill>
                  <a:srgbClr val="E40045"/>
                </a:solidFill>
                <a:latin typeface="Cambria Math" panose="02040503050406030204" pitchFamily="18" charset="0"/>
                <a:ea typeface="Cambria Math" panose="02040503050406030204" pitchFamily="18" charset="0"/>
              </a:rPr>
              <a:t>34 – 9 = ?</a:t>
            </a:r>
          </a:p>
        </p:txBody>
      </p:sp>
    </p:spTree>
    <p:extLst>
      <p:ext uri="{BB962C8B-B14F-4D97-AF65-F5344CB8AC3E}">
        <p14:creationId xmlns:p14="http://schemas.microsoft.com/office/powerpoint/2010/main" val="663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1025486341"/>
              </p:ext>
            </p:extLst>
          </p:nvPr>
        </p:nvGraphicFramePr>
        <p:xfrm>
          <a:off x="1313952" y="1657350"/>
          <a:ext cx="9964002" cy="4348242"/>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84291">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dirty="0">
                          <a:solidFill>
                            <a:schemeClr val="tx1"/>
                          </a:solidFill>
                          <a:latin typeface="Century Gothic"/>
                        </a:rPr>
                        <a:t>A. 43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have added instead of subtracting.</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recall number bonds within 10 fluently and use mental strategies to add and subtract 2-digit numbers.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Year 2 Unit 2 Lessons 3 Add and subtract ones from a 2-digit number.</a:t>
                      </a: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 U2 Lesson 8 Add and subtract 2-digit numbers. </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dirty="0">
                          <a:solidFill>
                            <a:schemeClr val="tx1"/>
                          </a:solidFill>
                          <a:latin typeface="Century Gothic"/>
                        </a:rPr>
                        <a:t>B. 25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accent6">
                              <a:lumMod val="75000"/>
                            </a:schemeClr>
                          </a:solidFill>
                          <a:latin typeface="Century Gothic"/>
                        </a:rPr>
                        <a:t>Correct.</a:t>
                      </a:r>
                      <a:r>
                        <a:rPr lang="en-GB" sz="1400" b="1" i="0" u="none" strike="noStrike" noProof="0" dirty="0">
                          <a:solidFill>
                            <a:srgbClr val="C00000"/>
                          </a:solidFill>
                          <a:latin typeface="Century Gothic"/>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can subtract across 10 using number facts.</a:t>
                      </a:r>
                      <a:endParaRPr lang="en-GB" sz="1400" b="1" i="0" u="none" strike="noStrike" noProof="0" dirty="0">
                        <a:solidFill>
                          <a:srgbClr val="C00000"/>
                        </a:solidFill>
                        <a:latin typeface="Century Gothic"/>
                      </a:endParaRPr>
                    </a:p>
                    <a:p>
                      <a:pPr lvl="0" algn="l">
                        <a:lnSpc>
                          <a:spcPct val="100000"/>
                        </a:lnSpc>
                        <a:spcBef>
                          <a:spcPts val="0"/>
                        </a:spcBef>
                        <a:spcAft>
                          <a:spcPts val="0"/>
                        </a:spcAft>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33641">
                <a:tc>
                  <a:txBody>
                    <a:bodyPr/>
                    <a:lstStyle/>
                    <a:p>
                      <a:pPr lvl="0">
                        <a:buNone/>
                      </a:pPr>
                      <a:r>
                        <a:rPr lang="en-GB" sz="1400" dirty="0">
                          <a:solidFill>
                            <a:schemeClr val="tx1"/>
                          </a:solidFill>
                          <a:latin typeface="Century Gothic"/>
                        </a:rPr>
                        <a:t>C. 24</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000000"/>
                          </a:solidFill>
                          <a:effectLst/>
                          <a:latin typeface="Century Gothic" panose="020B0502020202020204" pitchFamily="34" charset="0"/>
                        </a:rPr>
                        <a:t>Pupil may have subtracted 10 but not adjusted by adding one.</a:t>
                      </a:r>
                      <a:endParaRPr lang="en-GB" sz="1400" dirty="0">
                        <a:solidFill>
                          <a:schemeClr val="tx1"/>
                        </a:solidFill>
                        <a:latin typeface="Century Gothic" panose="020B0502020202020204" pitchFamily="34" charset="0"/>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11670">
                <a:tc>
                  <a:txBody>
                    <a:bodyPr/>
                    <a:lstStyle/>
                    <a:p>
                      <a:pPr lvl="0">
                        <a:buNone/>
                      </a:pPr>
                      <a:r>
                        <a:rPr lang="en-GB" sz="1400" dirty="0">
                          <a:solidFill>
                            <a:schemeClr val="tx1"/>
                          </a:solidFill>
                          <a:latin typeface="Century Gothic"/>
                        </a:rPr>
                        <a:t>D. 23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000000"/>
                          </a:solidFill>
                          <a:effectLst/>
                          <a:latin typeface="Century Gothic" panose="020B0502020202020204" pitchFamily="34" charset="0"/>
                        </a:rPr>
                        <a:t>Pupil may have used number fact that 9 = 5 + 4 and incorrectly subtracted the same part twice. </a:t>
                      </a:r>
                      <a:endParaRPr lang="en-GB" sz="1400" dirty="0">
                        <a:solidFill>
                          <a:schemeClr val="tx1"/>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
        <p:nvSpPr>
          <p:cNvPr id="7" name="Text Placeholder 2">
            <a:extLst>
              <a:ext uri="{FF2B5EF4-FFF2-40B4-BE49-F238E27FC236}">
                <a16:creationId xmlns:a16="http://schemas.microsoft.com/office/drawing/2014/main" id="{4ECEA93C-F293-400A-8C73-05F46CBF3A62}"/>
              </a:ext>
            </a:extLst>
          </p:cNvPr>
          <p:cNvSpPr txBox="1">
            <a:spLocks/>
          </p:cNvSpPr>
          <p:nvPr/>
        </p:nvSpPr>
        <p:spPr>
          <a:xfrm>
            <a:off x="1464017" y="169752"/>
            <a:ext cx="10383156" cy="7221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U1Pre-Unit Q2: To add and subtract across 10 including using recall of number facts.  </a:t>
            </a:r>
          </a:p>
        </p:txBody>
      </p:sp>
      <p:sp>
        <p:nvSpPr>
          <p:cNvPr id="8" name="Text Placeholder 1">
            <a:extLst>
              <a:ext uri="{FF2B5EF4-FFF2-40B4-BE49-F238E27FC236}">
                <a16:creationId xmlns:a16="http://schemas.microsoft.com/office/drawing/2014/main" id="{01E6AA6E-9B58-4A98-B962-06D61A1FCFEB}"/>
              </a:ext>
            </a:extLst>
          </p:cNvPr>
          <p:cNvSpPr txBox="1">
            <a:spLocks/>
          </p:cNvSpPr>
          <p:nvPr/>
        </p:nvSpPr>
        <p:spPr>
          <a:xfrm>
            <a:off x="1688849" y="857815"/>
            <a:ext cx="9542363" cy="4738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b="1" dirty="0">
                <a:solidFill>
                  <a:srgbClr val="E40045"/>
                </a:solidFill>
                <a:latin typeface="Century Gothic" panose="020B0502020202020204" pitchFamily="34" charset="0"/>
                <a:cs typeface="New Peninim MT" pitchFamily="2" charset="-79"/>
              </a:rPr>
              <a:t>Tick the correct answer. 34 - 9 ?</a:t>
            </a:r>
          </a:p>
        </p:txBody>
      </p:sp>
    </p:spTree>
    <p:extLst>
      <p:ext uri="{BB962C8B-B14F-4D97-AF65-F5344CB8AC3E}">
        <p14:creationId xmlns:p14="http://schemas.microsoft.com/office/powerpoint/2010/main" val="3956818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1934112" y="4113710"/>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360009" y="4113710"/>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888202" y="4113710"/>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314519" y="4113710"/>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D</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465528" y="456641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45</a:t>
            </a:r>
          </a:p>
        </p:txBody>
      </p:sp>
      <p:sp>
        <p:nvSpPr>
          <p:cNvPr id="25" name="TextBox 24">
            <a:extLst>
              <a:ext uri="{FF2B5EF4-FFF2-40B4-BE49-F238E27FC236}">
                <a16:creationId xmlns:a16="http://schemas.microsoft.com/office/drawing/2014/main" id="{21205C56-F59B-4A76-BACA-F6FF73D4075C}"/>
              </a:ext>
            </a:extLst>
          </p:cNvPr>
          <p:cNvSpPr txBox="1"/>
          <p:nvPr/>
        </p:nvSpPr>
        <p:spPr>
          <a:xfrm>
            <a:off x="383171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20</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359904" y="4571950"/>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5</a:t>
            </a:r>
          </a:p>
        </p:txBody>
      </p:sp>
      <p:sp>
        <p:nvSpPr>
          <p:cNvPr id="27" name="TextBox 26">
            <a:extLst>
              <a:ext uri="{FF2B5EF4-FFF2-40B4-BE49-F238E27FC236}">
                <a16:creationId xmlns:a16="http://schemas.microsoft.com/office/drawing/2014/main" id="{6C4D34C1-8D7D-42BC-9369-A441EBCCA98D}"/>
              </a:ext>
            </a:extLst>
          </p:cNvPr>
          <p:cNvSpPr txBox="1"/>
          <p:nvPr/>
        </p:nvSpPr>
        <p:spPr>
          <a:xfrm>
            <a:off x="878622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6</a:t>
            </a:r>
          </a:p>
        </p:txBody>
      </p:sp>
      <p:sp>
        <p:nvSpPr>
          <p:cNvPr id="19" name="Text Placeholder 2">
            <a:extLst>
              <a:ext uri="{FF2B5EF4-FFF2-40B4-BE49-F238E27FC236}">
                <a16:creationId xmlns:a16="http://schemas.microsoft.com/office/drawing/2014/main" id="{ABECE021-9345-4761-AEC3-BBBFA45B6540}"/>
              </a:ext>
            </a:extLst>
          </p:cNvPr>
          <p:cNvSpPr txBox="1">
            <a:spLocks/>
          </p:cNvSpPr>
          <p:nvPr/>
        </p:nvSpPr>
        <p:spPr>
          <a:xfrm>
            <a:off x="1464017" y="169752"/>
            <a:ext cx="10383156" cy="7221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U1Pre-Unit Q3: To recognize the ‘difference’ structure of subtraction.  </a:t>
            </a:r>
          </a:p>
        </p:txBody>
      </p:sp>
      <p:sp>
        <p:nvSpPr>
          <p:cNvPr id="20" name="Text Placeholder 1">
            <a:extLst>
              <a:ext uri="{FF2B5EF4-FFF2-40B4-BE49-F238E27FC236}">
                <a16:creationId xmlns:a16="http://schemas.microsoft.com/office/drawing/2014/main" id="{999D15E2-E514-428F-929E-A45DB8331B76}"/>
              </a:ext>
            </a:extLst>
          </p:cNvPr>
          <p:cNvSpPr txBox="1">
            <a:spLocks/>
          </p:cNvSpPr>
          <p:nvPr/>
        </p:nvSpPr>
        <p:spPr>
          <a:xfrm>
            <a:off x="1464017" y="1019751"/>
            <a:ext cx="9542363" cy="10557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There are 25 knives and 20 forks. How many fewer forks are there?  </a:t>
            </a:r>
          </a:p>
        </p:txBody>
      </p:sp>
    </p:spTree>
    <p:extLst>
      <p:ext uri="{BB962C8B-B14F-4D97-AF65-F5344CB8AC3E}">
        <p14:creationId xmlns:p14="http://schemas.microsoft.com/office/powerpoint/2010/main" val="947951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277274589"/>
              </p:ext>
            </p:extLst>
          </p:nvPr>
        </p:nvGraphicFramePr>
        <p:xfrm>
          <a:off x="1313952" y="1657350"/>
          <a:ext cx="9964002" cy="4430601"/>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84291">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a:solidFill>
                            <a:schemeClr val="tx1"/>
                          </a:solidFill>
                          <a:latin typeface="Century Gothic"/>
                        </a:rPr>
                        <a:t>A. 45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have added.</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recognise contextual problems involving finding the difference.</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recall number bonds within 10 fluently and use mental strategies to add and subtract 2-digit numbers.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Y2U3 Lessons 6 and 7 Represent comparative word problems using bar models.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a:solidFill>
                            <a:schemeClr val="tx1"/>
                          </a:solidFill>
                          <a:latin typeface="Century Gothic"/>
                        </a:rPr>
                        <a:t>B. 20</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000000"/>
                          </a:solidFill>
                          <a:effectLst/>
                          <a:latin typeface="Century Gothic" panose="020B0502020202020204" pitchFamily="34" charset="0"/>
                        </a:rPr>
                        <a:t>Pupil may have compared and looked for the smaller number.</a:t>
                      </a:r>
                      <a:endParaRPr lang="en-GB" sz="1400" dirty="0">
                        <a:solidFill>
                          <a:schemeClr val="tx1"/>
                        </a:solidFill>
                        <a:latin typeface="Century Gothic" panose="020B0502020202020204" pitchFamily="34" charset="0"/>
                      </a:endParaRPr>
                    </a:p>
                    <a:p>
                      <a:pPr lvl="0" algn="l">
                        <a:lnSpc>
                          <a:spcPct val="100000"/>
                        </a:lnSpc>
                        <a:spcBef>
                          <a:spcPts val="0"/>
                        </a:spcBef>
                        <a:spcAft>
                          <a:spcPts val="0"/>
                        </a:spcAft>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33641">
                <a:tc>
                  <a:txBody>
                    <a:bodyPr/>
                    <a:lstStyle/>
                    <a:p>
                      <a:pPr lvl="0">
                        <a:buNone/>
                      </a:pPr>
                      <a:r>
                        <a:rPr lang="en-GB" sz="1400">
                          <a:solidFill>
                            <a:schemeClr val="tx1"/>
                          </a:solidFill>
                          <a:latin typeface="Century Gothic"/>
                        </a:rPr>
                        <a:t>C. 5</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b="1">
                          <a:solidFill>
                            <a:schemeClr val="accent6">
                              <a:lumMod val="75000"/>
                            </a:schemeClr>
                          </a:solidFill>
                          <a:latin typeface="Century Gothic"/>
                        </a:rPr>
                        <a:t>Correct.</a:t>
                      </a:r>
                      <a:r>
                        <a:rPr lang="en-GB" sz="1400" b="1" i="0" u="none" strike="noStrike" noProof="0">
                          <a:solidFill>
                            <a:srgbClr val="C00000"/>
                          </a:solidFill>
                          <a:latin typeface="Century Gothic"/>
                        </a:rPr>
                        <a:t> </a:t>
                      </a:r>
                    </a:p>
                    <a:p>
                      <a:pPr marL="0" marR="0" lvl="0" indent="0" algn="l" rtl="0" eaLnBrk="1" fontAlgn="auto" latinLnBrk="0" hangingPunct="1">
                        <a:lnSpc>
                          <a:spcPct val="100000"/>
                        </a:lnSpc>
                        <a:spcBef>
                          <a:spcPts val="0"/>
                        </a:spcBef>
                        <a:spcAft>
                          <a:spcPts val="0"/>
                        </a:spcAft>
                        <a:buClrTx/>
                        <a:buSzTx/>
                        <a:buFontTx/>
                        <a:buNone/>
                      </a:pPr>
                      <a:r>
                        <a:rPr lang="en-GB" sz="1400">
                          <a:solidFill>
                            <a:schemeClr val="tx1"/>
                          </a:solidFill>
                          <a:latin typeface="Century Gothic"/>
                        </a:rPr>
                        <a:t>The pupil understands the word 'fewer' and can find the difference.</a:t>
                      </a:r>
                      <a:endParaRPr lang="en-GB" sz="1400" b="1" i="0" u="none" strike="noStrike" noProof="0">
                        <a:solidFill>
                          <a:srgbClr val="C00000"/>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panose="020B0502020202020204" pitchFamily="34" charset="0"/>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11670">
                <a:tc>
                  <a:txBody>
                    <a:bodyPr/>
                    <a:lstStyle/>
                    <a:p>
                      <a:pPr lvl="0">
                        <a:buNone/>
                      </a:pPr>
                      <a:r>
                        <a:rPr lang="en-GB" sz="1400">
                          <a:solidFill>
                            <a:schemeClr val="tx1"/>
                          </a:solidFill>
                          <a:latin typeface="Century Gothic"/>
                        </a:rPr>
                        <a:t>D. 6</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000000"/>
                          </a:solidFill>
                          <a:effectLst/>
                          <a:latin typeface="Century Gothic" panose="020B0502020202020204" pitchFamily="34" charset="0"/>
                        </a:rPr>
                        <a:t>Pupil may have counted back and miscounted.</a:t>
                      </a:r>
                      <a:endParaRPr lang="en-GB" sz="1400" dirty="0">
                        <a:solidFill>
                          <a:schemeClr val="tx1"/>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
        <p:nvSpPr>
          <p:cNvPr id="5" name="Text Placeholder 2">
            <a:extLst>
              <a:ext uri="{FF2B5EF4-FFF2-40B4-BE49-F238E27FC236}">
                <a16:creationId xmlns:a16="http://schemas.microsoft.com/office/drawing/2014/main" id="{99CFFF67-D041-4A46-ADD6-09B7455CA11C}"/>
              </a:ext>
            </a:extLst>
          </p:cNvPr>
          <p:cNvSpPr txBox="1">
            <a:spLocks/>
          </p:cNvSpPr>
          <p:nvPr/>
        </p:nvSpPr>
        <p:spPr>
          <a:xfrm>
            <a:off x="1464017" y="169752"/>
            <a:ext cx="10383156" cy="7221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U1Pre-Unit Q3: To recognize the ‘difference’ structure of subtraction.  </a:t>
            </a:r>
          </a:p>
        </p:txBody>
      </p:sp>
      <p:sp>
        <p:nvSpPr>
          <p:cNvPr id="6" name="Text Placeholder 1">
            <a:extLst>
              <a:ext uri="{FF2B5EF4-FFF2-40B4-BE49-F238E27FC236}">
                <a16:creationId xmlns:a16="http://schemas.microsoft.com/office/drawing/2014/main" id="{6C85FA0C-3C6C-4966-9169-30416059DAA0}"/>
              </a:ext>
            </a:extLst>
          </p:cNvPr>
          <p:cNvSpPr txBox="1">
            <a:spLocks/>
          </p:cNvSpPr>
          <p:nvPr/>
        </p:nvSpPr>
        <p:spPr>
          <a:xfrm>
            <a:off x="1464017" y="891883"/>
            <a:ext cx="9964002" cy="522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b="1" dirty="0">
                <a:solidFill>
                  <a:srgbClr val="E40045"/>
                </a:solidFill>
                <a:latin typeface="Century Gothic" panose="020B0502020202020204" pitchFamily="34" charset="0"/>
                <a:cs typeface="New Peninim MT" pitchFamily="2" charset="-79"/>
              </a:rPr>
              <a:t>There are 25 knives and 20 forks. How many fewer forks are there?  </a:t>
            </a:r>
          </a:p>
        </p:txBody>
      </p:sp>
    </p:spTree>
    <p:extLst>
      <p:ext uri="{BB962C8B-B14F-4D97-AF65-F5344CB8AC3E}">
        <p14:creationId xmlns:p14="http://schemas.microsoft.com/office/powerpoint/2010/main" val="3685111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10" y="810227"/>
            <a:ext cx="7764930"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number completes the model?   </a:t>
            </a:r>
          </a:p>
        </p:txBody>
      </p:sp>
      <p:sp>
        <p:nvSpPr>
          <p:cNvPr id="13" name="TextBox 12">
            <a:extLst>
              <a:ext uri="{FF2B5EF4-FFF2-40B4-BE49-F238E27FC236}">
                <a16:creationId xmlns:a16="http://schemas.microsoft.com/office/drawing/2014/main" id="{770A3872-90E2-4A03-88DC-2BAB54E6CA21}"/>
              </a:ext>
            </a:extLst>
          </p:cNvPr>
          <p:cNvSpPr txBox="1"/>
          <p:nvPr/>
        </p:nvSpPr>
        <p:spPr>
          <a:xfrm>
            <a:off x="9096582" y="5283604"/>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13</a:t>
            </a:r>
            <a:endParaRPr lang="en-GB" sz="3200">
              <a:latin typeface="Cambria Math" panose="02040503050406030204" pitchFamily="18" charset="0"/>
              <a:ea typeface="Cambria Math" panose="02040503050406030204" pitchFamily="18" charset="0"/>
            </a:endParaRPr>
          </a:p>
        </p:txBody>
      </p:sp>
      <p:sp>
        <p:nvSpPr>
          <p:cNvPr id="16" name="TextBox 15">
            <a:extLst>
              <a:ext uri="{FF2B5EF4-FFF2-40B4-BE49-F238E27FC236}">
                <a16:creationId xmlns:a16="http://schemas.microsoft.com/office/drawing/2014/main" id="{4868E7B1-5913-44D1-9F33-DE5F505FAD73}"/>
              </a:ext>
            </a:extLst>
          </p:cNvPr>
          <p:cNvSpPr txBox="1"/>
          <p:nvPr/>
        </p:nvSpPr>
        <p:spPr>
          <a:xfrm>
            <a:off x="6592339" y="5304321"/>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4</a:t>
            </a:r>
            <a:endParaRPr lang="en-GB" sz="3200">
              <a:latin typeface="Cambria Math" panose="02040503050406030204" pitchFamily="18" charset="0"/>
              <a:ea typeface="Cambria Math" panose="02040503050406030204" pitchFamily="18" charset="0"/>
            </a:endParaRPr>
          </a:p>
        </p:txBody>
      </p:sp>
      <p:sp>
        <p:nvSpPr>
          <p:cNvPr id="17" name="TextBox 16">
            <a:extLst>
              <a:ext uri="{FF2B5EF4-FFF2-40B4-BE49-F238E27FC236}">
                <a16:creationId xmlns:a16="http://schemas.microsoft.com/office/drawing/2014/main" id="{5BB73DF0-4D89-4431-AD00-8859533DD7A2}"/>
              </a:ext>
            </a:extLst>
          </p:cNvPr>
          <p:cNvSpPr txBox="1"/>
          <p:nvPr/>
        </p:nvSpPr>
        <p:spPr>
          <a:xfrm>
            <a:off x="4088097" y="5304415"/>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a:ea typeface="Cambria Math"/>
              </a:rPr>
              <a:t>33</a:t>
            </a:r>
            <a:endParaRPr lang="en-GB" sz="3200">
              <a:latin typeface="Cambria Math" panose="02040503050406030204" pitchFamily="18" charset="0"/>
              <a:ea typeface="Cambria Math" panose="02040503050406030204" pitchFamily="18" charset="0"/>
            </a:endParaRPr>
          </a:p>
        </p:txBody>
      </p:sp>
      <p:sp>
        <p:nvSpPr>
          <p:cNvPr id="18" name="TextBox 17">
            <a:extLst>
              <a:ext uri="{FF2B5EF4-FFF2-40B4-BE49-F238E27FC236}">
                <a16:creationId xmlns:a16="http://schemas.microsoft.com/office/drawing/2014/main" id="{2E7D3115-DEEF-4F39-AB20-85DC79EBC1C7}"/>
              </a:ext>
            </a:extLst>
          </p:cNvPr>
          <p:cNvSpPr txBox="1"/>
          <p:nvPr/>
        </p:nvSpPr>
        <p:spPr>
          <a:xfrm>
            <a:off x="1583855" y="5266392"/>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3</a:t>
            </a:r>
            <a:endParaRPr lang="en-GB" sz="3200">
              <a:latin typeface="Cambria Math" panose="02040503050406030204" pitchFamily="18" charset="0"/>
              <a:ea typeface="Cambria Math" panose="02040503050406030204" pitchFamily="18" charset="0"/>
            </a:endParaRPr>
          </a:p>
        </p:txBody>
      </p:sp>
      <p:sp>
        <p:nvSpPr>
          <p:cNvPr id="47" name="Oval 46">
            <a:extLst>
              <a:ext uri="{FF2B5EF4-FFF2-40B4-BE49-F238E27FC236}">
                <a16:creationId xmlns:a16="http://schemas.microsoft.com/office/drawing/2014/main" id="{37B17807-7806-434D-9E57-D6B0C817FD28}"/>
              </a:ext>
            </a:extLst>
          </p:cNvPr>
          <p:cNvSpPr/>
          <p:nvPr/>
        </p:nvSpPr>
        <p:spPr>
          <a:xfrm>
            <a:off x="1949459" y="4870419"/>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4412896" y="4901521"/>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7020507" y="4868010"/>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9483944" y="4868010"/>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10383156" cy="50196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 Pre-Unit Q4: To recall number bonds to 10 to derive facts to 20.</a:t>
            </a:r>
          </a:p>
        </p:txBody>
      </p:sp>
      <p:grpSp>
        <p:nvGrpSpPr>
          <p:cNvPr id="8" name="Group 7">
            <a:extLst>
              <a:ext uri="{FF2B5EF4-FFF2-40B4-BE49-F238E27FC236}">
                <a16:creationId xmlns:a16="http://schemas.microsoft.com/office/drawing/2014/main" id="{10FB92B4-913D-4F45-AE72-5A658D6F08F8}"/>
              </a:ext>
            </a:extLst>
          </p:cNvPr>
          <p:cNvGrpSpPr/>
          <p:nvPr/>
        </p:nvGrpSpPr>
        <p:grpSpPr>
          <a:xfrm>
            <a:off x="4569421" y="2054451"/>
            <a:ext cx="1923647" cy="1246219"/>
            <a:chOff x="2550699" y="1772990"/>
            <a:chExt cx="1923647" cy="1246219"/>
          </a:xfrm>
        </p:grpSpPr>
        <p:sp>
          <p:nvSpPr>
            <p:cNvPr id="60" name="Rounded Rectangle 7">
              <a:extLst>
                <a:ext uri="{FF2B5EF4-FFF2-40B4-BE49-F238E27FC236}">
                  <a16:creationId xmlns:a16="http://schemas.microsoft.com/office/drawing/2014/main" id="{94D64CDB-FBB2-4F68-B9B6-D92D9A8516FD}"/>
                </a:ext>
              </a:extLst>
            </p:cNvPr>
            <p:cNvSpPr/>
            <p:nvPr/>
          </p:nvSpPr>
          <p:spPr>
            <a:xfrm>
              <a:off x="3627299" y="1772990"/>
              <a:ext cx="847047" cy="544234"/>
            </a:xfrm>
            <a:prstGeom prst="round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15</a:t>
              </a:r>
            </a:p>
          </p:txBody>
        </p:sp>
        <p:sp>
          <p:nvSpPr>
            <p:cNvPr id="66" name="Rounded Rectangle 10">
              <a:extLst>
                <a:ext uri="{FF2B5EF4-FFF2-40B4-BE49-F238E27FC236}">
                  <a16:creationId xmlns:a16="http://schemas.microsoft.com/office/drawing/2014/main" id="{8C021B6C-907E-450F-8F02-A725F6D1BED1}"/>
                </a:ext>
              </a:extLst>
            </p:cNvPr>
            <p:cNvSpPr/>
            <p:nvPr/>
          </p:nvSpPr>
          <p:spPr>
            <a:xfrm>
              <a:off x="2550699" y="2045108"/>
              <a:ext cx="847047" cy="544233"/>
            </a:xfrm>
            <a:prstGeom prst="round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18</a:t>
              </a:r>
            </a:p>
          </p:txBody>
        </p:sp>
        <p:cxnSp>
          <p:nvCxnSpPr>
            <p:cNvPr id="67" name="Straight Connector 66">
              <a:extLst>
                <a:ext uri="{FF2B5EF4-FFF2-40B4-BE49-F238E27FC236}">
                  <a16:creationId xmlns:a16="http://schemas.microsoft.com/office/drawing/2014/main" id="{3140545C-B6F2-4E2F-AA94-E1D35D7FB264}"/>
                </a:ext>
              </a:extLst>
            </p:cNvPr>
            <p:cNvCxnSpPr>
              <a:cxnSpLocks/>
              <a:stCxn id="66" idx="3"/>
            </p:cNvCxnSpPr>
            <p:nvPr/>
          </p:nvCxnSpPr>
          <p:spPr>
            <a:xfrm flipV="1">
              <a:off x="3397746" y="2109369"/>
              <a:ext cx="229267" cy="207856"/>
            </a:xfrm>
            <a:prstGeom prst="line">
              <a:avLst/>
            </a:prstGeom>
          </p:spPr>
          <p:style>
            <a:lnRef idx="2">
              <a:schemeClr val="accent1"/>
            </a:lnRef>
            <a:fillRef idx="0">
              <a:schemeClr val="accent1"/>
            </a:fillRef>
            <a:effectRef idx="1">
              <a:schemeClr val="accent1"/>
            </a:effectRef>
            <a:fontRef idx="minor">
              <a:schemeClr val="tx1"/>
            </a:fontRef>
          </p:style>
        </p:cxnSp>
        <p:cxnSp>
          <p:nvCxnSpPr>
            <p:cNvPr id="68" name="Straight Connector 67">
              <a:extLst>
                <a:ext uri="{FF2B5EF4-FFF2-40B4-BE49-F238E27FC236}">
                  <a16:creationId xmlns:a16="http://schemas.microsoft.com/office/drawing/2014/main" id="{6015BFB2-4D38-4C3A-9971-F70238E21BC4}"/>
                </a:ext>
              </a:extLst>
            </p:cNvPr>
            <p:cNvCxnSpPr>
              <a:cxnSpLocks/>
            </p:cNvCxnSpPr>
            <p:nvPr/>
          </p:nvCxnSpPr>
          <p:spPr>
            <a:xfrm>
              <a:off x="3389517" y="2453282"/>
              <a:ext cx="230431" cy="272117"/>
            </a:xfrm>
            <a:prstGeom prst="line">
              <a:avLst/>
            </a:prstGeom>
          </p:spPr>
          <p:style>
            <a:lnRef idx="2">
              <a:schemeClr val="accent1"/>
            </a:lnRef>
            <a:fillRef idx="0">
              <a:schemeClr val="accent1"/>
            </a:fillRef>
            <a:effectRef idx="1">
              <a:schemeClr val="accent1"/>
            </a:effectRef>
            <a:fontRef idx="minor">
              <a:schemeClr val="tx1"/>
            </a:fontRef>
          </p:style>
        </p:cxnSp>
        <p:sp>
          <p:nvSpPr>
            <p:cNvPr id="70" name="Rounded Rectangle 7">
              <a:extLst>
                <a:ext uri="{FF2B5EF4-FFF2-40B4-BE49-F238E27FC236}">
                  <a16:creationId xmlns:a16="http://schemas.microsoft.com/office/drawing/2014/main" id="{FC0B5FDB-C564-4DD0-80B5-D77BFA001615}"/>
                </a:ext>
              </a:extLst>
            </p:cNvPr>
            <p:cNvSpPr/>
            <p:nvPr/>
          </p:nvSpPr>
          <p:spPr>
            <a:xfrm>
              <a:off x="3619948" y="2474975"/>
              <a:ext cx="847047" cy="544234"/>
            </a:xfrm>
            <a:prstGeom prst="round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a:t>
              </a:r>
            </a:p>
          </p:txBody>
        </p:sp>
      </p:grpSp>
    </p:spTree>
    <p:extLst>
      <p:ext uri="{BB962C8B-B14F-4D97-AF65-F5344CB8AC3E}">
        <p14:creationId xmlns:p14="http://schemas.microsoft.com/office/powerpoint/2010/main" val="475985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2274744672"/>
              </p:ext>
            </p:extLst>
          </p:nvPr>
        </p:nvGraphicFramePr>
        <p:xfrm>
          <a:off x="1313952" y="1657350"/>
          <a:ext cx="9964002" cy="4430601"/>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84291">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a:solidFill>
                            <a:schemeClr val="tx1"/>
                          </a:solidFill>
                          <a:latin typeface="Century Gothic"/>
                        </a:rPr>
                        <a:t>A. 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accent6">
                              <a:lumMod val="75000"/>
                            </a:schemeClr>
                          </a:solidFill>
                          <a:latin typeface="Century Gothic"/>
                        </a:rPr>
                        <a:t>Correct.</a:t>
                      </a:r>
                      <a:r>
                        <a:rPr lang="en-GB" sz="1400" b="1" i="0" u="none" strike="noStrike" noProof="0" dirty="0">
                          <a:solidFill>
                            <a:srgbClr val="C00000"/>
                          </a:solidFill>
                          <a:latin typeface="Century Gothic"/>
                        </a:rPr>
                        <a:t> </a:t>
                      </a:r>
                    </a:p>
                    <a:p>
                      <a:pPr marL="0" marR="0" lvl="0" indent="0" algn="l" rtl="0" eaLnBrk="1" fontAlgn="auto" latinLnBrk="0" hangingPunct="1">
                        <a:lnSpc>
                          <a:spcPct val="100000"/>
                        </a:lnSpc>
                        <a:spcBef>
                          <a:spcPts val="0"/>
                        </a:spcBef>
                        <a:spcAft>
                          <a:spcPts val="0"/>
                        </a:spcAft>
                        <a:buClrTx/>
                        <a:buSzTx/>
                        <a:buFontTx/>
                        <a:buNone/>
                      </a:pPr>
                      <a:r>
                        <a:rPr lang="en-GB" sz="1400" dirty="0">
                          <a:solidFill>
                            <a:schemeClr val="tx1"/>
                          </a:solidFill>
                          <a:latin typeface="Century Gothic"/>
                        </a:rPr>
                        <a:t>The pupil can recall and use number bonds to 20.</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recall number bonds within 10 and use them to derive related facts within 20 mentally.</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 U2 Lesson 8 Add</a:t>
                      </a:r>
                      <a:r>
                        <a:rPr lang="en-US" sz="1400" b="0" i="0" u="none" strike="noStrike" noProof="0" dirty="0">
                          <a:solidFill>
                            <a:schemeClr val="tx1"/>
                          </a:solidFill>
                          <a:latin typeface="Century Gothic"/>
                        </a:rPr>
                        <a:t> and subtract two 2-digit numbers</a:t>
                      </a:r>
                      <a:r>
                        <a:rPr lang="en-GB" sz="1400" b="0" i="0" u="none" strike="noStrike" noProof="0" dirty="0">
                          <a:solidFill>
                            <a:schemeClr val="tx1"/>
                          </a:solidFill>
                          <a:latin typeface="Century Gothic"/>
                        </a:rPr>
                        <a: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a:solidFill>
                            <a:schemeClr val="tx1"/>
                          </a:solidFill>
                          <a:latin typeface="Century Gothic"/>
                        </a:rPr>
                        <a:t>B. 33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not understand the part-whole model and has added the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33641">
                <a:tc>
                  <a:txBody>
                    <a:bodyPr/>
                    <a:lstStyle/>
                    <a:p>
                      <a:pPr lvl="0">
                        <a:buNone/>
                      </a:pPr>
                      <a:r>
                        <a:rPr lang="en-GB" sz="1400">
                          <a:solidFill>
                            <a:schemeClr val="tx1"/>
                          </a:solidFill>
                          <a:latin typeface="Century Gothic"/>
                        </a:rPr>
                        <a:t>C. 4</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not have used recall and has miscounted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11670">
                <a:tc>
                  <a:txBody>
                    <a:bodyPr/>
                    <a:lstStyle/>
                    <a:p>
                      <a:pPr lvl="0">
                        <a:buNone/>
                      </a:pPr>
                      <a:r>
                        <a:rPr lang="en-GB" sz="1400">
                          <a:solidFill>
                            <a:schemeClr val="tx1"/>
                          </a:solidFill>
                          <a:latin typeface="Century Gothic"/>
                        </a:rPr>
                        <a:t>D. 13</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subtracted the ones.</a:t>
                      </a:r>
                      <a:endParaRPr lang="en-GB" sz="1400" b="1" i="0" u="none" strike="noStrike" noProof="0" dirty="0">
                        <a:solidFill>
                          <a:srgbClr val="C00000"/>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
        <p:nvSpPr>
          <p:cNvPr id="5" name="Text Placeholder 2">
            <a:extLst>
              <a:ext uri="{FF2B5EF4-FFF2-40B4-BE49-F238E27FC236}">
                <a16:creationId xmlns:a16="http://schemas.microsoft.com/office/drawing/2014/main" id="{3C3CAAB6-D0BB-44F9-9847-BE7D1A312A53}"/>
              </a:ext>
            </a:extLst>
          </p:cNvPr>
          <p:cNvSpPr txBox="1">
            <a:spLocks/>
          </p:cNvSpPr>
          <p:nvPr/>
        </p:nvSpPr>
        <p:spPr>
          <a:xfrm>
            <a:off x="1265184" y="83965"/>
            <a:ext cx="10489257" cy="473549"/>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Q4: To recall number bonds to 10 to derive facts to 20.</a:t>
            </a:r>
          </a:p>
        </p:txBody>
      </p:sp>
      <p:sp>
        <p:nvSpPr>
          <p:cNvPr id="6" name="Text Placeholder 1">
            <a:extLst>
              <a:ext uri="{FF2B5EF4-FFF2-40B4-BE49-F238E27FC236}">
                <a16:creationId xmlns:a16="http://schemas.microsoft.com/office/drawing/2014/main" id="{C6135380-D364-44C7-905F-F8B433F5E309}"/>
              </a:ext>
            </a:extLst>
          </p:cNvPr>
          <p:cNvSpPr txBox="1">
            <a:spLocks/>
          </p:cNvSpPr>
          <p:nvPr/>
        </p:nvSpPr>
        <p:spPr>
          <a:xfrm>
            <a:off x="1365210" y="810227"/>
            <a:ext cx="7764930"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2400" b="1" dirty="0">
                <a:solidFill>
                  <a:srgbClr val="E40045"/>
                </a:solidFill>
                <a:latin typeface="Century Gothic" panose="020B0502020202020204" pitchFamily="34" charset="0"/>
                <a:cs typeface="New Peninim MT" pitchFamily="2" charset="-79"/>
              </a:rPr>
              <a:t>Which number completes the model?</a:t>
            </a:r>
            <a:r>
              <a:rPr lang="en-GB" sz="3200" b="1" dirty="0">
                <a:solidFill>
                  <a:srgbClr val="E40045"/>
                </a:solidFill>
                <a:latin typeface="Century Gothic" panose="020B0502020202020204" pitchFamily="34" charset="0"/>
                <a:cs typeface="New Peninim MT" pitchFamily="2" charset="-79"/>
              </a:rPr>
              <a:t>   </a:t>
            </a:r>
          </a:p>
        </p:txBody>
      </p:sp>
    </p:spTree>
    <p:extLst>
      <p:ext uri="{BB962C8B-B14F-4D97-AF65-F5344CB8AC3E}">
        <p14:creationId xmlns:p14="http://schemas.microsoft.com/office/powerpoint/2010/main" val="3116671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10" y="810227"/>
            <a:ext cx="7764930"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is the missing number?   </a:t>
            </a:r>
          </a:p>
        </p:txBody>
      </p:sp>
      <p:sp>
        <p:nvSpPr>
          <p:cNvPr id="13" name="TextBox 12">
            <a:extLst>
              <a:ext uri="{FF2B5EF4-FFF2-40B4-BE49-F238E27FC236}">
                <a16:creationId xmlns:a16="http://schemas.microsoft.com/office/drawing/2014/main" id="{770A3872-90E2-4A03-88DC-2BAB54E6CA21}"/>
              </a:ext>
            </a:extLst>
          </p:cNvPr>
          <p:cNvSpPr txBox="1"/>
          <p:nvPr/>
        </p:nvSpPr>
        <p:spPr>
          <a:xfrm>
            <a:off x="8855443" y="5630844"/>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10</a:t>
            </a:r>
            <a:endParaRPr lang="en-GB" sz="3200">
              <a:latin typeface="Cambria Math" panose="02040503050406030204" pitchFamily="18" charset="0"/>
              <a:ea typeface="Cambria Math" panose="02040503050406030204" pitchFamily="18" charset="0"/>
            </a:endParaRPr>
          </a:p>
        </p:txBody>
      </p:sp>
      <p:sp>
        <p:nvSpPr>
          <p:cNvPr id="16" name="TextBox 15">
            <a:extLst>
              <a:ext uri="{FF2B5EF4-FFF2-40B4-BE49-F238E27FC236}">
                <a16:creationId xmlns:a16="http://schemas.microsoft.com/office/drawing/2014/main" id="{4868E7B1-5913-44D1-9F33-DE5F505FAD73}"/>
              </a:ext>
            </a:extLst>
          </p:cNvPr>
          <p:cNvSpPr txBox="1"/>
          <p:nvPr/>
        </p:nvSpPr>
        <p:spPr>
          <a:xfrm>
            <a:off x="6351200" y="5651562"/>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11</a:t>
            </a:r>
            <a:endParaRPr lang="en-GB" sz="3200">
              <a:latin typeface="Cambria Math" panose="02040503050406030204" pitchFamily="18" charset="0"/>
              <a:ea typeface="Cambria Math" panose="02040503050406030204" pitchFamily="18" charset="0"/>
            </a:endParaRPr>
          </a:p>
        </p:txBody>
      </p:sp>
      <p:sp>
        <p:nvSpPr>
          <p:cNvPr id="17" name="TextBox 16">
            <a:extLst>
              <a:ext uri="{FF2B5EF4-FFF2-40B4-BE49-F238E27FC236}">
                <a16:creationId xmlns:a16="http://schemas.microsoft.com/office/drawing/2014/main" id="{5BB73DF0-4D89-4431-AD00-8859533DD7A2}"/>
              </a:ext>
            </a:extLst>
          </p:cNvPr>
          <p:cNvSpPr txBox="1"/>
          <p:nvPr/>
        </p:nvSpPr>
        <p:spPr>
          <a:xfrm>
            <a:off x="3846958" y="5651655"/>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19</a:t>
            </a:r>
            <a:endParaRPr lang="en-GB" sz="3200">
              <a:latin typeface="Cambria Math" panose="02040503050406030204" pitchFamily="18" charset="0"/>
              <a:ea typeface="Cambria Math" panose="02040503050406030204" pitchFamily="18" charset="0"/>
            </a:endParaRPr>
          </a:p>
        </p:txBody>
      </p:sp>
      <p:sp>
        <p:nvSpPr>
          <p:cNvPr id="18" name="TextBox 17">
            <a:extLst>
              <a:ext uri="{FF2B5EF4-FFF2-40B4-BE49-F238E27FC236}">
                <a16:creationId xmlns:a16="http://schemas.microsoft.com/office/drawing/2014/main" id="{2E7D3115-DEEF-4F39-AB20-85DC79EBC1C7}"/>
              </a:ext>
            </a:extLst>
          </p:cNvPr>
          <p:cNvSpPr txBox="1"/>
          <p:nvPr/>
        </p:nvSpPr>
        <p:spPr>
          <a:xfrm>
            <a:off x="1342716" y="5613633"/>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a:ea typeface="Cambria Math"/>
              </a:rPr>
              <a:t>15</a:t>
            </a:r>
            <a:endParaRPr lang="en-GB" sz="3200">
              <a:latin typeface="Cambria Math" panose="02040503050406030204" pitchFamily="18" charset="0"/>
              <a:ea typeface="Cambria Math" panose="02040503050406030204" pitchFamily="18" charset="0"/>
            </a:endParaRPr>
          </a:p>
        </p:txBody>
      </p:sp>
      <p:sp>
        <p:nvSpPr>
          <p:cNvPr id="47" name="Oval 46">
            <a:extLst>
              <a:ext uri="{FF2B5EF4-FFF2-40B4-BE49-F238E27FC236}">
                <a16:creationId xmlns:a16="http://schemas.microsoft.com/office/drawing/2014/main" id="{37B17807-7806-434D-9E57-D6B0C817FD28}"/>
              </a:ext>
            </a:extLst>
          </p:cNvPr>
          <p:cNvSpPr/>
          <p:nvPr/>
        </p:nvSpPr>
        <p:spPr>
          <a:xfrm>
            <a:off x="1708320" y="5217660"/>
            <a:ext cx="397664" cy="359508"/>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rial"/>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171757" y="5248761"/>
            <a:ext cx="397664" cy="35950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779368" y="5215250"/>
            <a:ext cx="397664" cy="359508"/>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rial"/>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242805" y="5215250"/>
            <a:ext cx="397664" cy="359508"/>
          </a:xfrm>
          <a:prstGeom prst="ellipse">
            <a:avLst/>
          </a:prstGeom>
          <a:solidFill>
            <a:srgbClr val="F3A0B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a:cs typeface="Arial"/>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10383156" cy="826419"/>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 Pre-Unit Q5: To recall and use  number bonds to 10 to add within 20.</a:t>
            </a:r>
          </a:p>
        </p:txBody>
      </p:sp>
      <p:sp>
        <p:nvSpPr>
          <p:cNvPr id="3" name="TextBox 2">
            <a:extLst>
              <a:ext uri="{FF2B5EF4-FFF2-40B4-BE49-F238E27FC236}">
                <a16:creationId xmlns:a16="http://schemas.microsoft.com/office/drawing/2014/main" id="{E6FB0011-11DE-43AB-80F1-9C2D302514F3}"/>
              </a:ext>
            </a:extLst>
          </p:cNvPr>
          <p:cNvSpPr txBox="1"/>
          <p:nvPr/>
        </p:nvSpPr>
        <p:spPr>
          <a:xfrm>
            <a:off x="4298272" y="1907016"/>
            <a:ext cx="3595455" cy="1692771"/>
          </a:xfrm>
          <a:prstGeom prst="rect">
            <a:avLst/>
          </a:prstGeom>
          <a:noFill/>
          <a:ln>
            <a:solidFill>
              <a:schemeClr val="accent1"/>
            </a:solidFill>
          </a:ln>
        </p:spPr>
        <p:txBody>
          <a:bodyPr wrap="square" rtlCol="0" anchor="ctr">
            <a:spAutoFit/>
          </a:bodyPr>
          <a:lstStyle/>
          <a:p>
            <a:endParaRPr lang="en-GB" dirty="0">
              <a:latin typeface="Cambria Math" panose="02040503050406030204" pitchFamily="18" charset="0"/>
              <a:ea typeface="Cambria Math" panose="02040503050406030204" pitchFamily="18" charset="0"/>
            </a:endParaRPr>
          </a:p>
          <a:p>
            <a:endParaRPr lang="en-GB" dirty="0">
              <a:latin typeface="Cambria Math" panose="02040503050406030204" pitchFamily="18" charset="0"/>
              <a:ea typeface="Cambria Math" panose="02040503050406030204" pitchFamily="18" charset="0"/>
            </a:endParaRPr>
          </a:p>
          <a:p>
            <a:r>
              <a:rPr lang="en-GB" sz="3200" dirty="0">
                <a:latin typeface="Cambria Math" panose="02040503050406030204" pitchFamily="18" charset="0"/>
                <a:ea typeface="Cambria Math" panose="02040503050406030204" pitchFamily="18" charset="0"/>
              </a:rPr>
              <a:t>12 + 3 =  ___   + 4 </a:t>
            </a:r>
          </a:p>
          <a:p>
            <a:endParaRPr lang="en-GB" dirty="0">
              <a:latin typeface="Cambria Math" panose="02040503050406030204" pitchFamily="18" charset="0"/>
              <a:ea typeface="Cambria Math" panose="02040503050406030204" pitchFamily="18" charset="0"/>
            </a:endParaRPr>
          </a:p>
          <a:p>
            <a:endParaRPr lang="en-GB" dirty="0">
              <a:latin typeface="Cambria Math" panose="02040503050406030204" pitchFamily="18" charset="0"/>
              <a:ea typeface="Cambria Math" panose="02040503050406030204" pitchFamily="18" charset="0"/>
            </a:endParaRPr>
          </a:p>
        </p:txBody>
      </p:sp>
      <p:sp>
        <p:nvSpPr>
          <p:cNvPr id="23" name="TextBox 22">
            <a:extLst>
              <a:ext uri="{FF2B5EF4-FFF2-40B4-BE49-F238E27FC236}">
                <a16:creationId xmlns:a16="http://schemas.microsoft.com/office/drawing/2014/main" id="{AE8E5E5F-7E65-4937-9185-2519D6F36480}"/>
              </a:ext>
            </a:extLst>
          </p:cNvPr>
          <p:cNvSpPr txBox="1"/>
          <p:nvPr/>
        </p:nvSpPr>
        <p:spPr>
          <a:xfrm>
            <a:off x="6118697" y="2568735"/>
            <a:ext cx="462683" cy="369332"/>
          </a:xfrm>
          <a:prstGeom prst="rect">
            <a:avLst/>
          </a:prstGeom>
          <a:noFill/>
          <a:ln>
            <a:solidFill>
              <a:srgbClr val="0070C0"/>
            </a:solidFill>
          </a:ln>
        </p:spPr>
        <p:txBody>
          <a:bodyPr wrap="square" lIns="91440" tIns="45720" rIns="91440" bIns="45720" rtlCol="0" anchor="t">
            <a:spAutoFit/>
          </a:bodyPr>
          <a:lstStyle/>
          <a:p>
            <a:pPr algn="ctr"/>
            <a:endParaRPr lang="en-GB" sz="32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819363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3626189626"/>
              </p:ext>
            </p:extLst>
          </p:nvPr>
        </p:nvGraphicFramePr>
        <p:xfrm>
          <a:off x="1313952" y="1657350"/>
          <a:ext cx="9964000" cy="4643961"/>
        </p:xfrm>
        <a:graphic>
          <a:graphicData uri="http://schemas.openxmlformats.org/drawingml/2006/table">
            <a:tbl>
              <a:tblPr firstRow="1" bandRow="1">
                <a:tableStyleId>{5C22544A-7EE6-4342-B048-85BDC9FD1C3A}</a:tableStyleId>
              </a:tblPr>
              <a:tblGrid>
                <a:gridCol w="1123362">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0">
                  <a:extLst>
                    <a:ext uri="{9D8B030D-6E8A-4147-A177-3AD203B41FA5}">
                      <a16:colId xmlns:a16="http://schemas.microsoft.com/office/drawing/2014/main" val="99065527"/>
                    </a:ext>
                  </a:extLst>
                </a:gridCol>
              </a:tblGrid>
              <a:tr h="384291">
                <a:tc>
                  <a:txBody>
                    <a:bodyPr/>
                    <a:lstStyle/>
                    <a:p>
                      <a:r>
                        <a:rPr lang="en-GB" sz="140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dirty="0">
                          <a:solidFill>
                            <a:schemeClr val="tx1"/>
                          </a:solidFill>
                          <a:latin typeface="Century Gothic"/>
                        </a:rPr>
                        <a:t>A.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have added the numbers on the left side of the equal sign.</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Pupils need to recall number bonds within 10 and use them to derive related facts within 20 mentally.</a:t>
                      </a:r>
                    </a:p>
                    <a:p>
                      <a:pPr marL="285750" lvl="0" indent="-285750" algn="l">
                        <a:lnSpc>
                          <a:spcPct val="100000"/>
                        </a:lnSpc>
                        <a:spcBef>
                          <a:spcPts val="0"/>
                        </a:spcBef>
                        <a:spcAft>
                          <a:spcPts val="0"/>
                        </a:spcAft>
                        <a:buFont typeface="Wingdings" panose="05000000000000000000" pitchFamily="2" charset="2"/>
                        <a:buChar char="Ø"/>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 U2 Lesson 8 Add</a:t>
                      </a:r>
                      <a:r>
                        <a:rPr lang="en-US" sz="1400" b="0" i="0" u="none" strike="noStrike" noProof="0" dirty="0">
                          <a:solidFill>
                            <a:schemeClr val="tx1"/>
                          </a:solidFill>
                          <a:latin typeface="Century Gothic"/>
                        </a:rPr>
                        <a:t> and subtract two 2-digit numbers</a:t>
                      </a:r>
                      <a:r>
                        <a:rPr lang="en-GB" sz="1400" b="0" i="0" u="none" strike="noStrike" noProof="0" dirty="0">
                          <a:solidFill>
                            <a:schemeClr val="tx1"/>
                          </a:solidFill>
                          <a:latin typeface="Century Gothic"/>
                        </a:rPr>
                        <a:t>.</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dirty="0">
                          <a:solidFill>
                            <a:schemeClr val="tx1"/>
                          </a:solidFill>
                          <a:latin typeface="Century Gothic"/>
                        </a:rPr>
                        <a:t>B.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not understand the equal sign and has added the given numbers on both sides to find a total.</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933641">
                <a:tc>
                  <a:txBody>
                    <a:bodyPr/>
                    <a:lstStyle/>
                    <a:p>
                      <a:pPr lvl="0">
                        <a:buNone/>
                      </a:pPr>
                      <a:r>
                        <a:rPr lang="en-GB" sz="1400" dirty="0">
                          <a:solidFill>
                            <a:schemeClr val="tx1"/>
                          </a:solidFill>
                          <a:latin typeface="Century Gothic"/>
                        </a:rPr>
                        <a:t>C.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b="1">
                          <a:solidFill>
                            <a:schemeClr val="accent6">
                              <a:lumMod val="75000"/>
                            </a:schemeClr>
                          </a:solidFill>
                          <a:latin typeface="Century Gothic"/>
                        </a:rPr>
                        <a:t>Correct.</a:t>
                      </a:r>
                      <a:r>
                        <a:rPr lang="en-GB" sz="1400" b="1" i="0" u="none" strike="noStrike" noProof="0" dirty="0">
                          <a:solidFill>
                            <a:srgbClr val="C00000"/>
                          </a:solidFill>
                          <a:latin typeface="Century Gothic"/>
                        </a:rPr>
                        <a:t> </a:t>
                      </a:r>
                      <a:endParaRPr lang="en-GB" sz="1400" b="1" i="0" u="none" strike="noStrike" noProof="0">
                        <a:solidFill>
                          <a:srgbClr val="C00000"/>
                        </a:solidFill>
                        <a:latin typeface="Century Gothic"/>
                      </a:endParaRPr>
                    </a:p>
                    <a:p>
                      <a:pPr marL="0" marR="0" lvl="0" indent="0" algn="l" rtl="0" eaLnBrk="1" fontAlgn="auto" latinLnBrk="0" hangingPunct="1">
                        <a:lnSpc>
                          <a:spcPct val="100000"/>
                        </a:lnSpc>
                        <a:spcBef>
                          <a:spcPts val="0"/>
                        </a:spcBef>
                        <a:spcAft>
                          <a:spcPts val="0"/>
                        </a:spcAft>
                        <a:buClrTx/>
                        <a:buSzTx/>
                        <a:buFontTx/>
                        <a:buNone/>
                      </a:pPr>
                      <a:r>
                        <a:rPr lang="en-GB" sz="1400">
                          <a:solidFill>
                            <a:schemeClr val="tx1"/>
                          </a:solidFill>
                          <a:latin typeface="Century Gothic"/>
                        </a:rPr>
                        <a:t>The pupil can recall and use number bonds of 10 to add within 20.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r h="1211670">
                <a:tc>
                  <a:txBody>
                    <a:bodyPr/>
                    <a:lstStyle/>
                    <a:p>
                      <a:pPr lvl="0">
                        <a:buNone/>
                      </a:pPr>
                      <a:r>
                        <a:rPr lang="en-GB" sz="1400" dirty="0">
                          <a:solidFill>
                            <a:schemeClr val="tx1"/>
                          </a:solidFill>
                          <a:latin typeface="Century Gothic"/>
                        </a:rPr>
                        <a:t>D.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have miscounted.</a:t>
                      </a:r>
                      <a:endParaRPr lang="en-GB" sz="1400" b="1" i="0" u="none" strike="noStrike" noProof="0" dirty="0">
                        <a:solidFill>
                          <a:srgbClr val="C00000"/>
                        </a:solidFill>
                        <a:latin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2764776396"/>
                  </a:ext>
                </a:extLst>
              </a:tr>
            </a:tbl>
          </a:graphicData>
        </a:graphic>
      </p:graphicFrame>
      <p:sp>
        <p:nvSpPr>
          <p:cNvPr id="9" name="Text Placeholder 1">
            <a:extLst>
              <a:ext uri="{FF2B5EF4-FFF2-40B4-BE49-F238E27FC236}">
                <a16:creationId xmlns:a16="http://schemas.microsoft.com/office/drawing/2014/main" id="{784A356E-14F5-4363-9D49-2EBC1113AD7E}"/>
              </a:ext>
            </a:extLst>
          </p:cNvPr>
          <p:cNvSpPr txBox="1">
            <a:spLocks/>
          </p:cNvSpPr>
          <p:nvPr/>
        </p:nvSpPr>
        <p:spPr>
          <a:xfrm>
            <a:off x="1365210" y="810227"/>
            <a:ext cx="7764930"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2400" b="1" dirty="0">
                <a:solidFill>
                  <a:srgbClr val="E40045"/>
                </a:solidFill>
                <a:latin typeface="Century Gothic" panose="020B0502020202020204" pitchFamily="34" charset="0"/>
                <a:cs typeface="New Peninim MT" pitchFamily="2" charset="-79"/>
              </a:rPr>
              <a:t>Which is the missing number?   </a:t>
            </a:r>
          </a:p>
        </p:txBody>
      </p:sp>
      <p:sp>
        <p:nvSpPr>
          <p:cNvPr id="10" name="Text Placeholder 2">
            <a:extLst>
              <a:ext uri="{FF2B5EF4-FFF2-40B4-BE49-F238E27FC236}">
                <a16:creationId xmlns:a16="http://schemas.microsoft.com/office/drawing/2014/main" id="{62F3E363-9421-418D-9361-EDC99FBC43DD}"/>
              </a:ext>
            </a:extLst>
          </p:cNvPr>
          <p:cNvSpPr txBox="1">
            <a:spLocks/>
          </p:cNvSpPr>
          <p:nvPr/>
        </p:nvSpPr>
        <p:spPr>
          <a:xfrm>
            <a:off x="1265184" y="83965"/>
            <a:ext cx="10383156" cy="826419"/>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Schoolbook"/>
              </a:rPr>
              <a:t>Y3 U Pre-Unit Q5: </a:t>
            </a:r>
            <a:r>
              <a:rPr lang="en-US" sz="2400" dirty="0">
                <a:latin typeface="Century Gothic" panose="020B0502020202020204" pitchFamily="34" charset="0"/>
              </a:rPr>
              <a:t>To recall and use  number bonds to 10 to add within 20.</a:t>
            </a:r>
          </a:p>
        </p:txBody>
      </p:sp>
    </p:spTree>
    <p:extLst>
      <p:ext uri="{BB962C8B-B14F-4D97-AF65-F5344CB8AC3E}">
        <p14:creationId xmlns:p14="http://schemas.microsoft.com/office/powerpoint/2010/main" val="15771916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09" y="810227"/>
            <a:ext cx="10069229"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equation does </a:t>
            </a:r>
            <a:r>
              <a:rPr lang="en-GB" sz="3200" b="1" u="sng" dirty="0">
                <a:solidFill>
                  <a:srgbClr val="E40045"/>
                </a:solidFill>
                <a:latin typeface="Century Gothic" panose="020B0502020202020204" pitchFamily="34" charset="0"/>
                <a:cs typeface="New Peninim MT" pitchFamily="2" charset="-79"/>
              </a:rPr>
              <a:t>not</a:t>
            </a:r>
            <a:r>
              <a:rPr lang="en-GB" sz="3200" b="1" dirty="0">
                <a:solidFill>
                  <a:srgbClr val="E40045"/>
                </a:solidFill>
                <a:latin typeface="Century Gothic" panose="020B0502020202020204" pitchFamily="34" charset="0"/>
                <a:cs typeface="New Peninim MT" pitchFamily="2" charset="-79"/>
              </a:rPr>
              <a:t> represent this number?   </a:t>
            </a:r>
          </a:p>
        </p:txBody>
      </p:sp>
      <p:sp>
        <p:nvSpPr>
          <p:cNvPr id="47" name="Oval 46">
            <a:extLst>
              <a:ext uri="{FF2B5EF4-FFF2-40B4-BE49-F238E27FC236}">
                <a16:creationId xmlns:a16="http://schemas.microsoft.com/office/drawing/2014/main" id="{37B17807-7806-434D-9E57-D6B0C817FD28}"/>
              </a:ext>
            </a:extLst>
          </p:cNvPr>
          <p:cNvSpPr/>
          <p:nvPr/>
        </p:nvSpPr>
        <p:spPr>
          <a:xfrm>
            <a:off x="1787735" y="4253656"/>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7148521" y="4298939"/>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1787735" y="5543616"/>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7148521" y="5543616"/>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10383156" cy="726262"/>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Schoolbook"/>
              </a:rPr>
              <a:t>Y3 U1 </a:t>
            </a:r>
            <a:r>
              <a:rPr lang="en-US" sz="2400" dirty="0">
                <a:latin typeface="Century Gothic" panose="020B0502020202020204" pitchFamily="34" charset="0"/>
              </a:rPr>
              <a:t>Pre-Unit</a:t>
            </a:r>
            <a:r>
              <a:rPr lang="en-US" sz="2400" dirty="0">
                <a:latin typeface="Century Schoolbook"/>
              </a:rPr>
              <a:t> Q6: </a:t>
            </a:r>
            <a:r>
              <a:rPr lang="en-US" sz="2400" dirty="0">
                <a:latin typeface="Century Gothic" panose="020B0502020202020204" pitchFamily="34" charset="0"/>
              </a:rPr>
              <a:t>To decompose 2-digit numbers using standard and non-standard partitioning. </a:t>
            </a:r>
          </a:p>
        </p:txBody>
      </p:sp>
      <p:sp>
        <p:nvSpPr>
          <p:cNvPr id="72" name="TextBox 71">
            <a:extLst>
              <a:ext uri="{FF2B5EF4-FFF2-40B4-BE49-F238E27FC236}">
                <a16:creationId xmlns:a16="http://schemas.microsoft.com/office/drawing/2014/main" id="{E33FDD6E-E27D-47D4-B056-F2AEA4593829}"/>
              </a:ext>
            </a:extLst>
          </p:cNvPr>
          <p:cNvSpPr txBox="1"/>
          <p:nvPr/>
        </p:nvSpPr>
        <p:spPr>
          <a:xfrm>
            <a:off x="2270751" y="4253656"/>
            <a:ext cx="2138500"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78=70 + 8</a:t>
            </a:r>
          </a:p>
        </p:txBody>
      </p:sp>
      <p:sp>
        <p:nvSpPr>
          <p:cNvPr id="84" name="TextBox 83">
            <a:extLst>
              <a:ext uri="{FF2B5EF4-FFF2-40B4-BE49-F238E27FC236}">
                <a16:creationId xmlns:a16="http://schemas.microsoft.com/office/drawing/2014/main" id="{EBF44638-70F4-4F60-915E-97DFB6F4FC54}"/>
              </a:ext>
            </a:extLst>
          </p:cNvPr>
          <p:cNvSpPr txBox="1"/>
          <p:nvPr/>
        </p:nvSpPr>
        <p:spPr>
          <a:xfrm>
            <a:off x="7631537" y="4253657"/>
            <a:ext cx="2454347"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40 + 38= 78</a:t>
            </a:r>
          </a:p>
        </p:txBody>
      </p:sp>
      <p:sp>
        <p:nvSpPr>
          <p:cNvPr id="85" name="TextBox 84">
            <a:extLst>
              <a:ext uri="{FF2B5EF4-FFF2-40B4-BE49-F238E27FC236}">
                <a16:creationId xmlns:a16="http://schemas.microsoft.com/office/drawing/2014/main" id="{175F3C4E-9659-4860-A3D6-E637FED19449}"/>
              </a:ext>
            </a:extLst>
          </p:cNvPr>
          <p:cNvSpPr txBox="1"/>
          <p:nvPr/>
        </p:nvSpPr>
        <p:spPr>
          <a:xfrm>
            <a:off x="2270751" y="5538028"/>
            <a:ext cx="2348159"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70+18 = 78</a:t>
            </a:r>
          </a:p>
        </p:txBody>
      </p:sp>
      <p:sp>
        <p:nvSpPr>
          <p:cNvPr id="86" name="TextBox 85">
            <a:extLst>
              <a:ext uri="{FF2B5EF4-FFF2-40B4-BE49-F238E27FC236}">
                <a16:creationId xmlns:a16="http://schemas.microsoft.com/office/drawing/2014/main" id="{E2BA8B25-D2B4-4A81-BC28-80A7388793C7}"/>
              </a:ext>
            </a:extLst>
          </p:cNvPr>
          <p:cNvSpPr txBox="1"/>
          <p:nvPr/>
        </p:nvSpPr>
        <p:spPr>
          <a:xfrm>
            <a:off x="7631537" y="5543805"/>
            <a:ext cx="2454347"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74 + 4 = 78</a:t>
            </a:r>
          </a:p>
        </p:txBody>
      </p:sp>
      <p:grpSp>
        <p:nvGrpSpPr>
          <p:cNvPr id="3" name="Group 2">
            <a:extLst>
              <a:ext uri="{FF2B5EF4-FFF2-40B4-BE49-F238E27FC236}">
                <a16:creationId xmlns:a16="http://schemas.microsoft.com/office/drawing/2014/main" id="{B8213CD2-60B0-40A1-9256-208439F9B8D7}"/>
              </a:ext>
            </a:extLst>
          </p:cNvPr>
          <p:cNvGrpSpPr/>
          <p:nvPr/>
        </p:nvGrpSpPr>
        <p:grpSpPr>
          <a:xfrm>
            <a:off x="3340001" y="1896603"/>
            <a:ext cx="5094349" cy="1297853"/>
            <a:chOff x="2610822" y="2217738"/>
            <a:chExt cx="5094349" cy="1297853"/>
          </a:xfrm>
        </p:grpSpPr>
        <p:pic>
          <p:nvPicPr>
            <p:cNvPr id="22" name="Picture 21">
              <a:extLst>
                <a:ext uri="{FF2B5EF4-FFF2-40B4-BE49-F238E27FC236}">
                  <a16:creationId xmlns:a16="http://schemas.microsoft.com/office/drawing/2014/main" id="{610F98F8-77E3-40D6-B451-93FB5B1FF8DD}"/>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412819"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5" name="Picture 24">
              <a:extLst>
                <a:ext uri="{FF2B5EF4-FFF2-40B4-BE49-F238E27FC236}">
                  <a16:creationId xmlns:a16="http://schemas.microsoft.com/office/drawing/2014/main" id="{E49AD92A-0D6E-4C33-8431-05DFC96F490B}"/>
                </a:ext>
              </a:extLst>
            </p:cNvPr>
            <p:cNvPicPr>
              <a:picLocks noChangeAspect="1"/>
            </p:cNvPicPr>
            <p:nvPr/>
          </p:nvPicPr>
          <p:blipFill>
            <a:blip r:embed="rId4">
              <a:duotone>
                <a:prstClr val="black"/>
                <a:srgbClr val="E50E46">
                  <a:tint val="45000"/>
                  <a:satMod val="400000"/>
                </a:srgbClr>
              </a:duotone>
            </a:blip>
            <a:stretch>
              <a:fillRect/>
            </a:stretch>
          </p:blipFill>
          <p:spPr>
            <a:xfrm>
              <a:off x="6019723" y="2490398"/>
              <a:ext cx="170703" cy="146317"/>
            </a:xfrm>
            <a:prstGeom prst="rect">
              <a:avLst/>
            </a:prstGeom>
          </p:spPr>
        </p:pic>
        <p:pic>
          <p:nvPicPr>
            <p:cNvPr id="31" name="Picture 30">
              <a:extLst>
                <a:ext uri="{FF2B5EF4-FFF2-40B4-BE49-F238E27FC236}">
                  <a16:creationId xmlns:a16="http://schemas.microsoft.com/office/drawing/2014/main" id="{84E4414D-ED07-4DBB-A7B9-878392F22CA2}"/>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869897"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2" name="Picture 31">
              <a:extLst>
                <a:ext uri="{FF2B5EF4-FFF2-40B4-BE49-F238E27FC236}">
                  <a16:creationId xmlns:a16="http://schemas.microsoft.com/office/drawing/2014/main" id="{2A55A0D1-0B63-4A10-BD30-3CC55D29A3FB}"/>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384914" y="2217738"/>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3" name="Picture 32">
              <a:extLst>
                <a:ext uri="{FF2B5EF4-FFF2-40B4-BE49-F238E27FC236}">
                  <a16:creationId xmlns:a16="http://schemas.microsoft.com/office/drawing/2014/main" id="{F209DAA0-DAAD-48BB-B76C-6AEF70D93E58}"/>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941068"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4" name="Picture 33">
              <a:extLst>
                <a:ext uri="{FF2B5EF4-FFF2-40B4-BE49-F238E27FC236}">
                  <a16:creationId xmlns:a16="http://schemas.microsoft.com/office/drawing/2014/main" id="{8E2B9531-CB0F-487B-B6BC-1A0C5D431929}"/>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524105" y="2304329"/>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6" name="Picture 35">
              <a:extLst>
                <a:ext uri="{FF2B5EF4-FFF2-40B4-BE49-F238E27FC236}">
                  <a16:creationId xmlns:a16="http://schemas.microsoft.com/office/drawing/2014/main" id="{296FAF1A-BD61-477A-97D8-E9B6249ABD21}"/>
                </a:ext>
              </a:extLst>
            </p:cNvPr>
            <p:cNvPicPr>
              <a:picLocks noChangeAspect="1"/>
            </p:cNvPicPr>
            <p:nvPr/>
          </p:nvPicPr>
          <p:blipFill>
            <a:blip r:embed="rId4">
              <a:duotone>
                <a:prstClr val="black"/>
                <a:srgbClr val="E50E46">
                  <a:tint val="45000"/>
                  <a:satMod val="400000"/>
                </a:srgbClr>
              </a:duotone>
            </a:blip>
            <a:stretch>
              <a:fillRect/>
            </a:stretch>
          </p:blipFill>
          <p:spPr>
            <a:xfrm>
              <a:off x="6118218" y="2762984"/>
              <a:ext cx="170703" cy="146317"/>
            </a:xfrm>
            <a:prstGeom prst="rect">
              <a:avLst/>
            </a:prstGeom>
          </p:spPr>
        </p:pic>
        <p:pic>
          <p:nvPicPr>
            <p:cNvPr id="37" name="Picture 36">
              <a:extLst>
                <a:ext uri="{FF2B5EF4-FFF2-40B4-BE49-F238E27FC236}">
                  <a16:creationId xmlns:a16="http://schemas.microsoft.com/office/drawing/2014/main" id="{F4579330-E091-401B-8813-DF392378FB1F}"/>
                </a:ext>
              </a:extLst>
            </p:cNvPr>
            <p:cNvPicPr>
              <a:picLocks noChangeAspect="1"/>
            </p:cNvPicPr>
            <p:nvPr/>
          </p:nvPicPr>
          <p:blipFill>
            <a:blip r:embed="rId4">
              <a:duotone>
                <a:prstClr val="black"/>
                <a:srgbClr val="E50E46">
                  <a:tint val="45000"/>
                  <a:satMod val="400000"/>
                </a:srgbClr>
              </a:duotone>
            </a:blip>
            <a:stretch>
              <a:fillRect/>
            </a:stretch>
          </p:blipFill>
          <p:spPr>
            <a:xfrm>
              <a:off x="6532823" y="2461612"/>
              <a:ext cx="170703" cy="146317"/>
            </a:xfrm>
            <a:prstGeom prst="rect">
              <a:avLst/>
            </a:prstGeom>
          </p:spPr>
        </p:pic>
        <p:pic>
          <p:nvPicPr>
            <p:cNvPr id="38" name="Picture 37">
              <a:extLst>
                <a:ext uri="{FF2B5EF4-FFF2-40B4-BE49-F238E27FC236}">
                  <a16:creationId xmlns:a16="http://schemas.microsoft.com/office/drawing/2014/main" id="{42B4E204-A5F0-4916-B247-20CF63533548}"/>
                </a:ext>
              </a:extLst>
            </p:cNvPr>
            <p:cNvPicPr>
              <a:picLocks noChangeAspect="1"/>
            </p:cNvPicPr>
            <p:nvPr/>
          </p:nvPicPr>
          <p:blipFill>
            <a:blip r:embed="rId4">
              <a:duotone>
                <a:prstClr val="black"/>
                <a:srgbClr val="E50E46">
                  <a:tint val="45000"/>
                  <a:satMod val="400000"/>
                </a:srgbClr>
              </a:duotone>
            </a:blip>
            <a:stretch>
              <a:fillRect/>
            </a:stretch>
          </p:blipFill>
          <p:spPr>
            <a:xfrm>
              <a:off x="6532823" y="2762984"/>
              <a:ext cx="170703" cy="146317"/>
            </a:xfrm>
            <a:prstGeom prst="rect">
              <a:avLst/>
            </a:prstGeom>
          </p:spPr>
        </p:pic>
        <p:pic>
          <p:nvPicPr>
            <p:cNvPr id="39" name="Picture 38">
              <a:extLst>
                <a:ext uri="{FF2B5EF4-FFF2-40B4-BE49-F238E27FC236}">
                  <a16:creationId xmlns:a16="http://schemas.microsoft.com/office/drawing/2014/main" id="{7493EBA2-B31A-4884-B356-9DD3BA3174BA}"/>
                </a:ext>
              </a:extLst>
            </p:cNvPr>
            <p:cNvPicPr>
              <a:picLocks noChangeAspect="1"/>
            </p:cNvPicPr>
            <p:nvPr/>
          </p:nvPicPr>
          <p:blipFill>
            <a:blip r:embed="rId4">
              <a:duotone>
                <a:prstClr val="black"/>
                <a:srgbClr val="E50E46">
                  <a:tint val="45000"/>
                  <a:satMod val="400000"/>
                </a:srgbClr>
              </a:duotone>
            </a:blip>
            <a:stretch>
              <a:fillRect/>
            </a:stretch>
          </p:blipFill>
          <p:spPr>
            <a:xfrm>
              <a:off x="7091680" y="2428191"/>
              <a:ext cx="170703" cy="146317"/>
            </a:xfrm>
            <a:prstGeom prst="rect">
              <a:avLst/>
            </a:prstGeom>
          </p:spPr>
        </p:pic>
        <p:pic>
          <p:nvPicPr>
            <p:cNvPr id="41" name="Picture 40">
              <a:extLst>
                <a:ext uri="{FF2B5EF4-FFF2-40B4-BE49-F238E27FC236}">
                  <a16:creationId xmlns:a16="http://schemas.microsoft.com/office/drawing/2014/main" id="{DD20368C-A8D9-455D-815D-14B0DEB82CF6}"/>
                </a:ext>
              </a:extLst>
            </p:cNvPr>
            <p:cNvPicPr>
              <a:picLocks noChangeAspect="1"/>
            </p:cNvPicPr>
            <p:nvPr/>
          </p:nvPicPr>
          <p:blipFill>
            <a:blip r:embed="rId4">
              <a:duotone>
                <a:prstClr val="black"/>
                <a:srgbClr val="E50E46">
                  <a:tint val="45000"/>
                  <a:satMod val="400000"/>
                </a:srgbClr>
              </a:duotone>
            </a:blip>
            <a:stretch>
              <a:fillRect/>
            </a:stretch>
          </p:blipFill>
          <p:spPr>
            <a:xfrm>
              <a:off x="7073192" y="2762983"/>
              <a:ext cx="170703" cy="146317"/>
            </a:xfrm>
            <a:prstGeom prst="rect">
              <a:avLst/>
            </a:prstGeom>
          </p:spPr>
        </p:pic>
        <p:pic>
          <p:nvPicPr>
            <p:cNvPr id="42" name="Picture 41">
              <a:extLst>
                <a:ext uri="{FF2B5EF4-FFF2-40B4-BE49-F238E27FC236}">
                  <a16:creationId xmlns:a16="http://schemas.microsoft.com/office/drawing/2014/main" id="{5899B8FA-E542-4E36-A11E-6D662A56F23B}"/>
                </a:ext>
              </a:extLst>
            </p:cNvPr>
            <p:cNvPicPr>
              <a:picLocks noChangeAspect="1"/>
            </p:cNvPicPr>
            <p:nvPr/>
          </p:nvPicPr>
          <p:blipFill>
            <a:blip r:embed="rId4">
              <a:duotone>
                <a:prstClr val="black"/>
                <a:srgbClr val="E50E46">
                  <a:tint val="45000"/>
                  <a:satMod val="400000"/>
                </a:srgbClr>
              </a:duotone>
            </a:blip>
            <a:stretch>
              <a:fillRect/>
            </a:stretch>
          </p:blipFill>
          <p:spPr>
            <a:xfrm>
              <a:off x="7534467" y="2787450"/>
              <a:ext cx="170703" cy="146317"/>
            </a:xfrm>
            <a:prstGeom prst="rect">
              <a:avLst/>
            </a:prstGeom>
          </p:spPr>
        </p:pic>
        <p:pic>
          <p:nvPicPr>
            <p:cNvPr id="43" name="Picture 42">
              <a:extLst>
                <a:ext uri="{FF2B5EF4-FFF2-40B4-BE49-F238E27FC236}">
                  <a16:creationId xmlns:a16="http://schemas.microsoft.com/office/drawing/2014/main" id="{14FD16F5-69FD-40C7-A2FF-6A628A330009}"/>
                </a:ext>
              </a:extLst>
            </p:cNvPr>
            <p:cNvPicPr>
              <a:picLocks noChangeAspect="1"/>
            </p:cNvPicPr>
            <p:nvPr/>
          </p:nvPicPr>
          <p:blipFill>
            <a:blip r:embed="rId4">
              <a:duotone>
                <a:prstClr val="black"/>
                <a:srgbClr val="E50E46">
                  <a:tint val="45000"/>
                  <a:satMod val="400000"/>
                </a:srgbClr>
              </a:duotone>
            </a:blip>
            <a:stretch>
              <a:fillRect/>
            </a:stretch>
          </p:blipFill>
          <p:spPr>
            <a:xfrm>
              <a:off x="7534468" y="2428191"/>
              <a:ext cx="170703" cy="146317"/>
            </a:xfrm>
            <a:prstGeom prst="rect">
              <a:avLst/>
            </a:prstGeom>
          </p:spPr>
        </p:pic>
        <p:pic>
          <p:nvPicPr>
            <p:cNvPr id="44" name="Picture 43">
              <a:extLst>
                <a:ext uri="{FF2B5EF4-FFF2-40B4-BE49-F238E27FC236}">
                  <a16:creationId xmlns:a16="http://schemas.microsoft.com/office/drawing/2014/main" id="{63733166-891D-49CA-ADA6-740A72F41AED}"/>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127495" y="2230510"/>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45" name="Picture 44">
              <a:extLst>
                <a:ext uri="{FF2B5EF4-FFF2-40B4-BE49-F238E27FC236}">
                  <a16:creationId xmlns:a16="http://schemas.microsoft.com/office/drawing/2014/main" id="{55693345-1459-4616-AA1B-EA179C3ADB8F}"/>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610822" y="2303669"/>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grpSp>
    </p:spTree>
    <p:extLst>
      <p:ext uri="{BB962C8B-B14F-4D97-AF65-F5344CB8AC3E}">
        <p14:creationId xmlns:p14="http://schemas.microsoft.com/office/powerpoint/2010/main" val="3963285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842286688"/>
              </p:ext>
            </p:extLst>
          </p:nvPr>
        </p:nvGraphicFramePr>
        <p:xfrm>
          <a:off x="1313952" y="1657350"/>
          <a:ext cx="9964002" cy="4001467"/>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62651">
                <a:tc>
                  <a:txBody>
                    <a:bodyPr/>
                    <a:lstStyle/>
                    <a:p>
                      <a:r>
                        <a:rPr lang="en-GB" sz="1400" dirty="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dirty="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976372">
                <a:tc>
                  <a:txBody>
                    <a:bodyPr/>
                    <a:lstStyle/>
                    <a:p>
                      <a:pPr lvl="0">
                        <a:buNone/>
                      </a:pPr>
                      <a:r>
                        <a:rPr lang="en-GB" sz="1400" dirty="0">
                          <a:solidFill>
                            <a:schemeClr val="tx1"/>
                          </a:solidFill>
                          <a:latin typeface="Century Gothic"/>
                        </a:rPr>
                        <a:t>A.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have misunderstood the position of the equal sign.</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Use of manipulatives  and part-whole models to compose and decompose 2-digit numbers in various ways will support pupils conceptual understanding of the composition of numbers. Plan Maths Meetings to address misconceptions.</a:t>
                      </a:r>
                    </a:p>
                    <a:p>
                      <a:pPr lvl="0" algn="l">
                        <a:lnSpc>
                          <a:spcPct val="100000"/>
                        </a:lnSpc>
                        <a:spcBef>
                          <a:spcPts val="0"/>
                        </a:spcBef>
                        <a:spcAft>
                          <a:spcPts val="0"/>
                        </a:spcAft>
                        <a:buNone/>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 U2 Lesson 8 Add and Subtract 2-digit numbers.</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800582">
                <a:tc>
                  <a:txBody>
                    <a:bodyPr/>
                    <a:lstStyle/>
                    <a:p>
                      <a:pPr lvl="0">
                        <a:buNone/>
                      </a:pPr>
                      <a:r>
                        <a:rPr lang="en-GB" sz="1400" dirty="0">
                          <a:solidFill>
                            <a:schemeClr val="tx1"/>
                          </a:solidFill>
                          <a:latin typeface="Century Gothic"/>
                        </a:rPr>
                        <a:t>B.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have looked for a standard partitioning into tens and units.</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661732104"/>
                  </a:ext>
                </a:extLst>
              </a:tr>
              <a:tr h="762497">
                <a:tc>
                  <a:txBody>
                    <a:bodyPr/>
                    <a:lstStyle/>
                    <a:p>
                      <a:pPr lvl="0">
                        <a:buNone/>
                      </a:pPr>
                      <a:r>
                        <a:rPr lang="en-GB" sz="1400" dirty="0">
                          <a:solidFill>
                            <a:schemeClr val="tx1"/>
                          </a:solidFill>
                          <a:latin typeface="Century Gothic"/>
                        </a:rPr>
                        <a:t>C. </a:t>
                      </a: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a:lnSpc>
                          <a:spcPct val="100000"/>
                        </a:lnSpc>
                        <a:spcBef>
                          <a:spcPts val="0"/>
                        </a:spcBef>
                        <a:spcAft>
                          <a:spcPts val="0"/>
                        </a:spcAft>
                        <a:buNone/>
                      </a:pPr>
                      <a:r>
                        <a:rPr lang="en-GB" sz="1400" b="1" i="0" u="none" strike="noStrike" noProof="0" dirty="0">
                          <a:solidFill>
                            <a:schemeClr val="accent6">
                              <a:lumMod val="75000"/>
                            </a:schemeClr>
                          </a:solidFill>
                          <a:latin typeface="Century Gothic"/>
                        </a:rPr>
                        <a:t>Correct.</a:t>
                      </a:r>
                      <a:r>
                        <a:rPr lang="en-GB" sz="1400" b="1" i="0" u="none" strike="noStrike" noProof="0" dirty="0">
                          <a:solidFill>
                            <a:srgbClr val="C00000"/>
                          </a:solidFill>
                          <a:latin typeface="Century Gothic"/>
                        </a:rPr>
                        <a:t> </a:t>
                      </a:r>
                      <a:endParaRPr lang="en-US" sz="1400" b="1" i="0" u="none" strike="noStrike" noProof="0" dirty="0">
                        <a:latin typeface="Century Gothic"/>
                      </a:endParaRPr>
                    </a:p>
                    <a:p>
                      <a:pPr marL="0" marR="0" lvl="0" indent="0" algn="l">
                        <a:lnSpc>
                          <a:spcPct val="100000"/>
                        </a:lnSpc>
                        <a:spcBef>
                          <a:spcPts val="0"/>
                        </a:spcBef>
                        <a:spcAft>
                          <a:spcPts val="0"/>
                        </a:spcAft>
                        <a:buNone/>
                      </a:pPr>
                      <a:r>
                        <a:rPr lang="en-GB" sz="1400" b="0" i="0" u="none" strike="noStrike" noProof="0" dirty="0">
                          <a:solidFill>
                            <a:schemeClr val="tx1"/>
                          </a:solidFill>
                        </a:rPr>
                        <a:t>The pupil was able to see that the parts did not combine to make the whole/total.</a:t>
                      </a:r>
                      <a:endParaRPr lang="en-GB"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vMerge="1">
                  <a:txBody>
                    <a:bodyPr/>
                    <a:lstStyle/>
                    <a:p>
                      <a:endParaRPr lang="en-US"/>
                    </a:p>
                  </a:txBody>
                  <a:tcPr/>
                </a:tc>
                <a:extLst>
                  <a:ext uri="{0D108BD9-81ED-4DB2-BD59-A6C34878D82A}">
                    <a16:rowId xmlns:a16="http://schemas.microsoft.com/office/drawing/2014/main" val="1258692083"/>
                  </a:ext>
                </a:extLst>
              </a:tr>
              <a:tr h="1004267">
                <a:tc>
                  <a:txBody>
                    <a:bodyPr/>
                    <a:lstStyle/>
                    <a:p>
                      <a:pPr lvl="0">
                        <a:buNone/>
                      </a:pPr>
                      <a:r>
                        <a:rPr lang="en-GB" sz="1400" dirty="0">
                          <a:solidFill>
                            <a:schemeClr val="tx1"/>
                          </a:solidFill>
                          <a:latin typeface="Century Gothic"/>
                        </a:rPr>
                        <a:t>D.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b="1" i="0" u="none" strike="noStrike" noProof="0" dirty="0">
                          <a:solidFill>
                            <a:srgbClr val="C00000"/>
                          </a:solidFill>
                          <a:latin typeface="Century Gothic"/>
                        </a:rPr>
                        <a:t>Incorrect. </a:t>
                      </a:r>
                      <a:endParaRPr lang="en-GB" dirty="0"/>
                    </a:p>
                    <a:p>
                      <a:pPr marL="0" marR="0" lvl="0" indent="0" algn="l" rtl="0">
                        <a:lnSpc>
                          <a:spcPct val="100000"/>
                        </a:lnSpc>
                        <a:spcBef>
                          <a:spcPts val="0"/>
                        </a:spcBef>
                        <a:spcAft>
                          <a:spcPts val="0"/>
                        </a:spcAft>
                        <a:buClrTx/>
                        <a:buSzTx/>
                        <a:buFontTx/>
                        <a:buNone/>
                      </a:pPr>
                      <a:r>
                        <a:rPr lang="en-GB" sz="1400" dirty="0">
                          <a:solidFill>
                            <a:schemeClr val="tx1"/>
                          </a:solidFill>
                          <a:latin typeface="Century Gothic"/>
                        </a:rPr>
                        <a:t>The pupil may have looked for a multiple of ten as one of the parts.</a:t>
                      </a:r>
                      <a:endParaRPr lang="en-GB" sz="1400" b="1" i="0" u="none" strike="noStrike" noProof="0" dirty="0">
                        <a:solidFill>
                          <a:srgbClr val="C00000"/>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v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522266494"/>
                  </a:ext>
                </a:extLst>
              </a:tr>
            </a:tbl>
          </a:graphicData>
        </a:graphic>
      </p:graphicFrame>
      <p:sp>
        <p:nvSpPr>
          <p:cNvPr id="5" name="Text Placeholder 2">
            <a:extLst>
              <a:ext uri="{FF2B5EF4-FFF2-40B4-BE49-F238E27FC236}">
                <a16:creationId xmlns:a16="http://schemas.microsoft.com/office/drawing/2014/main" id="{3176D0E0-9670-40BD-835D-D52F4FB5909A}"/>
              </a:ext>
            </a:extLst>
          </p:cNvPr>
          <p:cNvSpPr txBox="1">
            <a:spLocks/>
          </p:cNvSpPr>
          <p:nvPr/>
        </p:nvSpPr>
        <p:spPr>
          <a:xfrm>
            <a:off x="1265184" y="83965"/>
            <a:ext cx="10383156" cy="726262"/>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Q6: To decompose 2-digit numbers using standard and non-standard partitioning. </a:t>
            </a:r>
          </a:p>
        </p:txBody>
      </p:sp>
      <p:sp>
        <p:nvSpPr>
          <p:cNvPr id="6" name="Text Placeholder 1">
            <a:extLst>
              <a:ext uri="{FF2B5EF4-FFF2-40B4-BE49-F238E27FC236}">
                <a16:creationId xmlns:a16="http://schemas.microsoft.com/office/drawing/2014/main" id="{A256F23F-7D3A-4676-ACBA-714FB184D65B}"/>
              </a:ext>
            </a:extLst>
          </p:cNvPr>
          <p:cNvSpPr txBox="1">
            <a:spLocks/>
          </p:cNvSpPr>
          <p:nvPr/>
        </p:nvSpPr>
        <p:spPr>
          <a:xfrm>
            <a:off x="1365209" y="810227"/>
            <a:ext cx="10069229"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equation does </a:t>
            </a:r>
            <a:r>
              <a:rPr lang="en-GB" sz="3200" b="1" u="sng" dirty="0">
                <a:solidFill>
                  <a:srgbClr val="E40045"/>
                </a:solidFill>
                <a:latin typeface="Century Gothic" panose="020B0502020202020204" pitchFamily="34" charset="0"/>
                <a:cs typeface="New Peninim MT" pitchFamily="2" charset="-79"/>
              </a:rPr>
              <a:t>not</a:t>
            </a:r>
            <a:r>
              <a:rPr lang="en-GB" sz="3200" b="1" dirty="0">
                <a:solidFill>
                  <a:srgbClr val="E40045"/>
                </a:solidFill>
                <a:latin typeface="Century Gothic" panose="020B0502020202020204" pitchFamily="34" charset="0"/>
                <a:cs typeface="New Peninim MT" pitchFamily="2" charset="-79"/>
              </a:rPr>
              <a:t> represent this number?   </a:t>
            </a:r>
          </a:p>
        </p:txBody>
      </p:sp>
    </p:spTree>
    <p:extLst>
      <p:ext uri="{BB962C8B-B14F-4D97-AF65-F5344CB8AC3E}">
        <p14:creationId xmlns:p14="http://schemas.microsoft.com/office/powerpoint/2010/main" val="3580493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688849" y="857814"/>
            <a:ext cx="9542363" cy="106844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a:cs typeface="New Peninim MT"/>
              </a:rPr>
              <a:t>When using the make ten strategy, which number bond will help when calculating 18 + 5 = 23. </a:t>
            </a:r>
            <a:endParaRPr lang="en-GB" sz="3200" b="1" dirty="0">
              <a:solidFill>
                <a:srgbClr val="E40045"/>
              </a:solidFill>
              <a:latin typeface="Century Gothic" panose="020B0502020202020204" pitchFamily="34" charset="0"/>
              <a:cs typeface="New Peninim MT" pitchFamily="2" charset="-79"/>
            </a:endParaRPr>
          </a:p>
          <a:p>
            <a:pPr marL="0" indent="0" algn="ctr">
              <a:lnSpc>
                <a:spcPts val="4000"/>
              </a:lnSpc>
              <a:buNone/>
            </a:pPr>
            <a:endParaRPr lang="en-GB" sz="3200" b="1" dirty="0">
              <a:solidFill>
                <a:srgbClr val="E40045"/>
              </a:solidFill>
              <a:latin typeface="Century Gothic" panose="020B0502020202020204" pitchFamily="34" charset="0"/>
              <a:cs typeface="New Peninim MT" pitchFamily="2" charset="-79"/>
            </a:endParaRPr>
          </a:p>
        </p:txBody>
      </p:sp>
      <p:sp>
        <p:nvSpPr>
          <p:cNvPr id="3" name="Text Placeholder 1">
            <a:extLst>
              <a:ext uri="{FF2B5EF4-FFF2-40B4-BE49-F238E27FC236}">
                <a16:creationId xmlns:a16="http://schemas.microsoft.com/office/drawing/2014/main" id="{8291A707-B736-2E44-8419-CA5E448AD9E8}"/>
              </a:ext>
            </a:extLst>
          </p:cNvPr>
          <p:cNvSpPr txBox="1">
            <a:spLocks/>
          </p:cNvSpPr>
          <p:nvPr/>
        </p:nvSpPr>
        <p:spPr>
          <a:xfrm>
            <a:off x="2053251" y="2402992"/>
            <a:ext cx="9542363" cy="12286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900"/>
              </a:lnSpc>
              <a:buNone/>
            </a:pPr>
            <a:endParaRPr lang="en-GB" sz="2400">
              <a:latin typeface="Century Schoolbook" panose="02040604050505020304" pitchFamily="18" charset="0"/>
              <a:cs typeface="New Peninim MT" pitchFamily="2" charset="-79"/>
            </a:endParaRPr>
          </a:p>
        </p:txBody>
      </p:sp>
      <p:sp>
        <p:nvSpPr>
          <p:cNvPr id="5" name="TextBox 4">
            <a:extLst>
              <a:ext uri="{FF2B5EF4-FFF2-40B4-BE49-F238E27FC236}">
                <a16:creationId xmlns:a16="http://schemas.microsoft.com/office/drawing/2014/main" id="{B11251A4-BADA-466F-8A0E-417EE8562663}"/>
              </a:ext>
            </a:extLst>
          </p:cNvPr>
          <p:cNvSpPr txBox="1"/>
          <p:nvPr/>
        </p:nvSpPr>
        <p:spPr>
          <a:xfrm>
            <a:off x="1420363" y="4378523"/>
            <a:ext cx="1338513" cy="646331"/>
          </a:xfrm>
          <a:prstGeom prst="rect">
            <a:avLst/>
          </a:prstGeom>
          <a:noFill/>
          <a:ln>
            <a:solidFill>
              <a:srgbClr val="E50E46"/>
            </a:solidFill>
          </a:ln>
        </p:spPr>
        <p:txBody>
          <a:bodyPr wrap="square" rtlCol="0">
            <a:spAutoFit/>
          </a:bodyPr>
          <a:lstStyle/>
          <a:p>
            <a:pPr algn="ctr"/>
            <a:r>
              <a:rPr lang="en-GB" sz="3600">
                <a:latin typeface="Cambria Math" panose="02040503050406030204" pitchFamily="18" charset="0"/>
                <a:ea typeface="Cambria Math" panose="02040503050406030204" pitchFamily="18" charset="0"/>
              </a:rPr>
              <a:t>8 + 2</a:t>
            </a:r>
          </a:p>
        </p:txBody>
      </p:sp>
      <p:sp>
        <p:nvSpPr>
          <p:cNvPr id="23" name="TextBox 22">
            <a:extLst>
              <a:ext uri="{FF2B5EF4-FFF2-40B4-BE49-F238E27FC236}">
                <a16:creationId xmlns:a16="http://schemas.microsoft.com/office/drawing/2014/main" id="{2A9B9855-17CB-4E50-91F1-79661603F7C4}"/>
              </a:ext>
            </a:extLst>
          </p:cNvPr>
          <p:cNvSpPr txBox="1"/>
          <p:nvPr/>
        </p:nvSpPr>
        <p:spPr>
          <a:xfrm>
            <a:off x="4105732" y="4381347"/>
            <a:ext cx="1338513" cy="646331"/>
          </a:xfrm>
          <a:prstGeom prst="rect">
            <a:avLst/>
          </a:prstGeom>
          <a:noFill/>
          <a:ln>
            <a:solidFill>
              <a:srgbClr val="E50E46"/>
            </a:solidFill>
          </a:ln>
        </p:spPr>
        <p:txBody>
          <a:bodyPr wrap="square" rtlCol="0">
            <a:spAutoFit/>
          </a:bodyPr>
          <a:lstStyle/>
          <a:p>
            <a:pPr algn="ctr"/>
            <a:r>
              <a:rPr lang="en-GB" sz="3600">
                <a:latin typeface="Cambria Math" panose="02040503050406030204" pitchFamily="18" charset="0"/>
                <a:ea typeface="Cambria Math" panose="02040503050406030204" pitchFamily="18" charset="0"/>
              </a:rPr>
              <a:t>8 + 3</a:t>
            </a:r>
          </a:p>
        </p:txBody>
      </p:sp>
      <p:sp>
        <p:nvSpPr>
          <p:cNvPr id="24" name="TextBox 23">
            <a:extLst>
              <a:ext uri="{FF2B5EF4-FFF2-40B4-BE49-F238E27FC236}">
                <a16:creationId xmlns:a16="http://schemas.microsoft.com/office/drawing/2014/main" id="{A288C532-76F2-445E-B2B5-1DE5527AE1D2}"/>
              </a:ext>
            </a:extLst>
          </p:cNvPr>
          <p:cNvSpPr txBox="1"/>
          <p:nvPr/>
        </p:nvSpPr>
        <p:spPr>
          <a:xfrm>
            <a:off x="7159746" y="4368497"/>
            <a:ext cx="1338513" cy="646331"/>
          </a:xfrm>
          <a:prstGeom prst="rect">
            <a:avLst/>
          </a:prstGeom>
          <a:noFill/>
          <a:ln>
            <a:solidFill>
              <a:srgbClr val="E50E46"/>
            </a:solidFill>
          </a:ln>
        </p:spPr>
        <p:txBody>
          <a:bodyPr wrap="square" rtlCol="0">
            <a:spAutoFit/>
          </a:bodyPr>
          <a:lstStyle/>
          <a:p>
            <a:pPr algn="ctr"/>
            <a:r>
              <a:rPr lang="en-GB" sz="3600" dirty="0">
                <a:latin typeface="Cambria Math" panose="02040503050406030204" pitchFamily="18" charset="0"/>
                <a:ea typeface="Cambria Math" panose="02040503050406030204" pitchFamily="18" charset="0"/>
              </a:rPr>
              <a:t>8 + 5</a:t>
            </a:r>
          </a:p>
        </p:txBody>
      </p:sp>
      <p:sp>
        <p:nvSpPr>
          <p:cNvPr id="25" name="TextBox 24">
            <a:extLst>
              <a:ext uri="{FF2B5EF4-FFF2-40B4-BE49-F238E27FC236}">
                <a16:creationId xmlns:a16="http://schemas.microsoft.com/office/drawing/2014/main" id="{4456EEC7-3D60-4BCD-B3F4-12D79FE8297B}"/>
              </a:ext>
            </a:extLst>
          </p:cNvPr>
          <p:cNvSpPr txBox="1"/>
          <p:nvPr/>
        </p:nvSpPr>
        <p:spPr>
          <a:xfrm>
            <a:off x="9811495" y="4359232"/>
            <a:ext cx="1338513" cy="646331"/>
          </a:xfrm>
          <a:prstGeom prst="rect">
            <a:avLst/>
          </a:prstGeom>
          <a:noFill/>
          <a:ln>
            <a:solidFill>
              <a:srgbClr val="E50E46"/>
            </a:solidFill>
          </a:ln>
        </p:spPr>
        <p:txBody>
          <a:bodyPr wrap="square" rtlCol="0">
            <a:spAutoFit/>
          </a:bodyPr>
          <a:lstStyle/>
          <a:p>
            <a:pPr algn="ctr"/>
            <a:r>
              <a:rPr lang="en-GB" sz="3600" dirty="0">
                <a:latin typeface="Cambria Math" panose="02040503050406030204" pitchFamily="18" charset="0"/>
                <a:ea typeface="Cambria Math" panose="02040503050406030204" pitchFamily="18" charset="0"/>
              </a:rPr>
              <a:t>1 + 9</a:t>
            </a:r>
          </a:p>
        </p:txBody>
      </p:sp>
      <p:sp>
        <p:nvSpPr>
          <p:cNvPr id="26" name="Oval 25">
            <a:extLst>
              <a:ext uri="{FF2B5EF4-FFF2-40B4-BE49-F238E27FC236}">
                <a16:creationId xmlns:a16="http://schemas.microsoft.com/office/drawing/2014/main" id="{671EADC3-ABD6-4EFF-8D35-F113A7739686}"/>
              </a:ext>
            </a:extLst>
          </p:cNvPr>
          <p:cNvSpPr/>
          <p:nvPr/>
        </p:nvSpPr>
        <p:spPr>
          <a:xfrm>
            <a:off x="1871496" y="3914341"/>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A</a:t>
            </a:r>
          </a:p>
        </p:txBody>
      </p:sp>
      <p:sp>
        <p:nvSpPr>
          <p:cNvPr id="27" name="Oval 26">
            <a:extLst>
              <a:ext uri="{FF2B5EF4-FFF2-40B4-BE49-F238E27FC236}">
                <a16:creationId xmlns:a16="http://schemas.microsoft.com/office/drawing/2014/main" id="{070AEC4F-DABC-4360-AB7C-BA29D0A195EE}"/>
              </a:ext>
            </a:extLst>
          </p:cNvPr>
          <p:cNvSpPr/>
          <p:nvPr/>
        </p:nvSpPr>
        <p:spPr>
          <a:xfrm>
            <a:off x="4556865" y="3914341"/>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B</a:t>
            </a:r>
          </a:p>
        </p:txBody>
      </p:sp>
      <p:sp>
        <p:nvSpPr>
          <p:cNvPr id="28" name="Oval 27">
            <a:extLst>
              <a:ext uri="{FF2B5EF4-FFF2-40B4-BE49-F238E27FC236}">
                <a16:creationId xmlns:a16="http://schemas.microsoft.com/office/drawing/2014/main" id="{672DD966-76F4-4C7E-BFCC-1039B37FF1DD}"/>
              </a:ext>
            </a:extLst>
          </p:cNvPr>
          <p:cNvSpPr/>
          <p:nvPr/>
        </p:nvSpPr>
        <p:spPr>
          <a:xfrm>
            <a:off x="7610879" y="3914341"/>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C</a:t>
            </a:r>
          </a:p>
        </p:txBody>
      </p:sp>
      <p:sp>
        <p:nvSpPr>
          <p:cNvPr id="29" name="Oval 28">
            <a:extLst>
              <a:ext uri="{FF2B5EF4-FFF2-40B4-BE49-F238E27FC236}">
                <a16:creationId xmlns:a16="http://schemas.microsoft.com/office/drawing/2014/main" id="{161FD570-F9F7-4755-96B4-54826EC997C2}"/>
              </a:ext>
            </a:extLst>
          </p:cNvPr>
          <p:cNvSpPr/>
          <p:nvPr/>
        </p:nvSpPr>
        <p:spPr>
          <a:xfrm>
            <a:off x="10262629" y="3914341"/>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D</a:t>
            </a:r>
          </a:p>
        </p:txBody>
      </p:sp>
      <p:sp>
        <p:nvSpPr>
          <p:cNvPr id="30" name="Text Placeholder 2">
            <a:extLst>
              <a:ext uri="{FF2B5EF4-FFF2-40B4-BE49-F238E27FC236}">
                <a16:creationId xmlns:a16="http://schemas.microsoft.com/office/drawing/2014/main" id="{77750430-28F7-4C3D-A8B8-C9141E01494E}"/>
              </a:ext>
            </a:extLst>
          </p:cNvPr>
          <p:cNvSpPr txBox="1">
            <a:spLocks/>
          </p:cNvSpPr>
          <p:nvPr/>
        </p:nvSpPr>
        <p:spPr>
          <a:xfrm>
            <a:off x="1268452" y="111196"/>
            <a:ext cx="10383156" cy="726262"/>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Q7: To add and subtract across 10 including using recall of addition and subtraction facts.</a:t>
            </a:r>
          </a:p>
        </p:txBody>
      </p:sp>
    </p:spTree>
    <p:extLst>
      <p:ext uri="{BB962C8B-B14F-4D97-AF65-F5344CB8AC3E}">
        <p14:creationId xmlns:p14="http://schemas.microsoft.com/office/powerpoint/2010/main" val="280859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CFBEEC75-CA4F-41D6-9E02-643A9AEA80D9}"/>
              </a:ext>
            </a:extLst>
          </p:cNvPr>
          <p:cNvGraphicFramePr>
            <a:graphicFrameLocks noGrp="1"/>
          </p:cNvGraphicFramePr>
          <p:nvPr>
            <p:extLst>
              <p:ext uri="{D42A27DB-BD31-4B8C-83A1-F6EECF244321}">
                <p14:modId xmlns:p14="http://schemas.microsoft.com/office/powerpoint/2010/main" val="4128189108"/>
              </p:ext>
            </p:extLst>
          </p:nvPr>
        </p:nvGraphicFramePr>
        <p:xfrm>
          <a:off x="1313952" y="1657350"/>
          <a:ext cx="9964002" cy="4365932"/>
        </p:xfrm>
        <a:graphic>
          <a:graphicData uri="http://schemas.openxmlformats.org/drawingml/2006/table">
            <a:tbl>
              <a:tblPr firstRow="1" bandRow="1">
                <a:tableStyleId>{5C22544A-7EE6-4342-B048-85BDC9FD1C3A}</a:tableStyleId>
              </a:tblPr>
              <a:tblGrid>
                <a:gridCol w="1123363">
                  <a:extLst>
                    <a:ext uri="{9D8B030D-6E8A-4147-A177-3AD203B41FA5}">
                      <a16:colId xmlns:a16="http://schemas.microsoft.com/office/drawing/2014/main" val="1045037371"/>
                    </a:ext>
                  </a:extLst>
                </a:gridCol>
                <a:gridCol w="4760748">
                  <a:extLst>
                    <a:ext uri="{9D8B030D-6E8A-4147-A177-3AD203B41FA5}">
                      <a16:colId xmlns:a16="http://schemas.microsoft.com/office/drawing/2014/main" val="1633257149"/>
                    </a:ext>
                  </a:extLst>
                </a:gridCol>
                <a:gridCol w="4079891">
                  <a:extLst>
                    <a:ext uri="{9D8B030D-6E8A-4147-A177-3AD203B41FA5}">
                      <a16:colId xmlns:a16="http://schemas.microsoft.com/office/drawing/2014/main" val="99065527"/>
                    </a:ext>
                  </a:extLst>
                </a:gridCol>
              </a:tblGrid>
              <a:tr h="384291">
                <a:tc>
                  <a:txBody>
                    <a:bodyPr/>
                    <a:lstStyle/>
                    <a:p>
                      <a:r>
                        <a:rPr lang="en-GB" sz="1400" dirty="0">
                          <a:solidFill>
                            <a:schemeClr val="tx1"/>
                          </a:solidFill>
                          <a:latin typeface="Century Gothic"/>
                        </a:rPr>
                        <a:t>Answer</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latin typeface="Century Gothic"/>
                        </a:rPr>
                        <a:t>Misconception </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GB" sz="1400" dirty="0">
                          <a:solidFill>
                            <a:schemeClr val="tx1"/>
                          </a:solidFill>
                          <a:latin typeface="Century Gothic"/>
                        </a:rPr>
                        <a:t>Response Signpost</a:t>
                      </a:r>
                    </a:p>
                  </a:txBody>
                  <a:tcPr marL="162560" marR="162560" marT="81280" marB="81280">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7665908"/>
                  </a:ext>
                </a:extLst>
              </a:tr>
              <a:tr h="737576">
                <a:tc>
                  <a:txBody>
                    <a:bodyPr/>
                    <a:lstStyle/>
                    <a:p>
                      <a:pPr lvl="0">
                        <a:buNone/>
                      </a:pPr>
                      <a:r>
                        <a:rPr lang="en-GB" sz="1400" dirty="0">
                          <a:solidFill>
                            <a:schemeClr val="tx1"/>
                          </a:solidFill>
                          <a:latin typeface="Century Gothic"/>
                        </a:rPr>
                        <a:t>A. </a:t>
                      </a:r>
                      <a:endParaRPr lang="en-US" sz="1400" dirty="0"/>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accent6">
                              <a:lumMod val="75000"/>
                            </a:schemeClr>
                          </a:solidFill>
                          <a:latin typeface="Century Gothic"/>
                        </a:rPr>
                        <a:t>Correct.</a:t>
                      </a:r>
                      <a:r>
                        <a:rPr lang="en-GB" sz="1400" b="1" i="0" u="none" strike="noStrike" noProof="0" dirty="0">
                          <a:solidFill>
                            <a:srgbClr val="C00000"/>
                          </a:solidFill>
                          <a:latin typeface="Century Gothic"/>
                        </a:rPr>
                        <a:t> </a:t>
                      </a:r>
                    </a:p>
                    <a:p>
                      <a:pPr marL="0" marR="0" lvl="0" indent="0" algn="l" rtl="0" eaLnBrk="1" fontAlgn="auto" latinLnBrk="0" hangingPunct="1">
                        <a:lnSpc>
                          <a:spcPct val="100000"/>
                        </a:lnSpc>
                        <a:spcBef>
                          <a:spcPts val="0"/>
                        </a:spcBef>
                        <a:spcAft>
                          <a:spcPts val="0"/>
                        </a:spcAft>
                        <a:buClrTx/>
                        <a:buSzTx/>
                        <a:buFontTx/>
                        <a:buNone/>
                      </a:pPr>
                      <a:r>
                        <a:rPr lang="en-GB" sz="1400" dirty="0">
                          <a:solidFill>
                            <a:schemeClr val="tx1"/>
                          </a:solidFill>
                          <a:latin typeface="Century Gothic"/>
                        </a:rPr>
                        <a:t>The pupil is able to mentally add across 10 by using the number bonds of 10 to make ten.</a:t>
                      </a:r>
                    </a:p>
                    <a:p>
                      <a:pPr lvl="0">
                        <a:buNone/>
                      </a:pPr>
                      <a:endParaRPr lang="en-GB" sz="140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tc rowSpan="4">
                  <a:txBody>
                    <a:bodyPr/>
                    <a:lstStyle/>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Use of manipulatives  and part-whole models to compose and decompose 2-digit numbers in various ways will support pupils conceptual understanding of the composition of numbers. Plan Maths Meetings to address misconceptions.</a:t>
                      </a:r>
                    </a:p>
                    <a:p>
                      <a:pPr lvl="0" algn="l">
                        <a:lnSpc>
                          <a:spcPct val="100000"/>
                        </a:lnSpc>
                        <a:spcBef>
                          <a:spcPts val="0"/>
                        </a:spcBef>
                        <a:spcAft>
                          <a:spcPts val="0"/>
                        </a:spcAft>
                        <a:buNone/>
                      </a:pPr>
                      <a:endParaRPr lang="en-GB" sz="1400" b="0" i="0" u="none" strike="noStrike" noProof="0" dirty="0">
                        <a:solidFill>
                          <a:schemeClr val="tx1"/>
                        </a:solidFill>
                        <a:latin typeface="Century Gothic"/>
                      </a:endParaRPr>
                    </a:p>
                    <a:p>
                      <a:pPr marL="285750" lvl="0" indent="-285750" algn="l">
                        <a:lnSpc>
                          <a:spcPct val="100000"/>
                        </a:lnSpc>
                        <a:spcBef>
                          <a:spcPts val="0"/>
                        </a:spcBef>
                        <a:spcAft>
                          <a:spcPts val="0"/>
                        </a:spcAft>
                        <a:buFont typeface="Wingdings" panose="05000000000000000000" pitchFamily="2" charset="2"/>
                        <a:buChar char="Ø"/>
                      </a:pPr>
                      <a:r>
                        <a:rPr lang="en-GB" sz="1400" b="0" i="0" u="none" strike="noStrike" noProof="0" dirty="0">
                          <a:solidFill>
                            <a:schemeClr val="tx1"/>
                          </a:solidFill>
                          <a:latin typeface="Century Gothic"/>
                        </a:rPr>
                        <a:t>Booster: Y2 U9 Lesson 1 Apply the ‘Make ten’ strategy.</a:t>
                      </a:r>
                    </a:p>
                    <a:p>
                      <a:pPr marL="0" lvl="0" indent="0" algn="l">
                        <a:lnSpc>
                          <a:spcPct val="100000"/>
                        </a:lnSpc>
                        <a:spcBef>
                          <a:spcPts val="0"/>
                        </a:spcBef>
                        <a:spcAft>
                          <a:spcPts val="0"/>
                        </a:spcAft>
                        <a:buFont typeface="Wingdings" panose="05000000000000000000" pitchFamily="2" charset="2"/>
                        <a:buNone/>
                      </a:pPr>
                      <a:endParaRPr lang="en-GB" sz="1400" b="0" i="0" u="none" strike="noStrike" noProof="0" dirty="0">
                        <a:solidFill>
                          <a:schemeClr val="tx1"/>
                        </a:solidFill>
                        <a:latin typeface="Century Gothic"/>
                      </a:endParaRPr>
                    </a:p>
                  </a:txBody>
                  <a:tcPr marL="162560" marR="162560" marT="81280" marB="81280">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4082257941"/>
                  </a:ext>
                </a:extLst>
              </a:tr>
              <a:tr h="933641">
                <a:tc>
                  <a:txBody>
                    <a:bodyPr/>
                    <a:lstStyle/>
                    <a:p>
                      <a:pPr lvl="0">
                        <a:buNone/>
                      </a:pPr>
                      <a:r>
                        <a:rPr lang="en-GB" sz="1400" dirty="0">
                          <a:solidFill>
                            <a:schemeClr val="tx1"/>
                          </a:solidFill>
                          <a:latin typeface="Century Gothic"/>
                        </a:rPr>
                        <a:t>B. </a:t>
                      </a:r>
                      <a:endParaRPr lang="en-US" sz="1400" dirty="0"/>
                    </a:p>
                  </a:txBody>
                  <a:tcPr marL="162560" marR="162560" marT="81280" marB="81280">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a:txBody>
                    <a:bodyPr/>
                    <a:lstStyle/>
                    <a:p>
                      <a:pPr lvl="0" algn="l">
                        <a:lnSpc>
                          <a:spcPct val="100000"/>
                        </a:lnSpc>
                        <a:spcBef>
                          <a:spcPts val="0"/>
                        </a:spcBef>
                        <a:spcAft>
                          <a:spcPts val="0"/>
                        </a:spcAft>
                        <a:buNone/>
                      </a:pPr>
                      <a:r>
                        <a:rPr lang="en-GB" sz="1400" b="1" i="0" u="none" strike="noStrike" noProof="0" dirty="0">
                          <a:solidFill>
                            <a:srgbClr val="C00000"/>
                          </a:solidFill>
                          <a:latin typeface="Century Gothic"/>
                        </a:rPr>
                        <a:t>Incorrect.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a:rPr>
                        <a:t>The pupil may have partitioned 5 into 2 and 3 but used the wrong digit.</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vMerge="1">
                  <a:txBody>
                    <a:bodyPr/>
                    <a:lstStyle/>
                    <a:p>
                      <a:endParaRPr lang="en-US"/>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noFill/>
                  </a:tcPr>
                </a:tc>
                <a:extLst>
                  <a:ext uri="{0D108BD9-81ED-4DB2-BD59-A6C34878D82A}">
                    <a16:rowId xmlns:a16="http://schemas.microsoft.com/office/drawing/2014/main" val="661732104"/>
                  </a:ext>
                </a:extLst>
              </a:tr>
              <a:tr h="1012784">
                <a:tc>
                  <a:txBody>
                    <a:bodyPr/>
                    <a:lstStyle/>
                    <a:p>
                      <a:pPr lvl="0">
                        <a:buNone/>
                      </a:pPr>
                      <a:r>
                        <a:rPr lang="en-GB" sz="1400" dirty="0">
                          <a:solidFill>
                            <a:schemeClr val="tx1"/>
                          </a:solidFill>
                          <a:latin typeface="Century Gothic"/>
                        </a:rPr>
                        <a:t>C. </a:t>
                      </a:r>
                      <a:endParaRPr lang="en-US" sz="1400" dirty="0"/>
                    </a:p>
                  </a:txBody>
                  <a:tcPr marL="162560" marR="162560" marT="81280" marB="81280">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a:txBody>
                    <a:bodyPr/>
                    <a:lstStyle/>
                    <a:p>
                      <a:pPr lvl="0">
                        <a:buNone/>
                      </a:pPr>
                      <a:r>
                        <a:rPr lang="en-GB" sz="1400" b="1" dirty="0">
                          <a:solidFill>
                            <a:srgbClr val="C00000"/>
                          </a:solidFill>
                          <a:latin typeface="Century Gothic"/>
                        </a:rPr>
                        <a:t>Incorrect</a:t>
                      </a:r>
                      <a:r>
                        <a:rPr lang="en-GB" sz="1400" dirty="0">
                          <a:solidFill>
                            <a:schemeClr val="tx1"/>
                          </a:solidFill>
                          <a:latin typeface="Century Gothic"/>
                        </a:rPr>
                        <a:t>. </a:t>
                      </a:r>
                    </a:p>
                    <a:p>
                      <a:pPr lvl="0">
                        <a:buNone/>
                      </a:pPr>
                      <a:r>
                        <a:rPr lang="en-GB" sz="1400" dirty="0">
                          <a:solidFill>
                            <a:schemeClr val="tx1"/>
                          </a:solidFill>
                          <a:latin typeface="Century Gothic"/>
                        </a:rPr>
                        <a:t>The pupil may have misunderstood the make ten strategy and selected the option of adding the ones provided.</a:t>
                      </a: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vMerge="1">
                  <a:txBody>
                    <a:bodyPr/>
                    <a:lstStyle/>
                    <a:p>
                      <a:endParaRPr lang="en-US"/>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noFill/>
                  </a:tcPr>
                </a:tc>
                <a:extLst>
                  <a:ext uri="{0D108BD9-81ED-4DB2-BD59-A6C34878D82A}">
                    <a16:rowId xmlns:a16="http://schemas.microsoft.com/office/drawing/2014/main" val="1522266494"/>
                  </a:ext>
                </a:extLst>
              </a:tr>
              <a:tr h="933640">
                <a:tc>
                  <a:txBody>
                    <a:bodyPr/>
                    <a:lstStyle/>
                    <a:p>
                      <a:pPr lvl="0">
                        <a:buNone/>
                      </a:pPr>
                      <a:r>
                        <a:rPr lang="en-GB" sz="1400" dirty="0">
                          <a:solidFill>
                            <a:schemeClr val="tx1"/>
                          </a:solidFill>
                          <a:latin typeface="Century Gothic"/>
                        </a:rPr>
                        <a:t>D.</a:t>
                      </a:r>
                    </a:p>
                  </a:txBody>
                  <a:tcPr marL="162560" marR="162560" marT="81280" marB="81280">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a:txBody>
                    <a:bodyPr/>
                    <a:lstStyle/>
                    <a:p>
                      <a:pPr marL="0" marR="0" lvl="0" indent="0" algn="l">
                        <a:lnSpc>
                          <a:spcPct val="100000"/>
                        </a:lnSpc>
                        <a:spcBef>
                          <a:spcPts val="0"/>
                        </a:spcBef>
                        <a:spcAft>
                          <a:spcPts val="0"/>
                        </a:spcAft>
                        <a:buNone/>
                      </a:pPr>
                      <a:r>
                        <a:rPr lang="en-GB" sz="1400" b="1" i="0" u="none" strike="noStrike" noProof="0" dirty="0">
                          <a:solidFill>
                            <a:srgbClr val="C00000"/>
                          </a:solidFill>
                          <a:latin typeface="Century Gothic"/>
                        </a:rPr>
                        <a:t>Incorrect. </a:t>
                      </a:r>
                      <a:endParaRPr lang="en-US" sz="1400" b="1" i="0" u="none" strike="noStrike" noProof="0" dirty="0">
                        <a:latin typeface="Century Gothic"/>
                      </a:endParaRPr>
                    </a:p>
                    <a:p>
                      <a:pPr marL="0" marR="0" lvl="0" indent="0" algn="l">
                        <a:lnSpc>
                          <a:spcPct val="100000"/>
                        </a:lnSpc>
                        <a:spcBef>
                          <a:spcPts val="0"/>
                        </a:spcBef>
                        <a:spcAft>
                          <a:spcPts val="0"/>
                        </a:spcAft>
                        <a:buNone/>
                      </a:pPr>
                      <a:r>
                        <a:rPr lang="en-GB" sz="1400" b="0" i="0" u="none" strike="noStrike" noProof="0" dirty="0">
                          <a:solidFill>
                            <a:schemeClr val="tx1"/>
                          </a:solidFill>
                          <a:latin typeface="Century Gothic"/>
                        </a:rPr>
                        <a:t>The pupil may not have understood the strategy and selected the 1 from the tens number and chosen the related number bond.</a:t>
                      </a:r>
                      <a:endParaRPr lang="en-GB" dirty="0">
                        <a:latin typeface="Century Gothic"/>
                      </a:endParaRPr>
                    </a:p>
                  </a:txBody>
                  <a:tcPr marL="162560" marR="162560" marT="81280" marB="812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v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295346596"/>
                  </a:ext>
                </a:extLst>
              </a:tr>
            </a:tbl>
          </a:graphicData>
        </a:graphic>
      </p:graphicFrame>
      <p:sp>
        <p:nvSpPr>
          <p:cNvPr id="7" name="Text Placeholder 2">
            <a:extLst>
              <a:ext uri="{FF2B5EF4-FFF2-40B4-BE49-F238E27FC236}">
                <a16:creationId xmlns:a16="http://schemas.microsoft.com/office/drawing/2014/main" id="{1647AA9E-090A-4520-941B-E30431A628C5}"/>
              </a:ext>
            </a:extLst>
          </p:cNvPr>
          <p:cNvSpPr txBox="1">
            <a:spLocks/>
          </p:cNvSpPr>
          <p:nvPr/>
        </p:nvSpPr>
        <p:spPr>
          <a:xfrm>
            <a:off x="1268452" y="111196"/>
            <a:ext cx="10383156" cy="726262"/>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panose="020B0502020202020204" pitchFamily="34" charset="0"/>
              </a:rPr>
              <a:t>Y3 U1 Pre-Unit Q7: To add and subtract across 10 including using recall of addition and subtraction facts. </a:t>
            </a:r>
          </a:p>
        </p:txBody>
      </p:sp>
      <p:sp>
        <p:nvSpPr>
          <p:cNvPr id="8" name="Text Placeholder 1">
            <a:extLst>
              <a:ext uri="{FF2B5EF4-FFF2-40B4-BE49-F238E27FC236}">
                <a16:creationId xmlns:a16="http://schemas.microsoft.com/office/drawing/2014/main" id="{DDAFCA26-790A-44F5-8F3C-163C5A1F83F8}"/>
              </a:ext>
            </a:extLst>
          </p:cNvPr>
          <p:cNvSpPr txBox="1">
            <a:spLocks/>
          </p:cNvSpPr>
          <p:nvPr/>
        </p:nvSpPr>
        <p:spPr>
          <a:xfrm>
            <a:off x="1688849" y="857814"/>
            <a:ext cx="9542363" cy="72626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400" b="1" dirty="0">
                <a:solidFill>
                  <a:srgbClr val="E40045"/>
                </a:solidFill>
                <a:latin typeface="Century Gothic"/>
                <a:cs typeface="New Peninim MT"/>
              </a:rPr>
              <a:t>When using the make ten strategy, which number bond will help when calculating 18 + 5 = 23. </a:t>
            </a:r>
            <a:endParaRPr lang="en-GB" sz="2400" b="1" dirty="0">
              <a:solidFill>
                <a:srgbClr val="E40045"/>
              </a:solidFill>
              <a:latin typeface="Century Gothic" panose="020B0502020202020204" pitchFamily="34" charset="0"/>
              <a:cs typeface="New Peninim MT" pitchFamily="2" charset="-79"/>
            </a:endParaRPr>
          </a:p>
          <a:p>
            <a:pPr marL="0" indent="0" algn="ctr">
              <a:lnSpc>
                <a:spcPts val="4000"/>
              </a:lnSpc>
              <a:buNone/>
            </a:pPr>
            <a:endParaRPr lang="en-GB" sz="3200" b="1" dirty="0">
              <a:solidFill>
                <a:srgbClr val="E40045"/>
              </a:solidFill>
              <a:latin typeface="Century Gothic" panose="020B0502020202020204" pitchFamily="34" charset="0"/>
              <a:cs typeface="New Peninim MT" pitchFamily="2" charset="-79"/>
            </a:endParaRPr>
          </a:p>
        </p:txBody>
      </p:sp>
    </p:spTree>
    <p:extLst>
      <p:ext uri="{BB962C8B-B14F-4D97-AF65-F5344CB8AC3E}">
        <p14:creationId xmlns:p14="http://schemas.microsoft.com/office/powerpoint/2010/main" val="1769640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irl sitting on a table&#10;&#10;Description automatically generated">
            <a:extLst>
              <a:ext uri="{FF2B5EF4-FFF2-40B4-BE49-F238E27FC236}">
                <a16:creationId xmlns:a16="http://schemas.microsoft.com/office/drawing/2014/main" id="{4DFCC139-530C-BA4F-8F19-62E2A8040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98049"/>
            <a:ext cx="6154356" cy="4102904"/>
          </a:xfrm>
          <a:prstGeom prst="rect">
            <a:avLst/>
          </a:prstGeom>
        </p:spPr>
      </p:pic>
      <p:sp>
        <p:nvSpPr>
          <p:cNvPr id="6" name="TextBox 5">
            <a:extLst>
              <a:ext uri="{FF2B5EF4-FFF2-40B4-BE49-F238E27FC236}">
                <a16:creationId xmlns:a16="http://schemas.microsoft.com/office/drawing/2014/main" id="{6D23AECC-BBAC-40BC-9C4F-1918E3ABC82E}"/>
              </a:ext>
            </a:extLst>
          </p:cNvPr>
          <p:cNvSpPr txBox="1"/>
          <p:nvPr/>
        </p:nvSpPr>
        <p:spPr>
          <a:xfrm>
            <a:off x="7269479" y="2857647"/>
            <a:ext cx="4013871" cy="3108543"/>
          </a:xfrm>
          <a:prstGeom prst="rect">
            <a:avLst/>
          </a:prstGeom>
          <a:noFill/>
        </p:spPr>
        <p:txBody>
          <a:bodyPr wrap="square" lIns="91440" tIns="45720" rIns="91440" bIns="45720" anchor="t">
            <a:spAutoFit/>
          </a:bodyPr>
          <a:lstStyle/>
          <a:p>
            <a:pPr algn="ctr" fontAlgn="base"/>
            <a:r>
              <a:rPr lang="en-GB" sz="2800" b="1" i="0" dirty="0">
                <a:solidFill>
                  <a:srgbClr val="000000"/>
                </a:solidFill>
                <a:effectLst/>
                <a:latin typeface="Century Gothic"/>
              </a:rPr>
              <a:t>Year </a:t>
            </a:r>
            <a:r>
              <a:rPr lang="en-GB" sz="2800" b="1" dirty="0">
                <a:solidFill>
                  <a:srgbClr val="000000"/>
                </a:solidFill>
                <a:latin typeface="Century Gothic"/>
              </a:rPr>
              <a:t>3 Autumn 1</a:t>
            </a:r>
            <a:endParaRPr lang="en-GB" sz="2800" b="1" i="0" dirty="0">
              <a:solidFill>
                <a:srgbClr val="000000"/>
              </a:solidFill>
              <a:effectLst/>
              <a:latin typeface="Century Gothic" panose="020B0502020202020204" pitchFamily="34" charset="0"/>
            </a:endParaRPr>
          </a:p>
          <a:p>
            <a:pPr algn="ctr" fontAlgn="base"/>
            <a:r>
              <a:rPr lang="en-GB" sz="2800" b="1" i="0" dirty="0">
                <a:solidFill>
                  <a:srgbClr val="000000"/>
                </a:solidFill>
                <a:effectLst/>
                <a:latin typeface="Century Gothic"/>
              </a:rPr>
              <a:t>Unit</a:t>
            </a:r>
            <a:r>
              <a:rPr lang="en-GB" sz="2800" b="1" dirty="0">
                <a:solidFill>
                  <a:srgbClr val="000000"/>
                </a:solidFill>
                <a:latin typeface="Century Gothic"/>
              </a:rPr>
              <a:t> 1</a:t>
            </a:r>
          </a:p>
          <a:p>
            <a:pPr algn="ctr" fontAlgn="base"/>
            <a:endParaRPr lang="en-GB" sz="2800" b="1" dirty="0">
              <a:solidFill>
                <a:srgbClr val="000000"/>
              </a:solidFill>
              <a:latin typeface="Century Gothic"/>
            </a:endParaRPr>
          </a:p>
          <a:p>
            <a:pPr algn="ctr" fontAlgn="base"/>
            <a:r>
              <a:rPr lang="en-US" sz="2800" b="1" i="0" dirty="0">
                <a:solidFill>
                  <a:srgbClr val="000000"/>
                </a:solidFill>
                <a:effectLst/>
                <a:latin typeface="Century Gothic"/>
              </a:rPr>
              <a:t>Number sense &amp; exploring calculation strategies</a:t>
            </a:r>
          </a:p>
          <a:p>
            <a:pPr algn="ctr" fontAlgn="base"/>
            <a:r>
              <a:rPr lang="en-GB" sz="2800" b="0" i="0" u="none" strike="noStrike" dirty="0">
                <a:solidFill>
                  <a:srgbClr val="000000"/>
                </a:solidFill>
                <a:effectLst/>
                <a:latin typeface="Century Gothic"/>
              </a:rPr>
              <a:t> </a:t>
            </a:r>
            <a:r>
              <a:rPr lang="en-US" sz="2800" b="0" i="0" dirty="0">
                <a:solidFill>
                  <a:srgbClr val="000000"/>
                </a:solidFill>
                <a:effectLst/>
                <a:latin typeface="Century Gothic"/>
              </a:rPr>
              <a:t>​</a:t>
            </a:r>
          </a:p>
        </p:txBody>
      </p:sp>
      <p:sp>
        <p:nvSpPr>
          <p:cNvPr id="8" name="Title 1">
            <a:extLst>
              <a:ext uri="{FF2B5EF4-FFF2-40B4-BE49-F238E27FC236}">
                <a16:creationId xmlns:a16="http://schemas.microsoft.com/office/drawing/2014/main" id="{3E564166-D997-4143-8F18-D323E2E6CE67}"/>
              </a:ext>
            </a:extLst>
          </p:cNvPr>
          <p:cNvSpPr txBox="1">
            <a:spLocks/>
          </p:cNvSpPr>
          <p:nvPr/>
        </p:nvSpPr>
        <p:spPr>
          <a:xfrm>
            <a:off x="1867893" y="389264"/>
            <a:ext cx="9273719" cy="76778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Century Gothic" panose="020B0502020202020204" pitchFamily="34" charset="0"/>
                <a:cs typeface="Arial" panose="020B0604020202020204" pitchFamily="34" charset="0"/>
              </a:rPr>
              <a:t>Y3U1 Pre-Unit Quiz: Pupil version</a:t>
            </a:r>
          </a:p>
        </p:txBody>
      </p:sp>
    </p:spTree>
    <p:extLst>
      <p:ext uri="{BB962C8B-B14F-4D97-AF65-F5344CB8AC3E}">
        <p14:creationId xmlns:p14="http://schemas.microsoft.com/office/powerpoint/2010/main" val="1822212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1895530" y="4094419"/>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321427" y="4094419"/>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849620" y="4094419"/>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275937" y="4094419"/>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313952" y="178040"/>
            <a:ext cx="2878903" cy="428988"/>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U1 Pre-Unit Q1:</a:t>
            </a:r>
            <a:endParaRPr lang="en-US" sz="2400" dirty="0">
              <a:latin typeface="Century Gothic"/>
              <a:cs typeface="Arial" panose="020B0604020202020204" pitchFamily="34" charset="0"/>
            </a:endParaRPr>
          </a:p>
        </p:txBody>
      </p:sp>
      <p:sp>
        <p:nvSpPr>
          <p:cNvPr id="23" name="Text Placeholder 1">
            <a:extLst>
              <a:ext uri="{FF2B5EF4-FFF2-40B4-BE49-F238E27FC236}">
                <a16:creationId xmlns:a16="http://schemas.microsoft.com/office/drawing/2014/main" id="{9BD416E1-C7A9-40D0-AB72-A2F143708C2F}"/>
              </a:ext>
            </a:extLst>
          </p:cNvPr>
          <p:cNvSpPr txBox="1">
            <a:spLocks/>
          </p:cNvSpPr>
          <p:nvPr/>
        </p:nvSpPr>
        <p:spPr>
          <a:xfrm>
            <a:off x="1313952" y="873454"/>
            <a:ext cx="10008259" cy="106844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a:cs typeface="New Peninim MT"/>
              </a:rPr>
              <a:t>Which of these 2-digit numbers shows six groups of ten and three ones?</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398009" y="456641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36</a:t>
            </a:r>
          </a:p>
        </p:txBody>
      </p:sp>
      <p:sp>
        <p:nvSpPr>
          <p:cNvPr id="25" name="TextBox 24">
            <a:extLst>
              <a:ext uri="{FF2B5EF4-FFF2-40B4-BE49-F238E27FC236}">
                <a16:creationId xmlns:a16="http://schemas.microsoft.com/office/drawing/2014/main" id="{21205C56-F59B-4A76-BACA-F6FF73D4075C}"/>
              </a:ext>
            </a:extLst>
          </p:cNvPr>
          <p:cNvSpPr txBox="1"/>
          <p:nvPr/>
        </p:nvSpPr>
        <p:spPr>
          <a:xfrm>
            <a:off x="383171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60</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359904" y="4571950"/>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13</a:t>
            </a:r>
          </a:p>
        </p:txBody>
      </p:sp>
      <p:sp>
        <p:nvSpPr>
          <p:cNvPr id="27" name="TextBox 26">
            <a:extLst>
              <a:ext uri="{FF2B5EF4-FFF2-40B4-BE49-F238E27FC236}">
                <a16:creationId xmlns:a16="http://schemas.microsoft.com/office/drawing/2014/main" id="{6C4D34C1-8D7D-42BC-9369-A441EBCCA98D}"/>
              </a:ext>
            </a:extLst>
          </p:cNvPr>
          <p:cNvSpPr txBox="1"/>
          <p:nvPr/>
        </p:nvSpPr>
        <p:spPr>
          <a:xfrm>
            <a:off x="8786221" y="4566417"/>
            <a:ext cx="1338513" cy="830997"/>
          </a:xfrm>
          <a:prstGeom prst="rect">
            <a:avLst/>
          </a:prstGeom>
          <a:noFill/>
          <a:ln>
            <a:solidFill>
              <a:srgbClr val="E50E46"/>
            </a:solidFill>
          </a:ln>
        </p:spPr>
        <p:txBody>
          <a:bodyPr wrap="square" rtlCol="0">
            <a:spAutoFit/>
          </a:bodyPr>
          <a:lstStyle/>
          <a:p>
            <a:pPr algn="ctr"/>
            <a:r>
              <a:rPr lang="en-GB" sz="4800">
                <a:latin typeface="Cambria Math" panose="02040503050406030204" pitchFamily="18" charset="0"/>
                <a:ea typeface="Cambria Math" panose="02040503050406030204" pitchFamily="18" charset="0"/>
              </a:rPr>
              <a:t>63</a:t>
            </a:r>
          </a:p>
        </p:txBody>
      </p:sp>
    </p:spTree>
    <p:extLst>
      <p:ext uri="{BB962C8B-B14F-4D97-AF65-F5344CB8AC3E}">
        <p14:creationId xmlns:p14="http://schemas.microsoft.com/office/powerpoint/2010/main" val="891557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2040213" y="4644216"/>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4466110" y="4644216"/>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6994303" y="4644216"/>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9420620" y="4644216"/>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639148" y="5096922"/>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43</a:t>
            </a:r>
          </a:p>
        </p:txBody>
      </p:sp>
      <p:sp>
        <p:nvSpPr>
          <p:cNvPr id="25" name="TextBox 24">
            <a:extLst>
              <a:ext uri="{FF2B5EF4-FFF2-40B4-BE49-F238E27FC236}">
                <a16:creationId xmlns:a16="http://schemas.microsoft.com/office/drawing/2014/main" id="{21205C56-F59B-4A76-BACA-F6FF73D4075C}"/>
              </a:ext>
            </a:extLst>
          </p:cNvPr>
          <p:cNvSpPr txBox="1"/>
          <p:nvPr/>
        </p:nvSpPr>
        <p:spPr>
          <a:xfrm>
            <a:off x="4072850" y="5096923"/>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25</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601043" y="510245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24</a:t>
            </a:r>
          </a:p>
        </p:txBody>
      </p:sp>
      <p:sp>
        <p:nvSpPr>
          <p:cNvPr id="27" name="TextBox 26">
            <a:extLst>
              <a:ext uri="{FF2B5EF4-FFF2-40B4-BE49-F238E27FC236}">
                <a16:creationId xmlns:a16="http://schemas.microsoft.com/office/drawing/2014/main" id="{6C4D34C1-8D7D-42BC-9369-A441EBCCA98D}"/>
              </a:ext>
            </a:extLst>
          </p:cNvPr>
          <p:cNvSpPr txBox="1"/>
          <p:nvPr/>
        </p:nvSpPr>
        <p:spPr>
          <a:xfrm>
            <a:off x="9027360" y="5096923"/>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23</a:t>
            </a:r>
          </a:p>
        </p:txBody>
      </p:sp>
      <p:sp>
        <p:nvSpPr>
          <p:cNvPr id="19" name="Text Placeholder 2">
            <a:extLst>
              <a:ext uri="{FF2B5EF4-FFF2-40B4-BE49-F238E27FC236}">
                <a16:creationId xmlns:a16="http://schemas.microsoft.com/office/drawing/2014/main" id="{ABECE021-9345-4761-AEC3-BBBFA45B6540}"/>
              </a:ext>
            </a:extLst>
          </p:cNvPr>
          <p:cNvSpPr txBox="1">
            <a:spLocks/>
          </p:cNvSpPr>
          <p:nvPr/>
        </p:nvSpPr>
        <p:spPr>
          <a:xfrm>
            <a:off x="1464017" y="169752"/>
            <a:ext cx="2743865" cy="41347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U1Pre-Unit Q2:  </a:t>
            </a:r>
            <a:endParaRPr lang="en-US" sz="2400" dirty="0">
              <a:latin typeface="Century Gothic" panose="020B0502020202020204" pitchFamily="34" charset="0"/>
            </a:endParaRPr>
          </a:p>
        </p:txBody>
      </p:sp>
      <p:sp>
        <p:nvSpPr>
          <p:cNvPr id="20" name="Text Placeholder 1">
            <a:extLst>
              <a:ext uri="{FF2B5EF4-FFF2-40B4-BE49-F238E27FC236}">
                <a16:creationId xmlns:a16="http://schemas.microsoft.com/office/drawing/2014/main" id="{999D15E2-E514-428F-929E-A45DB8331B76}"/>
              </a:ext>
            </a:extLst>
          </p:cNvPr>
          <p:cNvSpPr txBox="1">
            <a:spLocks/>
          </p:cNvSpPr>
          <p:nvPr/>
        </p:nvSpPr>
        <p:spPr>
          <a:xfrm>
            <a:off x="1688849" y="857815"/>
            <a:ext cx="9542363" cy="6313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Tick the correct answer. </a:t>
            </a:r>
          </a:p>
        </p:txBody>
      </p:sp>
      <p:sp>
        <p:nvSpPr>
          <p:cNvPr id="4" name="TextBox 3">
            <a:extLst>
              <a:ext uri="{FF2B5EF4-FFF2-40B4-BE49-F238E27FC236}">
                <a16:creationId xmlns:a16="http://schemas.microsoft.com/office/drawing/2014/main" id="{DC0ABE8A-5BDD-4B8C-BD30-7AD4FBAE9252}"/>
              </a:ext>
            </a:extLst>
          </p:cNvPr>
          <p:cNvSpPr txBox="1"/>
          <p:nvPr/>
        </p:nvSpPr>
        <p:spPr>
          <a:xfrm>
            <a:off x="4699800" y="2086362"/>
            <a:ext cx="2838655" cy="830997"/>
          </a:xfrm>
          <a:prstGeom prst="rect">
            <a:avLst/>
          </a:prstGeom>
          <a:noFill/>
          <a:ln>
            <a:solidFill>
              <a:schemeClr val="accent1"/>
            </a:solidFill>
          </a:ln>
        </p:spPr>
        <p:txBody>
          <a:bodyPr wrap="square" rtlCol="0">
            <a:spAutoFit/>
          </a:bodyPr>
          <a:lstStyle/>
          <a:p>
            <a:r>
              <a:rPr lang="en-GB" sz="4800" dirty="0">
                <a:solidFill>
                  <a:srgbClr val="E40045"/>
                </a:solidFill>
                <a:latin typeface="Cambria Math" panose="02040503050406030204" pitchFamily="18" charset="0"/>
                <a:ea typeface="Cambria Math" panose="02040503050406030204" pitchFamily="18" charset="0"/>
              </a:rPr>
              <a:t>34 – 9 = ?</a:t>
            </a:r>
          </a:p>
        </p:txBody>
      </p:sp>
    </p:spTree>
    <p:extLst>
      <p:ext uri="{BB962C8B-B14F-4D97-AF65-F5344CB8AC3E}">
        <p14:creationId xmlns:p14="http://schemas.microsoft.com/office/powerpoint/2010/main" val="3882479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47" name="Oval 46">
            <a:extLst>
              <a:ext uri="{FF2B5EF4-FFF2-40B4-BE49-F238E27FC236}">
                <a16:creationId xmlns:a16="http://schemas.microsoft.com/office/drawing/2014/main" id="{37B17807-7806-434D-9E57-D6B0C817FD28}"/>
              </a:ext>
            </a:extLst>
          </p:cNvPr>
          <p:cNvSpPr/>
          <p:nvPr/>
        </p:nvSpPr>
        <p:spPr>
          <a:xfrm>
            <a:off x="1934112" y="4113710"/>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360009" y="4113710"/>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888202" y="4113710"/>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314519" y="4113710"/>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cs typeface="Arial"/>
              </a:rPr>
              <a:t>D</a:t>
            </a:r>
          </a:p>
        </p:txBody>
      </p:sp>
      <p:sp>
        <p:nvSpPr>
          <p:cNvPr id="24" name="TextBox 23">
            <a:extLst>
              <a:ext uri="{FF2B5EF4-FFF2-40B4-BE49-F238E27FC236}">
                <a16:creationId xmlns:a16="http://schemas.microsoft.com/office/drawing/2014/main" id="{5C8CB77C-82B0-45FC-9A18-DE769B88D36D}"/>
              </a:ext>
            </a:extLst>
          </p:cNvPr>
          <p:cNvSpPr txBox="1"/>
          <p:nvPr/>
        </p:nvSpPr>
        <p:spPr>
          <a:xfrm>
            <a:off x="1465528" y="4566416"/>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45</a:t>
            </a:r>
          </a:p>
        </p:txBody>
      </p:sp>
      <p:sp>
        <p:nvSpPr>
          <p:cNvPr id="25" name="TextBox 24">
            <a:extLst>
              <a:ext uri="{FF2B5EF4-FFF2-40B4-BE49-F238E27FC236}">
                <a16:creationId xmlns:a16="http://schemas.microsoft.com/office/drawing/2014/main" id="{21205C56-F59B-4A76-BACA-F6FF73D4075C}"/>
              </a:ext>
            </a:extLst>
          </p:cNvPr>
          <p:cNvSpPr txBox="1"/>
          <p:nvPr/>
        </p:nvSpPr>
        <p:spPr>
          <a:xfrm>
            <a:off x="383171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20</a:t>
            </a:r>
          </a:p>
        </p:txBody>
      </p:sp>
      <p:sp>
        <p:nvSpPr>
          <p:cNvPr id="26" name="TextBox 25">
            <a:extLst>
              <a:ext uri="{FF2B5EF4-FFF2-40B4-BE49-F238E27FC236}">
                <a16:creationId xmlns:a16="http://schemas.microsoft.com/office/drawing/2014/main" id="{65A1F67F-62A7-4FD0-88E3-51399786B7F3}"/>
              </a:ext>
            </a:extLst>
          </p:cNvPr>
          <p:cNvSpPr txBox="1"/>
          <p:nvPr/>
        </p:nvSpPr>
        <p:spPr>
          <a:xfrm>
            <a:off x="6359904" y="4571950"/>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5</a:t>
            </a:r>
          </a:p>
        </p:txBody>
      </p:sp>
      <p:sp>
        <p:nvSpPr>
          <p:cNvPr id="27" name="TextBox 26">
            <a:extLst>
              <a:ext uri="{FF2B5EF4-FFF2-40B4-BE49-F238E27FC236}">
                <a16:creationId xmlns:a16="http://schemas.microsoft.com/office/drawing/2014/main" id="{6C4D34C1-8D7D-42BC-9369-A441EBCCA98D}"/>
              </a:ext>
            </a:extLst>
          </p:cNvPr>
          <p:cNvSpPr txBox="1"/>
          <p:nvPr/>
        </p:nvSpPr>
        <p:spPr>
          <a:xfrm>
            <a:off x="8786221" y="4566417"/>
            <a:ext cx="1338513" cy="830997"/>
          </a:xfrm>
          <a:prstGeom prst="rect">
            <a:avLst/>
          </a:prstGeom>
          <a:noFill/>
          <a:ln>
            <a:solidFill>
              <a:srgbClr val="E50E46"/>
            </a:solidFill>
          </a:ln>
        </p:spPr>
        <p:txBody>
          <a:bodyPr wrap="square" rtlCol="0">
            <a:spAutoFit/>
          </a:bodyPr>
          <a:lstStyle/>
          <a:p>
            <a:pPr algn="ctr"/>
            <a:r>
              <a:rPr lang="en-GB" sz="4800" dirty="0">
                <a:latin typeface="Cambria Math" panose="02040503050406030204" pitchFamily="18" charset="0"/>
                <a:ea typeface="Cambria Math" panose="02040503050406030204" pitchFamily="18" charset="0"/>
              </a:rPr>
              <a:t>6</a:t>
            </a:r>
          </a:p>
        </p:txBody>
      </p:sp>
      <p:sp>
        <p:nvSpPr>
          <p:cNvPr id="19" name="Text Placeholder 2">
            <a:extLst>
              <a:ext uri="{FF2B5EF4-FFF2-40B4-BE49-F238E27FC236}">
                <a16:creationId xmlns:a16="http://schemas.microsoft.com/office/drawing/2014/main" id="{ABECE021-9345-4761-AEC3-BBBFA45B6540}"/>
              </a:ext>
            </a:extLst>
          </p:cNvPr>
          <p:cNvSpPr txBox="1">
            <a:spLocks/>
          </p:cNvSpPr>
          <p:nvPr/>
        </p:nvSpPr>
        <p:spPr>
          <a:xfrm>
            <a:off x="1464017" y="169752"/>
            <a:ext cx="2811384" cy="442410"/>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U1Pre-Unit Q3: </a:t>
            </a:r>
          </a:p>
        </p:txBody>
      </p:sp>
      <p:sp>
        <p:nvSpPr>
          <p:cNvPr id="20" name="Text Placeholder 1">
            <a:extLst>
              <a:ext uri="{FF2B5EF4-FFF2-40B4-BE49-F238E27FC236}">
                <a16:creationId xmlns:a16="http://schemas.microsoft.com/office/drawing/2014/main" id="{999D15E2-E514-428F-929E-A45DB8331B76}"/>
              </a:ext>
            </a:extLst>
          </p:cNvPr>
          <p:cNvSpPr txBox="1">
            <a:spLocks/>
          </p:cNvSpPr>
          <p:nvPr/>
        </p:nvSpPr>
        <p:spPr>
          <a:xfrm>
            <a:off x="1464017" y="1019751"/>
            <a:ext cx="9542363" cy="10557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There are 25 knives and 20 forks. How many fewer forks are there?  </a:t>
            </a:r>
          </a:p>
        </p:txBody>
      </p:sp>
    </p:spTree>
    <p:extLst>
      <p:ext uri="{BB962C8B-B14F-4D97-AF65-F5344CB8AC3E}">
        <p14:creationId xmlns:p14="http://schemas.microsoft.com/office/powerpoint/2010/main" val="310109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10" y="810227"/>
            <a:ext cx="8729486"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number completes the model?   </a:t>
            </a:r>
          </a:p>
        </p:txBody>
      </p:sp>
      <p:sp>
        <p:nvSpPr>
          <p:cNvPr id="13" name="TextBox 12">
            <a:extLst>
              <a:ext uri="{FF2B5EF4-FFF2-40B4-BE49-F238E27FC236}">
                <a16:creationId xmlns:a16="http://schemas.microsoft.com/office/drawing/2014/main" id="{770A3872-90E2-4A03-88DC-2BAB54E6CA21}"/>
              </a:ext>
            </a:extLst>
          </p:cNvPr>
          <p:cNvSpPr txBox="1"/>
          <p:nvPr/>
        </p:nvSpPr>
        <p:spPr>
          <a:xfrm>
            <a:off x="9096582" y="5283604"/>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13</a:t>
            </a:r>
            <a:endParaRPr lang="en-GB" sz="3200">
              <a:latin typeface="Cambria Math" panose="02040503050406030204" pitchFamily="18" charset="0"/>
              <a:ea typeface="Cambria Math" panose="02040503050406030204" pitchFamily="18" charset="0"/>
            </a:endParaRPr>
          </a:p>
        </p:txBody>
      </p:sp>
      <p:sp>
        <p:nvSpPr>
          <p:cNvPr id="16" name="TextBox 15">
            <a:extLst>
              <a:ext uri="{FF2B5EF4-FFF2-40B4-BE49-F238E27FC236}">
                <a16:creationId xmlns:a16="http://schemas.microsoft.com/office/drawing/2014/main" id="{4868E7B1-5913-44D1-9F33-DE5F505FAD73}"/>
              </a:ext>
            </a:extLst>
          </p:cNvPr>
          <p:cNvSpPr txBox="1"/>
          <p:nvPr/>
        </p:nvSpPr>
        <p:spPr>
          <a:xfrm>
            <a:off x="6592339" y="5304321"/>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4</a:t>
            </a:r>
            <a:endParaRPr lang="en-GB" sz="3200">
              <a:latin typeface="Cambria Math" panose="02040503050406030204" pitchFamily="18" charset="0"/>
              <a:ea typeface="Cambria Math" panose="02040503050406030204" pitchFamily="18" charset="0"/>
            </a:endParaRPr>
          </a:p>
        </p:txBody>
      </p:sp>
      <p:sp>
        <p:nvSpPr>
          <p:cNvPr id="17" name="TextBox 16">
            <a:extLst>
              <a:ext uri="{FF2B5EF4-FFF2-40B4-BE49-F238E27FC236}">
                <a16:creationId xmlns:a16="http://schemas.microsoft.com/office/drawing/2014/main" id="{5BB73DF0-4D89-4431-AD00-8859533DD7A2}"/>
              </a:ext>
            </a:extLst>
          </p:cNvPr>
          <p:cNvSpPr txBox="1"/>
          <p:nvPr/>
        </p:nvSpPr>
        <p:spPr>
          <a:xfrm>
            <a:off x="4088097" y="5304415"/>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a:ea typeface="Cambria Math"/>
              </a:rPr>
              <a:t>33</a:t>
            </a:r>
            <a:endParaRPr lang="en-GB" sz="3200">
              <a:latin typeface="Cambria Math" panose="02040503050406030204" pitchFamily="18" charset="0"/>
              <a:ea typeface="Cambria Math" panose="02040503050406030204" pitchFamily="18" charset="0"/>
            </a:endParaRPr>
          </a:p>
        </p:txBody>
      </p:sp>
      <p:sp>
        <p:nvSpPr>
          <p:cNvPr id="18" name="TextBox 17">
            <a:extLst>
              <a:ext uri="{FF2B5EF4-FFF2-40B4-BE49-F238E27FC236}">
                <a16:creationId xmlns:a16="http://schemas.microsoft.com/office/drawing/2014/main" id="{2E7D3115-DEEF-4F39-AB20-85DC79EBC1C7}"/>
              </a:ext>
            </a:extLst>
          </p:cNvPr>
          <p:cNvSpPr txBox="1"/>
          <p:nvPr/>
        </p:nvSpPr>
        <p:spPr>
          <a:xfrm>
            <a:off x="1583855" y="5266392"/>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3</a:t>
            </a:r>
            <a:endParaRPr lang="en-GB" sz="3200">
              <a:latin typeface="Cambria Math" panose="02040503050406030204" pitchFamily="18" charset="0"/>
              <a:ea typeface="Cambria Math" panose="02040503050406030204" pitchFamily="18" charset="0"/>
            </a:endParaRPr>
          </a:p>
        </p:txBody>
      </p:sp>
      <p:sp>
        <p:nvSpPr>
          <p:cNvPr id="47" name="Oval 46">
            <a:extLst>
              <a:ext uri="{FF2B5EF4-FFF2-40B4-BE49-F238E27FC236}">
                <a16:creationId xmlns:a16="http://schemas.microsoft.com/office/drawing/2014/main" id="{37B17807-7806-434D-9E57-D6B0C817FD28}"/>
              </a:ext>
            </a:extLst>
          </p:cNvPr>
          <p:cNvSpPr/>
          <p:nvPr/>
        </p:nvSpPr>
        <p:spPr>
          <a:xfrm>
            <a:off x="1949459" y="4870419"/>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4412896" y="4901521"/>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7020507" y="4868010"/>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9483944" y="4868010"/>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2821030" cy="50196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 Pre-Unit Q4: </a:t>
            </a:r>
          </a:p>
        </p:txBody>
      </p:sp>
      <p:grpSp>
        <p:nvGrpSpPr>
          <p:cNvPr id="8" name="Group 7">
            <a:extLst>
              <a:ext uri="{FF2B5EF4-FFF2-40B4-BE49-F238E27FC236}">
                <a16:creationId xmlns:a16="http://schemas.microsoft.com/office/drawing/2014/main" id="{10FB92B4-913D-4F45-AE72-5A658D6F08F8}"/>
              </a:ext>
            </a:extLst>
          </p:cNvPr>
          <p:cNvGrpSpPr/>
          <p:nvPr/>
        </p:nvGrpSpPr>
        <p:grpSpPr>
          <a:xfrm>
            <a:off x="4569421" y="2054451"/>
            <a:ext cx="1923647" cy="1246219"/>
            <a:chOff x="2550699" y="1772990"/>
            <a:chExt cx="1923647" cy="1246219"/>
          </a:xfrm>
        </p:grpSpPr>
        <p:sp>
          <p:nvSpPr>
            <p:cNvPr id="60" name="Rounded Rectangle 7">
              <a:extLst>
                <a:ext uri="{FF2B5EF4-FFF2-40B4-BE49-F238E27FC236}">
                  <a16:creationId xmlns:a16="http://schemas.microsoft.com/office/drawing/2014/main" id="{94D64CDB-FBB2-4F68-B9B6-D92D9A8516FD}"/>
                </a:ext>
              </a:extLst>
            </p:cNvPr>
            <p:cNvSpPr/>
            <p:nvPr/>
          </p:nvSpPr>
          <p:spPr>
            <a:xfrm>
              <a:off x="3627299" y="1772990"/>
              <a:ext cx="847047" cy="544234"/>
            </a:xfrm>
            <a:prstGeom prst="round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15</a:t>
              </a:r>
            </a:p>
          </p:txBody>
        </p:sp>
        <p:sp>
          <p:nvSpPr>
            <p:cNvPr id="66" name="Rounded Rectangle 10">
              <a:extLst>
                <a:ext uri="{FF2B5EF4-FFF2-40B4-BE49-F238E27FC236}">
                  <a16:creationId xmlns:a16="http://schemas.microsoft.com/office/drawing/2014/main" id="{8C021B6C-907E-450F-8F02-A725F6D1BED1}"/>
                </a:ext>
              </a:extLst>
            </p:cNvPr>
            <p:cNvSpPr/>
            <p:nvPr/>
          </p:nvSpPr>
          <p:spPr>
            <a:xfrm>
              <a:off x="2550699" y="2045108"/>
              <a:ext cx="847047" cy="544233"/>
            </a:xfrm>
            <a:prstGeom prst="round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18</a:t>
              </a:r>
            </a:p>
          </p:txBody>
        </p:sp>
        <p:cxnSp>
          <p:nvCxnSpPr>
            <p:cNvPr id="67" name="Straight Connector 66">
              <a:extLst>
                <a:ext uri="{FF2B5EF4-FFF2-40B4-BE49-F238E27FC236}">
                  <a16:creationId xmlns:a16="http://schemas.microsoft.com/office/drawing/2014/main" id="{3140545C-B6F2-4E2F-AA94-E1D35D7FB264}"/>
                </a:ext>
              </a:extLst>
            </p:cNvPr>
            <p:cNvCxnSpPr>
              <a:cxnSpLocks/>
              <a:stCxn id="66" idx="3"/>
            </p:cNvCxnSpPr>
            <p:nvPr/>
          </p:nvCxnSpPr>
          <p:spPr>
            <a:xfrm flipV="1">
              <a:off x="3397746" y="2109369"/>
              <a:ext cx="229267" cy="207856"/>
            </a:xfrm>
            <a:prstGeom prst="line">
              <a:avLst/>
            </a:prstGeom>
          </p:spPr>
          <p:style>
            <a:lnRef idx="2">
              <a:schemeClr val="accent1"/>
            </a:lnRef>
            <a:fillRef idx="0">
              <a:schemeClr val="accent1"/>
            </a:fillRef>
            <a:effectRef idx="1">
              <a:schemeClr val="accent1"/>
            </a:effectRef>
            <a:fontRef idx="minor">
              <a:schemeClr val="tx1"/>
            </a:fontRef>
          </p:style>
        </p:cxnSp>
        <p:cxnSp>
          <p:nvCxnSpPr>
            <p:cNvPr id="68" name="Straight Connector 67">
              <a:extLst>
                <a:ext uri="{FF2B5EF4-FFF2-40B4-BE49-F238E27FC236}">
                  <a16:creationId xmlns:a16="http://schemas.microsoft.com/office/drawing/2014/main" id="{6015BFB2-4D38-4C3A-9971-F70238E21BC4}"/>
                </a:ext>
              </a:extLst>
            </p:cNvPr>
            <p:cNvCxnSpPr>
              <a:cxnSpLocks/>
            </p:cNvCxnSpPr>
            <p:nvPr/>
          </p:nvCxnSpPr>
          <p:spPr>
            <a:xfrm>
              <a:off x="3389517" y="2453282"/>
              <a:ext cx="230431" cy="272117"/>
            </a:xfrm>
            <a:prstGeom prst="line">
              <a:avLst/>
            </a:prstGeom>
          </p:spPr>
          <p:style>
            <a:lnRef idx="2">
              <a:schemeClr val="accent1"/>
            </a:lnRef>
            <a:fillRef idx="0">
              <a:schemeClr val="accent1"/>
            </a:fillRef>
            <a:effectRef idx="1">
              <a:schemeClr val="accent1"/>
            </a:effectRef>
            <a:fontRef idx="minor">
              <a:schemeClr val="tx1"/>
            </a:fontRef>
          </p:style>
        </p:cxnSp>
        <p:sp>
          <p:nvSpPr>
            <p:cNvPr id="70" name="Rounded Rectangle 7">
              <a:extLst>
                <a:ext uri="{FF2B5EF4-FFF2-40B4-BE49-F238E27FC236}">
                  <a16:creationId xmlns:a16="http://schemas.microsoft.com/office/drawing/2014/main" id="{FC0B5FDB-C564-4DD0-80B5-D77BFA001615}"/>
                </a:ext>
              </a:extLst>
            </p:cNvPr>
            <p:cNvSpPr/>
            <p:nvPr/>
          </p:nvSpPr>
          <p:spPr>
            <a:xfrm>
              <a:off x="3619948" y="2474975"/>
              <a:ext cx="847047" cy="544234"/>
            </a:xfrm>
            <a:prstGeom prst="round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lIns="180000" rtlCol="0" anchor="ctr"/>
            <a:lstStyle/>
            <a:p>
              <a:pPr algn="ctr"/>
              <a:r>
                <a:rPr lang="en-US" sz="2800" b="1" dirty="0">
                  <a:latin typeface="Cambria Math" panose="02040503050406030204" pitchFamily="18" charset="0"/>
                  <a:ea typeface="Cambria Math" panose="02040503050406030204" pitchFamily="18" charset="0"/>
                  <a:cs typeface="Century Gothic"/>
                </a:rPr>
                <a:t>?</a:t>
              </a:r>
            </a:p>
          </p:txBody>
        </p:sp>
      </p:grpSp>
    </p:spTree>
    <p:extLst>
      <p:ext uri="{BB962C8B-B14F-4D97-AF65-F5344CB8AC3E}">
        <p14:creationId xmlns:p14="http://schemas.microsoft.com/office/powerpoint/2010/main" val="8909920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10" y="810227"/>
            <a:ext cx="7764930"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is the missing number?   </a:t>
            </a:r>
          </a:p>
        </p:txBody>
      </p:sp>
      <p:sp>
        <p:nvSpPr>
          <p:cNvPr id="13" name="TextBox 12">
            <a:extLst>
              <a:ext uri="{FF2B5EF4-FFF2-40B4-BE49-F238E27FC236}">
                <a16:creationId xmlns:a16="http://schemas.microsoft.com/office/drawing/2014/main" id="{770A3872-90E2-4A03-88DC-2BAB54E6CA21}"/>
              </a:ext>
            </a:extLst>
          </p:cNvPr>
          <p:cNvSpPr txBox="1"/>
          <p:nvPr/>
        </p:nvSpPr>
        <p:spPr>
          <a:xfrm>
            <a:off x="8855443" y="5630844"/>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10</a:t>
            </a:r>
            <a:endParaRPr lang="en-GB" sz="3200">
              <a:latin typeface="Cambria Math" panose="02040503050406030204" pitchFamily="18" charset="0"/>
              <a:ea typeface="Cambria Math" panose="02040503050406030204" pitchFamily="18" charset="0"/>
            </a:endParaRPr>
          </a:p>
        </p:txBody>
      </p:sp>
      <p:sp>
        <p:nvSpPr>
          <p:cNvPr id="16" name="TextBox 15">
            <a:extLst>
              <a:ext uri="{FF2B5EF4-FFF2-40B4-BE49-F238E27FC236}">
                <a16:creationId xmlns:a16="http://schemas.microsoft.com/office/drawing/2014/main" id="{4868E7B1-5913-44D1-9F33-DE5F505FAD73}"/>
              </a:ext>
            </a:extLst>
          </p:cNvPr>
          <p:cNvSpPr txBox="1"/>
          <p:nvPr/>
        </p:nvSpPr>
        <p:spPr>
          <a:xfrm>
            <a:off x="6351200" y="5651562"/>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11</a:t>
            </a:r>
            <a:endParaRPr lang="en-GB" sz="3200">
              <a:latin typeface="Cambria Math" panose="02040503050406030204" pitchFamily="18" charset="0"/>
              <a:ea typeface="Cambria Math" panose="02040503050406030204" pitchFamily="18" charset="0"/>
            </a:endParaRPr>
          </a:p>
        </p:txBody>
      </p:sp>
      <p:sp>
        <p:nvSpPr>
          <p:cNvPr id="17" name="TextBox 16">
            <a:extLst>
              <a:ext uri="{FF2B5EF4-FFF2-40B4-BE49-F238E27FC236}">
                <a16:creationId xmlns:a16="http://schemas.microsoft.com/office/drawing/2014/main" id="{5BB73DF0-4D89-4431-AD00-8859533DD7A2}"/>
              </a:ext>
            </a:extLst>
          </p:cNvPr>
          <p:cNvSpPr txBox="1"/>
          <p:nvPr/>
        </p:nvSpPr>
        <p:spPr>
          <a:xfrm>
            <a:off x="3846958" y="5651655"/>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19</a:t>
            </a:r>
            <a:endParaRPr lang="en-GB" sz="3200">
              <a:latin typeface="Cambria Math" panose="02040503050406030204" pitchFamily="18" charset="0"/>
              <a:ea typeface="Cambria Math" panose="02040503050406030204" pitchFamily="18" charset="0"/>
            </a:endParaRPr>
          </a:p>
        </p:txBody>
      </p:sp>
      <p:sp>
        <p:nvSpPr>
          <p:cNvPr id="18" name="TextBox 17">
            <a:extLst>
              <a:ext uri="{FF2B5EF4-FFF2-40B4-BE49-F238E27FC236}">
                <a16:creationId xmlns:a16="http://schemas.microsoft.com/office/drawing/2014/main" id="{2E7D3115-DEEF-4F39-AB20-85DC79EBC1C7}"/>
              </a:ext>
            </a:extLst>
          </p:cNvPr>
          <p:cNvSpPr txBox="1"/>
          <p:nvPr/>
        </p:nvSpPr>
        <p:spPr>
          <a:xfrm>
            <a:off x="1342716" y="5613633"/>
            <a:ext cx="1047262" cy="584775"/>
          </a:xfrm>
          <a:prstGeom prst="rect">
            <a:avLst/>
          </a:prstGeom>
          <a:noFill/>
          <a:ln>
            <a:solidFill>
              <a:srgbClr val="FF0000"/>
            </a:solidFill>
          </a:ln>
        </p:spPr>
        <p:txBody>
          <a:bodyPr wrap="square" lIns="91440" tIns="45720" rIns="91440" bIns="45720" rtlCol="0" anchor="t">
            <a:spAutoFit/>
          </a:bodyPr>
          <a:lstStyle/>
          <a:p>
            <a:pPr algn="ctr"/>
            <a:r>
              <a:rPr lang="en-GB" sz="3200" dirty="0">
                <a:latin typeface="Cambria Math"/>
                <a:ea typeface="Cambria Math"/>
              </a:rPr>
              <a:t>15</a:t>
            </a:r>
            <a:endParaRPr lang="en-GB" sz="3200">
              <a:latin typeface="Cambria Math" panose="02040503050406030204" pitchFamily="18" charset="0"/>
              <a:ea typeface="Cambria Math" panose="02040503050406030204" pitchFamily="18" charset="0"/>
            </a:endParaRPr>
          </a:p>
        </p:txBody>
      </p:sp>
      <p:sp>
        <p:nvSpPr>
          <p:cNvPr id="47" name="Oval 46">
            <a:extLst>
              <a:ext uri="{FF2B5EF4-FFF2-40B4-BE49-F238E27FC236}">
                <a16:creationId xmlns:a16="http://schemas.microsoft.com/office/drawing/2014/main" id="{37B17807-7806-434D-9E57-D6B0C817FD28}"/>
              </a:ext>
            </a:extLst>
          </p:cNvPr>
          <p:cNvSpPr/>
          <p:nvPr/>
        </p:nvSpPr>
        <p:spPr>
          <a:xfrm>
            <a:off x="1708320" y="5217660"/>
            <a:ext cx="397664" cy="359508"/>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rial"/>
                <a:cs typeface="Arial"/>
              </a:rPr>
              <a:t>A</a:t>
            </a:r>
          </a:p>
        </p:txBody>
      </p:sp>
      <p:sp>
        <p:nvSpPr>
          <p:cNvPr id="48" name="Oval 47">
            <a:extLst>
              <a:ext uri="{FF2B5EF4-FFF2-40B4-BE49-F238E27FC236}">
                <a16:creationId xmlns:a16="http://schemas.microsoft.com/office/drawing/2014/main" id="{F9D070BE-8D6F-4A85-A5FF-DD09CF666EDA}"/>
              </a:ext>
            </a:extLst>
          </p:cNvPr>
          <p:cNvSpPr/>
          <p:nvPr/>
        </p:nvSpPr>
        <p:spPr>
          <a:xfrm>
            <a:off x="4171757" y="5248761"/>
            <a:ext cx="397664" cy="35950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a:cs typeface="Arial"/>
              </a:rPr>
              <a:t>B</a:t>
            </a:r>
          </a:p>
        </p:txBody>
      </p:sp>
      <p:sp>
        <p:nvSpPr>
          <p:cNvPr id="50" name="Oval 49">
            <a:extLst>
              <a:ext uri="{FF2B5EF4-FFF2-40B4-BE49-F238E27FC236}">
                <a16:creationId xmlns:a16="http://schemas.microsoft.com/office/drawing/2014/main" id="{C9E4E2F7-9F5D-4001-9433-00DB8BEB17AF}"/>
              </a:ext>
            </a:extLst>
          </p:cNvPr>
          <p:cNvSpPr/>
          <p:nvPr/>
        </p:nvSpPr>
        <p:spPr>
          <a:xfrm>
            <a:off x="6779368" y="5215250"/>
            <a:ext cx="397664" cy="359508"/>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rial"/>
                <a:cs typeface="Arial"/>
              </a:rPr>
              <a:t>C</a:t>
            </a:r>
          </a:p>
        </p:txBody>
      </p:sp>
      <p:sp>
        <p:nvSpPr>
          <p:cNvPr id="51" name="Oval 50">
            <a:extLst>
              <a:ext uri="{FF2B5EF4-FFF2-40B4-BE49-F238E27FC236}">
                <a16:creationId xmlns:a16="http://schemas.microsoft.com/office/drawing/2014/main" id="{2FC6DBE5-3653-4FAA-861D-285DB81475F0}"/>
              </a:ext>
            </a:extLst>
          </p:cNvPr>
          <p:cNvSpPr/>
          <p:nvPr/>
        </p:nvSpPr>
        <p:spPr>
          <a:xfrm>
            <a:off x="9242805" y="5215250"/>
            <a:ext cx="397664" cy="359508"/>
          </a:xfrm>
          <a:prstGeom prst="ellipse">
            <a:avLst/>
          </a:prstGeom>
          <a:solidFill>
            <a:srgbClr val="F3A0B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Arial"/>
                <a:cs typeface="Arial"/>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2763157" cy="373078"/>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 Pre-Unit Q5: </a:t>
            </a:r>
          </a:p>
        </p:txBody>
      </p:sp>
      <p:sp>
        <p:nvSpPr>
          <p:cNvPr id="3" name="TextBox 2">
            <a:extLst>
              <a:ext uri="{FF2B5EF4-FFF2-40B4-BE49-F238E27FC236}">
                <a16:creationId xmlns:a16="http://schemas.microsoft.com/office/drawing/2014/main" id="{E6FB0011-11DE-43AB-80F1-9C2D302514F3}"/>
              </a:ext>
            </a:extLst>
          </p:cNvPr>
          <p:cNvSpPr txBox="1"/>
          <p:nvPr/>
        </p:nvSpPr>
        <p:spPr>
          <a:xfrm>
            <a:off x="4298272" y="1907016"/>
            <a:ext cx="3595455" cy="1692771"/>
          </a:xfrm>
          <a:prstGeom prst="rect">
            <a:avLst/>
          </a:prstGeom>
          <a:noFill/>
          <a:ln>
            <a:solidFill>
              <a:schemeClr val="accent1"/>
            </a:solidFill>
          </a:ln>
        </p:spPr>
        <p:txBody>
          <a:bodyPr wrap="square" rtlCol="0" anchor="ctr">
            <a:spAutoFit/>
          </a:bodyPr>
          <a:lstStyle/>
          <a:p>
            <a:endParaRPr lang="en-GB" dirty="0">
              <a:latin typeface="Cambria Math" panose="02040503050406030204" pitchFamily="18" charset="0"/>
              <a:ea typeface="Cambria Math" panose="02040503050406030204" pitchFamily="18" charset="0"/>
            </a:endParaRPr>
          </a:p>
          <a:p>
            <a:endParaRPr lang="en-GB" dirty="0">
              <a:latin typeface="Cambria Math" panose="02040503050406030204" pitchFamily="18" charset="0"/>
              <a:ea typeface="Cambria Math" panose="02040503050406030204" pitchFamily="18" charset="0"/>
            </a:endParaRPr>
          </a:p>
          <a:p>
            <a:r>
              <a:rPr lang="en-GB" sz="3200" dirty="0">
                <a:latin typeface="Cambria Math" panose="02040503050406030204" pitchFamily="18" charset="0"/>
                <a:ea typeface="Cambria Math" panose="02040503050406030204" pitchFamily="18" charset="0"/>
              </a:rPr>
              <a:t>12 + 3 =  ___   + 4 </a:t>
            </a:r>
          </a:p>
          <a:p>
            <a:endParaRPr lang="en-GB" dirty="0">
              <a:latin typeface="Cambria Math" panose="02040503050406030204" pitchFamily="18" charset="0"/>
              <a:ea typeface="Cambria Math" panose="02040503050406030204" pitchFamily="18" charset="0"/>
            </a:endParaRPr>
          </a:p>
          <a:p>
            <a:endParaRPr lang="en-GB" dirty="0">
              <a:latin typeface="Cambria Math" panose="02040503050406030204" pitchFamily="18" charset="0"/>
              <a:ea typeface="Cambria Math" panose="02040503050406030204" pitchFamily="18" charset="0"/>
            </a:endParaRPr>
          </a:p>
        </p:txBody>
      </p:sp>
      <p:sp>
        <p:nvSpPr>
          <p:cNvPr id="23" name="TextBox 22">
            <a:extLst>
              <a:ext uri="{FF2B5EF4-FFF2-40B4-BE49-F238E27FC236}">
                <a16:creationId xmlns:a16="http://schemas.microsoft.com/office/drawing/2014/main" id="{AE8E5E5F-7E65-4937-9185-2519D6F36480}"/>
              </a:ext>
            </a:extLst>
          </p:cNvPr>
          <p:cNvSpPr txBox="1"/>
          <p:nvPr/>
        </p:nvSpPr>
        <p:spPr>
          <a:xfrm>
            <a:off x="6118697" y="2568735"/>
            <a:ext cx="462683" cy="369332"/>
          </a:xfrm>
          <a:prstGeom prst="rect">
            <a:avLst/>
          </a:prstGeom>
          <a:noFill/>
          <a:ln>
            <a:solidFill>
              <a:srgbClr val="0070C0"/>
            </a:solidFill>
          </a:ln>
        </p:spPr>
        <p:txBody>
          <a:bodyPr wrap="square" lIns="91440" tIns="45720" rIns="91440" bIns="45720" rtlCol="0" anchor="t">
            <a:spAutoFit/>
          </a:bodyPr>
          <a:lstStyle/>
          <a:p>
            <a:pPr algn="ctr"/>
            <a:endParaRPr lang="en-GB" sz="3200"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3408142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365209" y="810227"/>
            <a:ext cx="10069229" cy="58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panose="020B0502020202020204" pitchFamily="34" charset="0"/>
                <a:cs typeface="New Peninim MT" pitchFamily="2" charset="-79"/>
              </a:rPr>
              <a:t>Which equation does </a:t>
            </a:r>
            <a:r>
              <a:rPr lang="en-GB" sz="3200" b="1" u="sng" dirty="0">
                <a:solidFill>
                  <a:srgbClr val="E40045"/>
                </a:solidFill>
                <a:latin typeface="Century Gothic" panose="020B0502020202020204" pitchFamily="34" charset="0"/>
                <a:cs typeface="New Peninim MT" pitchFamily="2" charset="-79"/>
              </a:rPr>
              <a:t>not</a:t>
            </a:r>
            <a:r>
              <a:rPr lang="en-GB" sz="3200" b="1" dirty="0">
                <a:solidFill>
                  <a:srgbClr val="E40045"/>
                </a:solidFill>
                <a:latin typeface="Century Gothic" panose="020B0502020202020204" pitchFamily="34" charset="0"/>
                <a:cs typeface="New Peninim MT" pitchFamily="2" charset="-79"/>
              </a:rPr>
              <a:t> represent this number?   </a:t>
            </a:r>
          </a:p>
        </p:txBody>
      </p:sp>
      <p:sp>
        <p:nvSpPr>
          <p:cNvPr id="47" name="Oval 46">
            <a:extLst>
              <a:ext uri="{FF2B5EF4-FFF2-40B4-BE49-F238E27FC236}">
                <a16:creationId xmlns:a16="http://schemas.microsoft.com/office/drawing/2014/main" id="{37B17807-7806-434D-9E57-D6B0C817FD28}"/>
              </a:ext>
            </a:extLst>
          </p:cNvPr>
          <p:cNvSpPr/>
          <p:nvPr/>
        </p:nvSpPr>
        <p:spPr>
          <a:xfrm>
            <a:off x="1787735" y="4253656"/>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48" name="Oval 47">
            <a:extLst>
              <a:ext uri="{FF2B5EF4-FFF2-40B4-BE49-F238E27FC236}">
                <a16:creationId xmlns:a16="http://schemas.microsoft.com/office/drawing/2014/main" id="{F9D070BE-8D6F-4A85-A5FF-DD09CF666EDA}"/>
              </a:ext>
            </a:extLst>
          </p:cNvPr>
          <p:cNvSpPr/>
          <p:nvPr/>
        </p:nvSpPr>
        <p:spPr>
          <a:xfrm>
            <a:off x="7148521" y="4298939"/>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sp>
        <p:nvSpPr>
          <p:cNvPr id="50" name="Oval 49">
            <a:extLst>
              <a:ext uri="{FF2B5EF4-FFF2-40B4-BE49-F238E27FC236}">
                <a16:creationId xmlns:a16="http://schemas.microsoft.com/office/drawing/2014/main" id="{C9E4E2F7-9F5D-4001-9433-00DB8BEB17AF}"/>
              </a:ext>
            </a:extLst>
          </p:cNvPr>
          <p:cNvSpPr/>
          <p:nvPr/>
        </p:nvSpPr>
        <p:spPr>
          <a:xfrm>
            <a:off x="1787735" y="5543616"/>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C</a:t>
            </a:r>
          </a:p>
        </p:txBody>
      </p:sp>
      <p:sp>
        <p:nvSpPr>
          <p:cNvPr id="51" name="Oval 50">
            <a:extLst>
              <a:ext uri="{FF2B5EF4-FFF2-40B4-BE49-F238E27FC236}">
                <a16:creationId xmlns:a16="http://schemas.microsoft.com/office/drawing/2014/main" id="{2FC6DBE5-3653-4FAA-861D-285DB81475F0}"/>
              </a:ext>
            </a:extLst>
          </p:cNvPr>
          <p:cNvSpPr/>
          <p:nvPr/>
        </p:nvSpPr>
        <p:spPr>
          <a:xfrm>
            <a:off x="7148521" y="5543616"/>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D</a:t>
            </a:r>
          </a:p>
        </p:txBody>
      </p:sp>
      <p:sp>
        <p:nvSpPr>
          <p:cNvPr id="40" name="Text Placeholder 2">
            <a:extLst>
              <a:ext uri="{FF2B5EF4-FFF2-40B4-BE49-F238E27FC236}">
                <a16:creationId xmlns:a16="http://schemas.microsoft.com/office/drawing/2014/main" id="{B902FD9C-FA47-425F-ACCF-D981CB1A4CC2}"/>
              </a:ext>
            </a:extLst>
          </p:cNvPr>
          <p:cNvSpPr txBox="1">
            <a:spLocks/>
          </p:cNvSpPr>
          <p:nvPr/>
        </p:nvSpPr>
        <p:spPr>
          <a:xfrm>
            <a:off x="1265184" y="83965"/>
            <a:ext cx="3139334" cy="465832"/>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Schoolbook"/>
              </a:rPr>
              <a:t>Y3 U1 </a:t>
            </a:r>
            <a:r>
              <a:rPr lang="en-US" sz="2400" dirty="0">
                <a:latin typeface="Century Gothic"/>
              </a:rPr>
              <a:t>Pre-Unit</a:t>
            </a:r>
            <a:r>
              <a:rPr lang="en-US" sz="2400" dirty="0">
                <a:latin typeface="Century Schoolbook"/>
              </a:rPr>
              <a:t> Q6: </a:t>
            </a:r>
            <a:endParaRPr lang="en-US" sz="2400" dirty="0">
              <a:latin typeface="Century Gothic" panose="020B0502020202020204" pitchFamily="34" charset="0"/>
            </a:endParaRPr>
          </a:p>
        </p:txBody>
      </p:sp>
      <p:sp>
        <p:nvSpPr>
          <p:cNvPr id="72" name="TextBox 71">
            <a:extLst>
              <a:ext uri="{FF2B5EF4-FFF2-40B4-BE49-F238E27FC236}">
                <a16:creationId xmlns:a16="http://schemas.microsoft.com/office/drawing/2014/main" id="{E33FDD6E-E27D-47D4-B056-F2AEA4593829}"/>
              </a:ext>
            </a:extLst>
          </p:cNvPr>
          <p:cNvSpPr txBox="1"/>
          <p:nvPr/>
        </p:nvSpPr>
        <p:spPr>
          <a:xfrm>
            <a:off x="2270751" y="4253656"/>
            <a:ext cx="2138500"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78=70 + 8</a:t>
            </a:r>
          </a:p>
        </p:txBody>
      </p:sp>
      <p:sp>
        <p:nvSpPr>
          <p:cNvPr id="84" name="TextBox 83">
            <a:extLst>
              <a:ext uri="{FF2B5EF4-FFF2-40B4-BE49-F238E27FC236}">
                <a16:creationId xmlns:a16="http://schemas.microsoft.com/office/drawing/2014/main" id="{EBF44638-70F4-4F60-915E-97DFB6F4FC54}"/>
              </a:ext>
            </a:extLst>
          </p:cNvPr>
          <p:cNvSpPr txBox="1"/>
          <p:nvPr/>
        </p:nvSpPr>
        <p:spPr>
          <a:xfrm>
            <a:off x="7631537" y="4253657"/>
            <a:ext cx="2454347"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40 + 38= 78</a:t>
            </a:r>
          </a:p>
        </p:txBody>
      </p:sp>
      <p:sp>
        <p:nvSpPr>
          <p:cNvPr id="85" name="TextBox 84">
            <a:extLst>
              <a:ext uri="{FF2B5EF4-FFF2-40B4-BE49-F238E27FC236}">
                <a16:creationId xmlns:a16="http://schemas.microsoft.com/office/drawing/2014/main" id="{175F3C4E-9659-4860-A3D6-E637FED19449}"/>
              </a:ext>
            </a:extLst>
          </p:cNvPr>
          <p:cNvSpPr txBox="1"/>
          <p:nvPr/>
        </p:nvSpPr>
        <p:spPr>
          <a:xfrm>
            <a:off x="2270751" y="5538028"/>
            <a:ext cx="2348159"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70+18 = 78</a:t>
            </a:r>
          </a:p>
        </p:txBody>
      </p:sp>
      <p:sp>
        <p:nvSpPr>
          <p:cNvPr id="86" name="TextBox 85">
            <a:extLst>
              <a:ext uri="{FF2B5EF4-FFF2-40B4-BE49-F238E27FC236}">
                <a16:creationId xmlns:a16="http://schemas.microsoft.com/office/drawing/2014/main" id="{E2BA8B25-D2B4-4A81-BC28-80A7388793C7}"/>
              </a:ext>
            </a:extLst>
          </p:cNvPr>
          <p:cNvSpPr txBox="1"/>
          <p:nvPr/>
        </p:nvSpPr>
        <p:spPr>
          <a:xfrm>
            <a:off x="7631537" y="5543805"/>
            <a:ext cx="2454347" cy="584775"/>
          </a:xfrm>
          <a:prstGeom prst="rect">
            <a:avLst/>
          </a:prstGeom>
          <a:noFill/>
          <a:ln>
            <a:solidFill>
              <a:srgbClr val="E50E46"/>
            </a:solidFill>
          </a:ln>
        </p:spPr>
        <p:txBody>
          <a:bodyPr wrap="square" lIns="91440" tIns="45720" rIns="91440" bIns="45720" rtlCol="0" anchor="t">
            <a:spAutoFit/>
          </a:bodyPr>
          <a:lstStyle/>
          <a:p>
            <a:pPr algn="ctr"/>
            <a:r>
              <a:rPr lang="en-GB" sz="3200" dirty="0">
                <a:latin typeface="Cambria Math" panose="02040503050406030204" pitchFamily="18" charset="0"/>
                <a:ea typeface="Cambria Math" panose="02040503050406030204" pitchFamily="18" charset="0"/>
              </a:rPr>
              <a:t>74 + 4 = 78</a:t>
            </a:r>
          </a:p>
        </p:txBody>
      </p:sp>
      <p:grpSp>
        <p:nvGrpSpPr>
          <p:cNvPr id="3" name="Group 2">
            <a:extLst>
              <a:ext uri="{FF2B5EF4-FFF2-40B4-BE49-F238E27FC236}">
                <a16:creationId xmlns:a16="http://schemas.microsoft.com/office/drawing/2014/main" id="{B8213CD2-60B0-40A1-9256-208439F9B8D7}"/>
              </a:ext>
            </a:extLst>
          </p:cNvPr>
          <p:cNvGrpSpPr/>
          <p:nvPr/>
        </p:nvGrpSpPr>
        <p:grpSpPr>
          <a:xfrm>
            <a:off x="3340001" y="1896603"/>
            <a:ext cx="5094349" cy="1297853"/>
            <a:chOff x="2610822" y="2217738"/>
            <a:chExt cx="5094349" cy="1297853"/>
          </a:xfrm>
        </p:grpSpPr>
        <p:pic>
          <p:nvPicPr>
            <p:cNvPr id="22" name="Picture 21">
              <a:extLst>
                <a:ext uri="{FF2B5EF4-FFF2-40B4-BE49-F238E27FC236}">
                  <a16:creationId xmlns:a16="http://schemas.microsoft.com/office/drawing/2014/main" id="{610F98F8-77E3-40D6-B451-93FB5B1FF8DD}"/>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412819"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5" name="Picture 24">
              <a:extLst>
                <a:ext uri="{FF2B5EF4-FFF2-40B4-BE49-F238E27FC236}">
                  <a16:creationId xmlns:a16="http://schemas.microsoft.com/office/drawing/2014/main" id="{E49AD92A-0D6E-4C33-8431-05DFC96F490B}"/>
                </a:ext>
              </a:extLst>
            </p:cNvPr>
            <p:cNvPicPr>
              <a:picLocks noChangeAspect="1"/>
            </p:cNvPicPr>
            <p:nvPr/>
          </p:nvPicPr>
          <p:blipFill>
            <a:blip r:embed="rId4">
              <a:duotone>
                <a:prstClr val="black"/>
                <a:srgbClr val="E50E46">
                  <a:tint val="45000"/>
                  <a:satMod val="400000"/>
                </a:srgbClr>
              </a:duotone>
            </a:blip>
            <a:stretch>
              <a:fillRect/>
            </a:stretch>
          </p:blipFill>
          <p:spPr>
            <a:xfrm>
              <a:off x="6019723" y="2490398"/>
              <a:ext cx="170703" cy="146317"/>
            </a:xfrm>
            <a:prstGeom prst="rect">
              <a:avLst/>
            </a:prstGeom>
          </p:spPr>
        </p:pic>
        <p:pic>
          <p:nvPicPr>
            <p:cNvPr id="31" name="Picture 30">
              <a:extLst>
                <a:ext uri="{FF2B5EF4-FFF2-40B4-BE49-F238E27FC236}">
                  <a16:creationId xmlns:a16="http://schemas.microsoft.com/office/drawing/2014/main" id="{84E4414D-ED07-4DBB-A7B9-878392F22CA2}"/>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4869897"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2" name="Picture 31">
              <a:extLst>
                <a:ext uri="{FF2B5EF4-FFF2-40B4-BE49-F238E27FC236}">
                  <a16:creationId xmlns:a16="http://schemas.microsoft.com/office/drawing/2014/main" id="{2A55A0D1-0B63-4A10-BD30-3CC55D29A3FB}"/>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384914" y="2217738"/>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3" name="Picture 32">
              <a:extLst>
                <a:ext uri="{FF2B5EF4-FFF2-40B4-BE49-F238E27FC236}">
                  <a16:creationId xmlns:a16="http://schemas.microsoft.com/office/drawing/2014/main" id="{F209DAA0-DAAD-48BB-B76C-6AEF70D93E58}"/>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941068" y="2230512"/>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4" name="Picture 33">
              <a:extLst>
                <a:ext uri="{FF2B5EF4-FFF2-40B4-BE49-F238E27FC236}">
                  <a16:creationId xmlns:a16="http://schemas.microsoft.com/office/drawing/2014/main" id="{8E2B9531-CB0F-487B-B6BC-1A0C5D431929}"/>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524105" y="2304329"/>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6" name="Picture 35">
              <a:extLst>
                <a:ext uri="{FF2B5EF4-FFF2-40B4-BE49-F238E27FC236}">
                  <a16:creationId xmlns:a16="http://schemas.microsoft.com/office/drawing/2014/main" id="{296FAF1A-BD61-477A-97D8-E9B6249ABD21}"/>
                </a:ext>
              </a:extLst>
            </p:cNvPr>
            <p:cNvPicPr>
              <a:picLocks noChangeAspect="1"/>
            </p:cNvPicPr>
            <p:nvPr/>
          </p:nvPicPr>
          <p:blipFill>
            <a:blip r:embed="rId4">
              <a:duotone>
                <a:prstClr val="black"/>
                <a:srgbClr val="E50E46">
                  <a:tint val="45000"/>
                  <a:satMod val="400000"/>
                </a:srgbClr>
              </a:duotone>
            </a:blip>
            <a:stretch>
              <a:fillRect/>
            </a:stretch>
          </p:blipFill>
          <p:spPr>
            <a:xfrm>
              <a:off x="6118218" y="2762984"/>
              <a:ext cx="170703" cy="146317"/>
            </a:xfrm>
            <a:prstGeom prst="rect">
              <a:avLst/>
            </a:prstGeom>
          </p:spPr>
        </p:pic>
        <p:pic>
          <p:nvPicPr>
            <p:cNvPr id="37" name="Picture 36">
              <a:extLst>
                <a:ext uri="{FF2B5EF4-FFF2-40B4-BE49-F238E27FC236}">
                  <a16:creationId xmlns:a16="http://schemas.microsoft.com/office/drawing/2014/main" id="{F4579330-E091-401B-8813-DF392378FB1F}"/>
                </a:ext>
              </a:extLst>
            </p:cNvPr>
            <p:cNvPicPr>
              <a:picLocks noChangeAspect="1"/>
            </p:cNvPicPr>
            <p:nvPr/>
          </p:nvPicPr>
          <p:blipFill>
            <a:blip r:embed="rId4">
              <a:duotone>
                <a:prstClr val="black"/>
                <a:srgbClr val="E50E46">
                  <a:tint val="45000"/>
                  <a:satMod val="400000"/>
                </a:srgbClr>
              </a:duotone>
            </a:blip>
            <a:stretch>
              <a:fillRect/>
            </a:stretch>
          </p:blipFill>
          <p:spPr>
            <a:xfrm>
              <a:off x="6532823" y="2461612"/>
              <a:ext cx="170703" cy="146317"/>
            </a:xfrm>
            <a:prstGeom prst="rect">
              <a:avLst/>
            </a:prstGeom>
          </p:spPr>
        </p:pic>
        <p:pic>
          <p:nvPicPr>
            <p:cNvPr id="38" name="Picture 37">
              <a:extLst>
                <a:ext uri="{FF2B5EF4-FFF2-40B4-BE49-F238E27FC236}">
                  <a16:creationId xmlns:a16="http://schemas.microsoft.com/office/drawing/2014/main" id="{42B4E204-A5F0-4916-B247-20CF63533548}"/>
                </a:ext>
              </a:extLst>
            </p:cNvPr>
            <p:cNvPicPr>
              <a:picLocks noChangeAspect="1"/>
            </p:cNvPicPr>
            <p:nvPr/>
          </p:nvPicPr>
          <p:blipFill>
            <a:blip r:embed="rId4">
              <a:duotone>
                <a:prstClr val="black"/>
                <a:srgbClr val="E50E46">
                  <a:tint val="45000"/>
                  <a:satMod val="400000"/>
                </a:srgbClr>
              </a:duotone>
            </a:blip>
            <a:stretch>
              <a:fillRect/>
            </a:stretch>
          </p:blipFill>
          <p:spPr>
            <a:xfrm>
              <a:off x="6532823" y="2762984"/>
              <a:ext cx="170703" cy="146317"/>
            </a:xfrm>
            <a:prstGeom prst="rect">
              <a:avLst/>
            </a:prstGeom>
          </p:spPr>
        </p:pic>
        <p:pic>
          <p:nvPicPr>
            <p:cNvPr id="39" name="Picture 38">
              <a:extLst>
                <a:ext uri="{FF2B5EF4-FFF2-40B4-BE49-F238E27FC236}">
                  <a16:creationId xmlns:a16="http://schemas.microsoft.com/office/drawing/2014/main" id="{7493EBA2-B31A-4884-B356-9DD3BA3174BA}"/>
                </a:ext>
              </a:extLst>
            </p:cNvPr>
            <p:cNvPicPr>
              <a:picLocks noChangeAspect="1"/>
            </p:cNvPicPr>
            <p:nvPr/>
          </p:nvPicPr>
          <p:blipFill>
            <a:blip r:embed="rId4">
              <a:duotone>
                <a:prstClr val="black"/>
                <a:srgbClr val="E50E46">
                  <a:tint val="45000"/>
                  <a:satMod val="400000"/>
                </a:srgbClr>
              </a:duotone>
            </a:blip>
            <a:stretch>
              <a:fillRect/>
            </a:stretch>
          </p:blipFill>
          <p:spPr>
            <a:xfrm>
              <a:off x="7091680" y="2428191"/>
              <a:ext cx="170703" cy="146317"/>
            </a:xfrm>
            <a:prstGeom prst="rect">
              <a:avLst/>
            </a:prstGeom>
          </p:spPr>
        </p:pic>
        <p:pic>
          <p:nvPicPr>
            <p:cNvPr id="41" name="Picture 40">
              <a:extLst>
                <a:ext uri="{FF2B5EF4-FFF2-40B4-BE49-F238E27FC236}">
                  <a16:creationId xmlns:a16="http://schemas.microsoft.com/office/drawing/2014/main" id="{DD20368C-A8D9-455D-815D-14B0DEB82CF6}"/>
                </a:ext>
              </a:extLst>
            </p:cNvPr>
            <p:cNvPicPr>
              <a:picLocks noChangeAspect="1"/>
            </p:cNvPicPr>
            <p:nvPr/>
          </p:nvPicPr>
          <p:blipFill>
            <a:blip r:embed="rId4">
              <a:duotone>
                <a:prstClr val="black"/>
                <a:srgbClr val="E50E46">
                  <a:tint val="45000"/>
                  <a:satMod val="400000"/>
                </a:srgbClr>
              </a:duotone>
            </a:blip>
            <a:stretch>
              <a:fillRect/>
            </a:stretch>
          </p:blipFill>
          <p:spPr>
            <a:xfrm>
              <a:off x="7073192" y="2762983"/>
              <a:ext cx="170703" cy="146317"/>
            </a:xfrm>
            <a:prstGeom prst="rect">
              <a:avLst/>
            </a:prstGeom>
          </p:spPr>
        </p:pic>
        <p:pic>
          <p:nvPicPr>
            <p:cNvPr id="42" name="Picture 41">
              <a:extLst>
                <a:ext uri="{FF2B5EF4-FFF2-40B4-BE49-F238E27FC236}">
                  <a16:creationId xmlns:a16="http://schemas.microsoft.com/office/drawing/2014/main" id="{5899B8FA-E542-4E36-A11E-6D662A56F23B}"/>
                </a:ext>
              </a:extLst>
            </p:cNvPr>
            <p:cNvPicPr>
              <a:picLocks noChangeAspect="1"/>
            </p:cNvPicPr>
            <p:nvPr/>
          </p:nvPicPr>
          <p:blipFill>
            <a:blip r:embed="rId4">
              <a:duotone>
                <a:prstClr val="black"/>
                <a:srgbClr val="E50E46">
                  <a:tint val="45000"/>
                  <a:satMod val="400000"/>
                </a:srgbClr>
              </a:duotone>
            </a:blip>
            <a:stretch>
              <a:fillRect/>
            </a:stretch>
          </p:blipFill>
          <p:spPr>
            <a:xfrm>
              <a:off x="7534467" y="2787450"/>
              <a:ext cx="170703" cy="146317"/>
            </a:xfrm>
            <a:prstGeom prst="rect">
              <a:avLst/>
            </a:prstGeom>
          </p:spPr>
        </p:pic>
        <p:pic>
          <p:nvPicPr>
            <p:cNvPr id="43" name="Picture 42">
              <a:extLst>
                <a:ext uri="{FF2B5EF4-FFF2-40B4-BE49-F238E27FC236}">
                  <a16:creationId xmlns:a16="http://schemas.microsoft.com/office/drawing/2014/main" id="{14FD16F5-69FD-40C7-A2FF-6A628A330009}"/>
                </a:ext>
              </a:extLst>
            </p:cNvPr>
            <p:cNvPicPr>
              <a:picLocks noChangeAspect="1"/>
            </p:cNvPicPr>
            <p:nvPr/>
          </p:nvPicPr>
          <p:blipFill>
            <a:blip r:embed="rId4">
              <a:duotone>
                <a:prstClr val="black"/>
                <a:srgbClr val="E50E46">
                  <a:tint val="45000"/>
                  <a:satMod val="400000"/>
                </a:srgbClr>
              </a:duotone>
            </a:blip>
            <a:stretch>
              <a:fillRect/>
            </a:stretch>
          </p:blipFill>
          <p:spPr>
            <a:xfrm>
              <a:off x="7534468" y="2428191"/>
              <a:ext cx="170703" cy="146317"/>
            </a:xfrm>
            <a:prstGeom prst="rect">
              <a:avLst/>
            </a:prstGeom>
          </p:spPr>
        </p:pic>
        <p:pic>
          <p:nvPicPr>
            <p:cNvPr id="44" name="Picture 43">
              <a:extLst>
                <a:ext uri="{FF2B5EF4-FFF2-40B4-BE49-F238E27FC236}">
                  <a16:creationId xmlns:a16="http://schemas.microsoft.com/office/drawing/2014/main" id="{63733166-891D-49CA-ADA6-740A72F41AED}"/>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127495" y="2230510"/>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45" name="Picture 44">
              <a:extLst>
                <a:ext uri="{FF2B5EF4-FFF2-40B4-BE49-F238E27FC236}">
                  <a16:creationId xmlns:a16="http://schemas.microsoft.com/office/drawing/2014/main" id="{55693345-1459-4616-AA1B-EA179C3ADB8F}"/>
                </a:ext>
              </a:extLst>
            </p:cNvPr>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610822" y="2303669"/>
              <a:ext cx="188913" cy="1211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grpSp>
    </p:spTree>
    <p:extLst>
      <p:ext uri="{BB962C8B-B14F-4D97-AF65-F5344CB8AC3E}">
        <p14:creationId xmlns:p14="http://schemas.microsoft.com/office/powerpoint/2010/main" val="21398452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FFFD22-B97E-6D4D-98D6-7F563A9A3BB0}"/>
              </a:ext>
            </a:extLst>
          </p:cNvPr>
          <p:cNvSpPr txBox="1">
            <a:spLocks/>
          </p:cNvSpPr>
          <p:nvPr/>
        </p:nvSpPr>
        <p:spPr>
          <a:xfrm>
            <a:off x="1688849" y="857814"/>
            <a:ext cx="9542363" cy="106844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None/>
            </a:pPr>
            <a:r>
              <a:rPr lang="en-GB" sz="3200" b="1" dirty="0">
                <a:solidFill>
                  <a:srgbClr val="E40045"/>
                </a:solidFill>
                <a:latin typeface="Century Gothic"/>
                <a:cs typeface="New Peninim MT"/>
              </a:rPr>
              <a:t>When using the make ten strategy, which number bond will help when calculating 18 + 5 = 23. </a:t>
            </a:r>
            <a:endParaRPr lang="en-GB" sz="3200" b="1" dirty="0">
              <a:solidFill>
                <a:srgbClr val="E40045"/>
              </a:solidFill>
              <a:latin typeface="Century Gothic" panose="020B0502020202020204" pitchFamily="34" charset="0"/>
              <a:cs typeface="New Peninim MT" pitchFamily="2" charset="-79"/>
            </a:endParaRPr>
          </a:p>
          <a:p>
            <a:pPr marL="0" indent="0" algn="ctr">
              <a:lnSpc>
                <a:spcPts val="4000"/>
              </a:lnSpc>
              <a:buNone/>
            </a:pPr>
            <a:endParaRPr lang="en-GB" sz="3200" b="1" dirty="0">
              <a:solidFill>
                <a:srgbClr val="E40045"/>
              </a:solidFill>
              <a:latin typeface="Century Gothic" panose="020B0502020202020204" pitchFamily="34" charset="0"/>
              <a:cs typeface="New Peninim MT" pitchFamily="2" charset="-79"/>
            </a:endParaRPr>
          </a:p>
        </p:txBody>
      </p:sp>
      <p:sp>
        <p:nvSpPr>
          <p:cNvPr id="3" name="Text Placeholder 1">
            <a:extLst>
              <a:ext uri="{FF2B5EF4-FFF2-40B4-BE49-F238E27FC236}">
                <a16:creationId xmlns:a16="http://schemas.microsoft.com/office/drawing/2014/main" id="{8291A707-B736-2E44-8419-CA5E448AD9E8}"/>
              </a:ext>
            </a:extLst>
          </p:cNvPr>
          <p:cNvSpPr txBox="1">
            <a:spLocks/>
          </p:cNvSpPr>
          <p:nvPr/>
        </p:nvSpPr>
        <p:spPr>
          <a:xfrm>
            <a:off x="2053251" y="2402992"/>
            <a:ext cx="9542363" cy="12286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900"/>
              </a:lnSpc>
              <a:buNone/>
            </a:pPr>
            <a:endParaRPr lang="en-GB" sz="2400">
              <a:latin typeface="Century Schoolbook" panose="02040604050505020304" pitchFamily="18" charset="0"/>
              <a:cs typeface="New Peninim MT" pitchFamily="2" charset="-79"/>
            </a:endParaRPr>
          </a:p>
        </p:txBody>
      </p:sp>
      <p:sp>
        <p:nvSpPr>
          <p:cNvPr id="5" name="TextBox 4">
            <a:extLst>
              <a:ext uri="{FF2B5EF4-FFF2-40B4-BE49-F238E27FC236}">
                <a16:creationId xmlns:a16="http://schemas.microsoft.com/office/drawing/2014/main" id="{B11251A4-BADA-466F-8A0E-417EE8562663}"/>
              </a:ext>
            </a:extLst>
          </p:cNvPr>
          <p:cNvSpPr txBox="1"/>
          <p:nvPr/>
        </p:nvSpPr>
        <p:spPr>
          <a:xfrm>
            <a:off x="1420363" y="4378523"/>
            <a:ext cx="1338513" cy="646331"/>
          </a:xfrm>
          <a:prstGeom prst="rect">
            <a:avLst/>
          </a:prstGeom>
          <a:noFill/>
          <a:ln>
            <a:solidFill>
              <a:srgbClr val="E50E46"/>
            </a:solidFill>
          </a:ln>
        </p:spPr>
        <p:txBody>
          <a:bodyPr wrap="square" rtlCol="0">
            <a:spAutoFit/>
          </a:bodyPr>
          <a:lstStyle/>
          <a:p>
            <a:pPr algn="ctr"/>
            <a:r>
              <a:rPr lang="en-GB" sz="3600">
                <a:latin typeface="Cambria Math" panose="02040503050406030204" pitchFamily="18" charset="0"/>
                <a:ea typeface="Cambria Math" panose="02040503050406030204" pitchFamily="18" charset="0"/>
              </a:rPr>
              <a:t>8 + 2</a:t>
            </a:r>
          </a:p>
        </p:txBody>
      </p:sp>
      <p:sp>
        <p:nvSpPr>
          <p:cNvPr id="23" name="TextBox 22">
            <a:extLst>
              <a:ext uri="{FF2B5EF4-FFF2-40B4-BE49-F238E27FC236}">
                <a16:creationId xmlns:a16="http://schemas.microsoft.com/office/drawing/2014/main" id="{2A9B9855-17CB-4E50-91F1-79661603F7C4}"/>
              </a:ext>
            </a:extLst>
          </p:cNvPr>
          <p:cNvSpPr txBox="1"/>
          <p:nvPr/>
        </p:nvSpPr>
        <p:spPr>
          <a:xfrm>
            <a:off x="4105732" y="4381347"/>
            <a:ext cx="1338513" cy="646331"/>
          </a:xfrm>
          <a:prstGeom prst="rect">
            <a:avLst/>
          </a:prstGeom>
          <a:noFill/>
          <a:ln>
            <a:solidFill>
              <a:srgbClr val="E50E46"/>
            </a:solidFill>
          </a:ln>
        </p:spPr>
        <p:txBody>
          <a:bodyPr wrap="square" rtlCol="0">
            <a:spAutoFit/>
          </a:bodyPr>
          <a:lstStyle/>
          <a:p>
            <a:pPr algn="ctr"/>
            <a:r>
              <a:rPr lang="en-GB" sz="3600">
                <a:latin typeface="Cambria Math" panose="02040503050406030204" pitchFamily="18" charset="0"/>
                <a:ea typeface="Cambria Math" panose="02040503050406030204" pitchFamily="18" charset="0"/>
              </a:rPr>
              <a:t>8 + 3</a:t>
            </a:r>
          </a:p>
        </p:txBody>
      </p:sp>
      <p:sp>
        <p:nvSpPr>
          <p:cNvPr id="24" name="TextBox 23">
            <a:extLst>
              <a:ext uri="{FF2B5EF4-FFF2-40B4-BE49-F238E27FC236}">
                <a16:creationId xmlns:a16="http://schemas.microsoft.com/office/drawing/2014/main" id="{A288C532-76F2-445E-B2B5-1DE5527AE1D2}"/>
              </a:ext>
            </a:extLst>
          </p:cNvPr>
          <p:cNvSpPr txBox="1"/>
          <p:nvPr/>
        </p:nvSpPr>
        <p:spPr>
          <a:xfrm>
            <a:off x="7159746" y="4368497"/>
            <a:ext cx="1338513" cy="646331"/>
          </a:xfrm>
          <a:prstGeom prst="rect">
            <a:avLst/>
          </a:prstGeom>
          <a:noFill/>
          <a:ln>
            <a:solidFill>
              <a:srgbClr val="E50E46"/>
            </a:solidFill>
          </a:ln>
        </p:spPr>
        <p:txBody>
          <a:bodyPr wrap="square" rtlCol="0">
            <a:spAutoFit/>
          </a:bodyPr>
          <a:lstStyle/>
          <a:p>
            <a:pPr algn="ctr"/>
            <a:r>
              <a:rPr lang="en-GB" sz="3600" dirty="0">
                <a:latin typeface="Cambria Math" panose="02040503050406030204" pitchFamily="18" charset="0"/>
                <a:ea typeface="Cambria Math" panose="02040503050406030204" pitchFamily="18" charset="0"/>
              </a:rPr>
              <a:t>8 + 5</a:t>
            </a:r>
          </a:p>
        </p:txBody>
      </p:sp>
      <p:sp>
        <p:nvSpPr>
          <p:cNvPr id="25" name="TextBox 24">
            <a:extLst>
              <a:ext uri="{FF2B5EF4-FFF2-40B4-BE49-F238E27FC236}">
                <a16:creationId xmlns:a16="http://schemas.microsoft.com/office/drawing/2014/main" id="{4456EEC7-3D60-4BCD-B3F4-12D79FE8297B}"/>
              </a:ext>
            </a:extLst>
          </p:cNvPr>
          <p:cNvSpPr txBox="1"/>
          <p:nvPr/>
        </p:nvSpPr>
        <p:spPr>
          <a:xfrm>
            <a:off x="9811495" y="4359232"/>
            <a:ext cx="1338513" cy="646331"/>
          </a:xfrm>
          <a:prstGeom prst="rect">
            <a:avLst/>
          </a:prstGeom>
          <a:noFill/>
          <a:ln>
            <a:solidFill>
              <a:srgbClr val="E50E46"/>
            </a:solidFill>
          </a:ln>
        </p:spPr>
        <p:txBody>
          <a:bodyPr wrap="square" rtlCol="0">
            <a:spAutoFit/>
          </a:bodyPr>
          <a:lstStyle/>
          <a:p>
            <a:pPr algn="ctr"/>
            <a:r>
              <a:rPr lang="en-GB" sz="3600" dirty="0">
                <a:latin typeface="Cambria Math" panose="02040503050406030204" pitchFamily="18" charset="0"/>
                <a:ea typeface="Cambria Math" panose="02040503050406030204" pitchFamily="18" charset="0"/>
              </a:rPr>
              <a:t>1 + 9</a:t>
            </a:r>
          </a:p>
        </p:txBody>
      </p:sp>
      <p:sp>
        <p:nvSpPr>
          <p:cNvPr id="26" name="Oval 25">
            <a:extLst>
              <a:ext uri="{FF2B5EF4-FFF2-40B4-BE49-F238E27FC236}">
                <a16:creationId xmlns:a16="http://schemas.microsoft.com/office/drawing/2014/main" id="{671EADC3-ABD6-4EFF-8D35-F113A7739686}"/>
              </a:ext>
            </a:extLst>
          </p:cNvPr>
          <p:cNvSpPr/>
          <p:nvPr/>
        </p:nvSpPr>
        <p:spPr>
          <a:xfrm>
            <a:off x="1871496" y="3914341"/>
            <a:ext cx="397664" cy="359508"/>
          </a:xfrm>
          <a:prstGeom prst="ellipse">
            <a:avLst/>
          </a:prstGeom>
          <a:solidFill>
            <a:schemeClr val="accent5">
              <a:lumMod val="20000"/>
              <a:lumOff val="8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A</a:t>
            </a:r>
          </a:p>
        </p:txBody>
      </p:sp>
      <p:sp>
        <p:nvSpPr>
          <p:cNvPr id="27" name="Oval 26">
            <a:extLst>
              <a:ext uri="{FF2B5EF4-FFF2-40B4-BE49-F238E27FC236}">
                <a16:creationId xmlns:a16="http://schemas.microsoft.com/office/drawing/2014/main" id="{070AEC4F-DABC-4360-AB7C-BA29D0A195EE}"/>
              </a:ext>
            </a:extLst>
          </p:cNvPr>
          <p:cNvSpPr/>
          <p:nvPr/>
        </p:nvSpPr>
        <p:spPr>
          <a:xfrm>
            <a:off x="4556865" y="3914341"/>
            <a:ext cx="397664" cy="359508"/>
          </a:xfrm>
          <a:prstGeom prst="ellipse">
            <a:avLst/>
          </a:prstGeom>
          <a:solidFill>
            <a:srgbClr val="FFFF00"/>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B</a:t>
            </a:r>
          </a:p>
        </p:txBody>
      </p:sp>
      <p:sp>
        <p:nvSpPr>
          <p:cNvPr id="28" name="Oval 27">
            <a:extLst>
              <a:ext uri="{FF2B5EF4-FFF2-40B4-BE49-F238E27FC236}">
                <a16:creationId xmlns:a16="http://schemas.microsoft.com/office/drawing/2014/main" id="{672DD966-76F4-4C7E-BFCC-1039B37FF1DD}"/>
              </a:ext>
            </a:extLst>
          </p:cNvPr>
          <p:cNvSpPr/>
          <p:nvPr/>
        </p:nvSpPr>
        <p:spPr>
          <a:xfrm>
            <a:off x="7610879" y="3914341"/>
            <a:ext cx="397664" cy="359508"/>
          </a:xfrm>
          <a:prstGeom prst="ellipse">
            <a:avLst/>
          </a:prstGeom>
          <a:solidFill>
            <a:schemeClr val="accent6">
              <a:lumMod val="40000"/>
              <a:lumOff val="60000"/>
            </a:schemeClr>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C</a:t>
            </a:r>
          </a:p>
        </p:txBody>
      </p:sp>
      <p:sp>
        <p:nvSpPr>
          <p:cNvPr id="29" name="Oval 28">
            <a:extLst>
              <a:ext uri="{FF2B5EF4-FFF2-40B4-BE49-F238E27FC236}">
                <a16:creationId xmlns:a16="http://schemas.microsoft.com/office/drawing/2014/main" id="{161FD570-F9F7-4755-96B4-54826EC997C2}"/>
              </a:ext>
            </a:extLst>
          </p:cNvPr>
          <p:cNvSpPr/>
          <p:nvPr/>
        </p:nvSpPr>
        <p:spPr>
          <a:xfrm>
            <a:off x="10262629" y="3914341"/>
            <a:ext cx="397664" cy="359508"/>
          </a:xfrm>
          <a:prstGeom prst="ellipse">
            <a:avLst/>
          </a:prstGeom>
          <a:solidFill>
            <a:srgbClr val="F3A0BA"/>
          </a:solidFill>
          <a:ln>
            <a:solidFill>
              <a:srgbClr val="E50E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Century Gothic" panose="020B0502020202020204" pitchFamily="34" charset="0"/>
                <a:cs typeface="Arial"/>
              </a:rPr>
              <a:t>D</a:t>
            </a:r>
          </a:p>
        </p:txBody>
      </p:sp>
      <p:sp>
        <p:nvSpPr>
          <p:cNvPr id="30" name="Text Placeholder 2">
            <a:extLst>
              <a:ext uri="{FF2B5EF4-FFF2-40B4-BE49-F238E27FC236}">
                <a16:creationId xmlns:a16="http://schemas.microsoft.com/office/drawing/2014/main" id="{77750430-28F7-4C3D-A8B8-C9141E01494E}"/>
              </a:ext>
            </a:extLst>
          </p:cNvPr>
          <p:cNvSpPr txBox="1">
            <a:spLocks/>
          </p:cNvSpPr>
          <p:nvPr/>
        </p:nvSpPr>
        <p:spPr>
          <a:xfrm>
            <a:off x="1268452" y="111196"/>
            <a:ext cx="3071815" cy="446541"/>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Century Gothic"/>
              </a:rPr>
              <a:t>Y3 U1 Pre-Unit Q7: </a:t>
            </a:r>
          </a:p>
        </p:txBody>
      </p:sp>
    </p:spTree>
    <p:extLst>
      <p:ext uri="{BB962C8B-B14F-4D97-AF65-F5344CB8AC3E}">
        <p14:creationId xmlns:p14="http://schemas.microsoft.com/office/powerpoint/2010/main" val="98441053"/>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ustom 1">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6BFAF426-9ABF-42B2-BD50-CA7F4BFA6518}" vid="{6E94D3C8-6FD6-4736-A105-4D1DDC3D2289}"/>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19" ma:contentTypeDescription="Create a new document." ma:contentTypeScope="" ma:versionID="b933b105dd30d4a3d2fef38b2bda12a0">
  <xsd:schema xmlns:xsd="http://www.w3.org/2001/XMLSchema" xmlns:xs="http://www.w3.org/2001/XMLSchema" xmlns:p="http://schemas.microsoft.com/office/2006/metadata/properties" xmlns:ns1="http://schemas.microsoft.com/sharepoint/v3" xmlns:ns2="9c6500c0-19b7-4dc1-a957-fb6bf8f5f217" xmlns:ns3="b64db6f3-d8b6-4520-ae13-60ac2c110106" xmlns:ns4="0c671e8b-c96d-4981-8e96-03675fda49b2" targetNamespace="http://schemas.microsoft.com/office/2006/metadata/properties" ma:root="true" ma:fieldsID="52dba9b5d87609fa503be1d96ee62563" ns1:_="" ns2:_="" ns3:_="" ns4:_="">
    <xsd:import namespace="http://schemas.microsoft.com/sharepoint/v3"/>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EventHashCode" minOccurs="0"/>
                <xsd:element ref="ns4:MediaServiceGenerationTime" minOccurs="0"/>
                <xsd:element ref="ns4:MediaServiceLocation" minOccurs="0"/>
                <xsd:element ref="ns1:_ip_UnifiedCompliancePolicyProperties" minOccurs="0"/>
                <xsd:element ref="ns1:_ip_UnifiedCompliancePolicyUIAction" minOccurs="0"/>
                <xsd:element ref="ns2:Ark_x0020_Department" minOccurs="0"/>
                <xsd:element ref="ns4:MediaServiceAutoKeyPoints" minOccurs="0"/>
                <xsd:element ref="ns4:MediaServiceKeyPoints" minOccurs="0"/>
                <xsd:element ref="ns4:Date"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Ark_x0020_Department" ma:index="22" nillable="true" ma:displayName="Ark Department" ma:format="Dropdown" ma:internalName="Ark_x0020_Department">
      <xsd:simpleType>
        <xsd:restriction base="dms:Choice">
          <xsd:enumeration value="Admin"/>
          <xsd:enumeration value="ACP"/>
          <xsd:enumeration value="Assessment, System &amp; Data"/>
          <xsd:enumeration value="ATT"/>
          <xsd:enumeration value="Communication"/>
          <xsd:enumeration value="Development"/>
          <xsd:enumeration value="Ed City"/>
          <xsd:enumeration value="Education"/>
          <xsd:enumeration value="English Mastery"/>
          <xsd:enumeration value="Estates"/>
          <xsd:enumeration value="Finance"/>
          <xsd:enumeration value="Governance"/>
          <xsd:enumeration value="HR"/>
          <xsd:enumeration value="Insight"/>
          <xsd:enumeration value="IT"/>
          <xsd:enumeration value="Management Team"/>
          <xsd:enumeration value="Maths Mastery"/>
          <xsd:enumeration value="Music"/>
          <xsd:enumeration value="Now Teach"/>
          <xsd:enumeration value="Office Management"/>
          <xsd:enumeration value="Operations"/>
          <xsd:enumeration value="Pathways &amp; Enrichment"/>
          <xsd:enumeration value="People Team"/>
          <xsd:enumeration value="Professional Learning"/>
          <xsd:enumeration value="Projects"/>
          <xsd:enumeration value="Procurement"/>
          <xsd:enumeration value="Safeguarding"/>
          <xsd:enumeration value="Ventures"/>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Date" ma:index="25" nillable="true" ma:displayName="Date" ma:format="DateOnly" ma:internalName="Date">
      <xsd:simpleType>
        <xsd:restriction base="dms:DateTime"/>
      </xsd:simpleType>
    </xsd:element>
    <xsd:element name="MediaLengthInSeconds" ma:index="26"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rk_x0020_Department xmlns="9c6500c0-19b7-4dc1-a957-fb6bf8f5f217">ACP</Ark_x0020_Department>
    <_ip_UnifiedCompliancePolicyUIAction xmlns="http://schemas.microsoft.com/sharepoint/v3" xsi:nil="true"/>
    <_ip_UnifiedCompliancePolicyProperties xmlns="http://schemas.microsoft.com/sharepoint/v3" xsi:nil="true"/>
    <Date xmlns="0c671e8b-c96d-4981-8e96-03675fda49b2" xsi:nil="true"/>
    <SharedWithUsers xmlns="9c6500c0-19b7-4dc1-a957-fb6bf8f5f217">
      <UserInfo>
        <DisplayName/>
        <AccountId xsi:nil="true"/>
        <AccountType/>
      </UserInfo>
    </SharedWithUsers>
    <MediaLengthInSeconds xmlns="0c671e8b-c96d-4981-8e96-03675fda49b2" xsi:nil="true"/>
  </documentManagement>
</p:properties>
</file>

<file path=customXml/itemProps1.xml><?xml version="1.0" encoding="utf-8"?>
<ds:datastoreItem xmlns:ds="http://schemas.openxmlformats.org/officeDocument/2006/customXml" ds:itemID="{06CDF1A6-696A-4982-A094-29449CAE03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4826918-7F96-47F8-9926-17E077C54DEE}">
  <ds:schemaRefs>
    <ds:schemaRef ds:uri="http://schemas.microsoft.com/sharepoint/v3/contenttype/forms"/>
  </ds:schemaRefs>
</ds:datastoreItem>
</file>

<file path=customXml/itemProps3.xml><?xml version="1.0" encoding="utf-8"?>
<ds:datastoreItem xmlns:ds="http://schemas.openxmlformats.org/officeDocument/2006/customXml" ds:itemID="{246492F4-541F-48A5-ABE2-6707314AACFA}">
  <ds:schemaRefs>
    <ds:schemaRef ds:uri="http://purl.org/dc/terms/"/>
    <ds:schemaRef ds:uri="http://schemas.microsoft.com/office/infopath/2007/PartnerControls"/>
    <ds:schemaRef ds:uri="http://schemas.openxmlformats.org/package/2006/metadata/core-properties"/>
    <ds:schemaRef ds:uri="http://www.w3.org/XML/1998/namespace"/>
    <ds:schemaRef ds:uri="9c6500c0-19b7-4dc1-a957-fb6bf8f5f217"/>
    <ds:schemaRef ds:uri="b64db6f3-d8b6-4520-ae13-60ac2c110106"/>
    <ds:schemaRef ds:uri="http://purl.org/dc/elements/1.1/"/>
    <ds:schemaRef ds:uri="http://purl.org/dc/dcmitype/"/>
    <ds:schemaRef ds:uri="http://schemas.microsoft.com/office/2006/documentManagement/types"/>
    <ds:schemaRef ds:uri="0c671e8b-c96d-4981-8e96-03675fda49b2"/>
    <ds:schemaRef ds:uri="http://schemas.microsoft.com/sharepoint/v3"/>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1234</TotalTime>
  <Words>3569</Words>
  <Application>Microsoft Office PowerPoint</Application>
  <PresentationFormat>Widescreen</PresentationFormat>
  <Paragraphs>442</Paragraphs>
  <Slides>28</Slides>
  <Notes>15</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28</vt:i4>
      </vt:variant>
    </vt:vector>
  </HeadingPairs>
  <TitlesOfParts>
    <vt:vector size="41" baseType="lpstr">
      <vt:lpstr>Arial</vt:lpstr>
      <vt:lpstr>Arial,Sans-Serif</vt:lpstr>
      <vt:lpstr>Calibri</vt:lpstr>
      <vt:lpstr>Cambria Math</vt:lpstr>
      <vt:lpstr>Century Gothic</vt:lpstr>
      <vt:lpstr>Century Schoolbook</vt:lpstr>
      <vt:lpstr>Helvetica</vt:lpstr>
      <vt:lpstr>New Peninim MT</vt:lpstr>
      <vt:lpstr>Wingdings</vt:lpstr>
      <vt:lpstr>Office Theme</vt:lpstr>
      <vt:lpstr>Custom Design</vt:lpstr>
      <vt:lpstr>3_Custom Design</vt:lpstr>
      <vt:lpstr>1_Custom Design</vt:lpstr>
      <vt:lpstr>PowerPoint Presentation</vt:lpstr>
      <vt:lpstr>PowerPoint Presentation</vt:lpstr>
      <vt:lpstr>Guidance: Mathematics Mastery Pre-Unit and Post-Unit Diagnostic Quizzes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Salt</dc:creator>
  <cp:lastModifiedBy>Minara Begum</cp:lastModifiedBy>
  <cp:revision>60</cp:revision>
  <cp:lastPrinted>2020-09-04T19:12:53Z</cp:lastPrinted>
  <dcterms:created xsi:type="dcterms:W3CDTF">2018-10-16T12:46:20Z</dcterms:created>
  <dcterms:modified xsi:type="dcterms:W3CDTF">2022-09-07T15:04:34Z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y fmtid="{D5CDD505-2E9C-101B-9397-08002B2CF9AE}" pid="3" name="Order">
    <vt:r8>77037800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y fmtid="{D5CDD505-2E9C-101B-9397-08002B2CF9AE}" pid="10" name="_ExtendedDescription">
    <vt:lpwstr/>
  </property>
</Properties>
</file>