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4"/>
  </p:notesMasterIdLst>
  <p:handoutMasterIdLst>
    <p:handoutMasterId r:id="rId15"/>
  </p:handoutMasterIdLst>
  <p:sldIdLst>
    <p:sldId id="258" r:id="rId5"/>
    <p:sldId id="278" r:id="rId6"/>
    <p:sldId id="279" r:id="rId7"/>
    <p:sldId id="280" r:id="rId8"/>
    <p:sldId id="281" r:id="rId9"/>
    <p:sldId id="282" r:id="rId10"/>
    <p:sldId id="283" r:id="rId11"/>
    <p:sldId id="284"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 uri="http://customooxmlschemas.google.com/">
      <go:slidesCustomData xmlns="" xmlns:p15="http://schemas.microsoft.com/office/powerpoint/2012/main" xmlns:go="http://customooxmlschemas.google.com/" roundtripDataSignature="AMtx7mi+eAyo0TF6grItMXSPCXx2S4WWTw==" r:id="rId24"/>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arla Clayton"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E72"/>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6" d="100"/>
          <a:sy n="86" d="100"/>
        </p:scale>
        <p:origin x="1339" y="53"/>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customschemas.google.com/relationships/presentationmetadata" Target="metadata"/><Relationship Id="rId5" Type="http://schemas.openxmlformats.org/officeDocument/2006/relationships/slide" Target="slides/slide1.xml"/><Relationship Id="rId15" Type="http://schemas.openxmlformats.org/officeDocument/2006/relationships/handoutMaster" Target="handoutMasters/handout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religious-education/ks2-islam/ks2-islam-powerpoint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ks2-religious-education/ks2-islam/ks2-islam-powerpoints"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twinkl.co.uk/resources/ks2-religious-education/ks2-islam/ks2-islam-powerpoint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ks2-religious-education/ks2-islam/ks2-islam-powerpoints"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winkl.co.uk/resources/ks2-religious-education/ks2-islam/ks2-islam-powerpoints"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ks2-religious-education/ks2-islam/ks2-islam-powerpoint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ks2-religious-education/ks2-islam/ks2-islam-powerpoints"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ks2-religious-education/ks2-islam/ks2-islam-powerpoints"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hyperlink" Target="https://www.twinkl.co.uk/resources/ks2-religious-education/ks2-islam/ks2-islam-powerpoint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FAEB07FC-BC04-4019-83A3-4FEE8709684C}"/>
              </a:ext>
            </a:extLst>
          </p:cNvPr>
          <p:cNvSpPr/>
          <p:nvPr/>
        </p:nvSpPr>
        <p:spPr>
          <a:xfrm>
            <a:off x="92279" y="6031684"/>
            <a:ext cx="746620" cy="7298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id="{5B8C0499-6DD6-4416-AFAD-C2FA2E349EC2}"/>
              </a:ext>
            </a:extLst>
          </p:cNvPr>
          <p:cNvSpPr/>
          <p:nvPr/>
        </p:nvSpPr>
        <p:spPr>
          <a:xfrm>
            <a:off x="7450821" y="5666762"/>
            <a:ext cx="1600899" cy="12793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75DDB370-205B-41CA-91AF-BB711B44FAC0}"/>
              </a:ext>
            </a:extLst>
          </p:cNvPr>
          <p:cNvSpPr txBox="1">
            <a:spLocks noGrp="1"/>
          </p:cNvSpPr>
          <p:nvPr>
            <p:ph type="title"/>
          </p:nvPr>
        </p:nvSpPr>
        <p:spPr>
          <a:xfrm>
            <a:off x="457196" y="490530"/>
            <a:ext cx="8220071" cy="994309"/>
          </a:xfrm>
        </p:spPr>
        <p:txBody>
          <a:bodyPr/>
          <a:lstStyle/>
          <a:p>
            <a:pPr algn="ctr"/>
            <a:r>
              <a:rPr lang="en-GB" sz="3600" dirty="0">
                <a:solidFill>
                  <a:srgbClr val="FFC000"/>
                </a:solidFill>
              </a:rPr>
              <a:t>What Are the Five Pillars of Islam?</a:t>
            </a:r>
          </a:p>
        </p:txBody>
      </p:sp>
      <p:sp>
        <p:nvSpPr>
          <p:cNvPr id="5" name="Rectangle 4">
            <a:extLst>
              <a:ext uri="{FF2B5EF4-FFF2-40B4-BE49-F238E27FC236}">
                <a16:creationId xmlns:a16="http://schemas.microsoft.com/office/drawing/2014/main" id="{E7250636-4DB5-4B9A-A334-246BDCCC3A17}"/>
              </a:ext>
            </a:extLst>
          </p:cNvPr>
          <p:cNvSpPr/>
          <p:nvPr/>
        </p:nvSpPr>
        <p:spPr>
          <a:xfrm>
            <a:off x="750882" y="1510851"/>
            <a:ext cx="7632697" cy="1384995"/>
          </a:xfrm>
          <a:prstGeom prst="rect">
            <a:avLst/>
          </a:prstGeom>
          <a:noFill/>
          <a:ln>
            <a:noFill/>
            <a:prstDash val="solid"/>
          </a:ln>
        </p:spPr>
        <p:txBody>
          <a:bodyPr vert="horz" wrap="square" lIns="0" tIns="0" rIns="0" bIns="0" anchor="t" anchorCtr="0" compatLnSpc="1">
            <a:spAutoFit/>
          </a:bodyPr>
          <a:lstStyle/>
          <a:p>
            <a:pPr lvl="0">
              <a:defRPr sz="1800" b="0" i="0" u="none" strike="noStrike" kern="0" cap="none" spc="0" baseline="0">
                <a:solidFill>
                  <a:srgbClr val="000000"/>
                </a:solidFill>
                <a:uFillTx/>
              </a:defRPr>
            </a:pPr>
            <a:r>
              <a:rPr lang="en-GB" dirty="0">
                <a:latin typeface="Twinkl" pitchFamily="2" charset="0"/>
              </a:rPr>
              <a:t>The Five Pillars of Islam are five duties that all Muslims are expected to try to carry out. They do this to live good and responsible lives as well as become closer to God (Allah) and their community.</a:t>
            </a:r>
          </a:p>
          <a:p>
            <a:pPr lvl="0">
              <a:defRPr sz="1800" b="0" i="0" u="none" strike="noStrike" kern="0" cap="none" spc="0" baseline="0">
                <a:solidFill>
                  <a:srgbClr val="000000"/>
                </a:solidFill>
                <a:uFillTx/>
              </a:defRPr>
            </a:pPr>
            <a:endParaRPr lang="en-GB" sz="1800" b="0" i="0" u="none" strike="noStrike" kern="1200" cap="none" spc="0" baseline="0" dirty="0">
              <a:solidFill>
                <a:srgbClr val="1C1C1C"/>
              </a:solidFill>
              <a:uFillTx/>
              <a:latin typeface="Twinkl" pitchFamily="2" charset="0"/>
            </a:endParaRPr>
          </a:p>
          <a:p>
            <a:pPr lvl="0">
              <a:defRPr sz="1800" b="0" i="0" u="none" strike="noStrike" kern="0" cap="none" spc="0" baseline="0">
                <a:solidFill>
                  <a:srgbClr val="000000"/>
                </a:solidFill>
                <a:uFillTx/>
              </a:defRPr>
            </a:pPr>
            <a:r>
              <a:rPr lang="en-GB" dirty="0">
                <a:latin typeface="Twinkl" pitchFamily="2" charset="0"/>
              </a:rPr>
              <a:t>The Five Pillars are:</a:t>
            </a:r>
            <a:endParaRPr lang="en-GB" sz="1800" b="0" i="0" u="none" strike="noStrike" kern="1200" cap="none" spc="0" baseline="0" dirty="0">
              <a:solidFill>
                <a:srgbClr val="1C1C1C"/>
              </a:solidFill>
              <a:uFillTx/>
              <a:latin typeface="Twinkl" pitchFamily="2" charset="0"/>
            </a:endParaRPr>
          </a:p>
        </p:txBody>
      </p:sp>
      <p:grpSp>
        <p:nvGrpSpPr>
          <p:cNvPr id="6" name="Group 5">
            <a:extLst>
              <a:ext uri="{FF2B5EF4-FFF2-40B4-BE49-F238E27FC236}">
                <a16:creationId xmlns:a16="http://schemas.microsoft.com/office/drawing/2014/main" id="{5008D9DF-C14F-4C30-BD59-B780BED846BD}"/>
              </a:ext>
            </a:extLst>
          </p:cNvPr>
          <p:cNvGrpSpPr/>
          <p:nvPr/>
        </p:nvGrpSpPr>
        <p:grpSpPr>
          <a:xfrm>
            <a:off x="587896" y="3283710"/>
            <a:ext cx="7958667" cy="2660287"/>
            <a:chOff x="587899" y="3594428"/>
            <a:chExt cx="7958667" cy="2660287"/>
          </a:xfrm>
        </p:grpSpPr>
        <p:grpSp>
          <p:nvGrpSpPr>
            <p:cNvPr id="7" name="Group 6">
              <a:extLst>
                <a:ext uri="{FF2B5EF4-FFF2-40B4-BE49-F238E27FC236}">
                  <a16:creationId xmlns:a16="http://schemas.microsoft.com/office/drawing/2014/main" id="{E9D08176-3E38-4F7A-AFA3-C1587A2DFA80}"/>
                </a:ext>
              </a:extLst>
            </p:cNvPr>
            <p:cNvGrpSpPr/>
            <p:nvPr/>
          </p:nvGrpSpPr>
          <p:grpSpPr>
            <a:xfrm>
              <a:off x="587899" y="3594428"/>
              <a:ext cx="7958667" cy="2660287"/>
              <a:chOff x="587899" y="3594428"/>
              <a:chExt cx="7958667" cy="2660287"/>
            </a:xfrm>
          </p:grpSpPr>
          <p:pic>
            <p:nvPicPr>
              <p:cNvPr id="9" name="Picture 8">
                <a:extLst>
                  <a:ext uri="{FF2B5EF4-FFF2-40B4-BE49-F238E27FC236}">
                    <a16:creationId xmlns:a16="http://schemas.microsoft.com/office/drawing/2014/main" id="{9D145AA2-3DCC-42CE-8D44-A7F1053A465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45982"/>
              <a:stretch/>
            </p:blipFill>
            <p:spPr>
              <a:xfrm>
                <a:off x="587899" y="3594428"/>
                <a:ext cx="7958667" cy="2278786"/>
              </a:xfrm>
              <a:prstGeom prst="rect">
                <a:avLst/>
              </a:prstGeom>
            </p:spPr>
          </p:pic>
          <p:sp>
            <p:nvSpPr>
              <p:cNvPr id="10" name="Rectangle 9">
                <a:extLst>
                  <a:ext uri="{FF2B5EF4-FFF2-40B4-BE49-F238E27FC236}">
                    <a16:creationId xmlns:a16="http://schemas.microsoft.com/office/drawing/2014/main" id="{4B3B1023-0244-4914-983B-44A7F1F875F0}"/>
                  </a:ext>
                </a:extLst>
              </p:cNvPr>
              <p:cNvSpPr/>
              <p:nvPr/>
            </p:nvSpPr>
            <p:spPr>
              <a:xfrm>
                <a:off x="2463057" y="5873214"/>
                <a:ext cx="1024639" cy="369332"/>
              </a:xfrm>
              <a:prstGeom prst="rect">
                <a:avLst/>
              </a:prstGeom>
            </p:spPr>
            <p:txBody>
              <a:bodyPr wrap="none">
                <a:spAutoFit/>
              </a:bodyPr>
              <a:lstStyle/>
              <a:p>
                <a:r>
                  <a:rPr lang="en-GB" dirty="0">
                    <a:latin typeface="Twinkl" pitchFamily="2" charset="0"/>
                  </a:rPr>
                  <a:t>(prayer)</a:t>
                </a:r>
              </a:p>
            </p:txBody>
          </p:sp>
          <p:sp>
            <p:nvSpPr>
              <p:cNvPr id="11" name="Rectangle 10">
                <a:extLst>
                  <a:ext uri="{FF2B5EF4-FFF2-40B4-BE49-F238E27FC236}">
                    <a16:creationId xmlns:a16="http://schemas.microsoft.com/office/drawing/2014/main" id="{D96FAC17-D252-45F7-878B-FADB67F1387E}"/>
                  </a:ext>
                </a:extLst>
              </p:cNvPr>
              <p:cNvSpPr/>
              <p:nvPr/>
            </p:nvSpPr>
            <p:spPr>
              <a:xfrm>
                <a:off x="4054912" y="5873214"/>
                <a:ext cx="1080745" cy="369332"/>
              </a:xfrm>
              <a:prstGeom prst="rect">
                <a:avLst/>
              </a:prstGeom>
            </p:spPr>
            <p:txBody>
              <a:bodyPr wrap="none">
                <a:spAutoFit/>
              </a:bodyPr>
              <a:lstStyle/>
              <a:p>
                <a:r>
                  <a:rPr lang="en-GB" dirty="0">
                    <a:latin typeface="Twinkl" pitchFamily="2" charset="0"/>
                  </a:rPr>
                  <a:t>(charity)</a:t>
                </a:r>
              </a:p>
            </p:txBody>
          </p:sp>
          <p:sp>
            <p:nvSpPr>
              <p:cNvPr id="12" name="Rectangle 11">
                <a:extLst>
                  <a:ext uri="{FF2B5EF4-FFF2-40B4-BE49-F238E27FC236}">
                    <a16:creationId xmlns:a16="http://schemas.microsoft.com/office/drawing/2014/main" id="{4B1E3A33-BB35-4651-A854-C43B129829BA}"/>
                  </a:ext>
                </a:extLst>
              </p:cNvPr>
              <p:cNvSpPr/>
              <p:nvPr/>
            </p:nvSpPr>
            <p:spPr>
              <a:xfrm>
                <a:off x="5646767" y="5885383"/>
                <a:ext cx="1047082" cy="369332"/>
              </a:xfrm>
              <a:prstGeom prst="rect">
                <a:avLst/>
              </a:prstGeom>
            </p:spPr>
            <p:txBody>
              <a:bodyPr wrap="none">
                <a:spAutoFit/>
              </a:bodyPr>
              <a:lstStyle/>
              <a:p>
                <a:r>
                  <a:rPr lang="en-GB" dirty="0">
                    <a:latin typeface="Twinkl" pitchFamily="2" charset="0"/>
                  </a:rPr>
                  <a:t>(fasting)</a:t>
                </a:r>
              </a:p>
            </p:txBody>
          </p:sp>
          <p:sp>
            <p:nvSpPr>
              <p:cNvPr id="13" name="Rectangle 12">
                <a:extLst>
                  <a:ext uri="{FF2B5EF4-FFF2-40B4-BE49-F238E27FC236}">
                    <a16:creationId xmlns:a16="http://schemas.microsoft.com/office/drawing/2014/main" id="{D0718DC0-B652-4773-89DA-C618EAB3D53A}"/>
                  </a:ext>
                </a:extLst>
              </p:cNvPr>
              <p:cNvSpPr/>
              <p:nvPr/>
            </p:nvSpPr>
            <p:spPr>
              <a:xfrm>
                <a:off x="7104716" y="5873214"/>
                <a:ext cx="1436612" cy="369332"/>
              </a:xfrm>
              <a:prstGeom prst="rect">
                <a:avLst/>
              </a:prstGeom>
            </p:spPr>
            <p:txBody>
              <a:bodyPr wrap="none">
                <a:spAutoFit/>
              </a:bodyPr>
              <a:lstStyle/>
              <a:p>
                <a:r>
                  <a:rPr lang="en-GB" dirty="0">
                    <a:latin typeface="Twinkl" pitchFamily="2" charset="0"/>
                  </a:rPr>
                  <a:t>(pilgrimage)</a:t>
                </a:r>
              </a:p>
            </p:txBody>
          </p:sp>
        </p:grpSp>
        <p:sp>
          <p:nvSpPr>
            <p:cNvPr id="8" name="Rectangle 7">
              <a:extLst>
                <a:ext uri="{FF2B5EF4-FFF2-40B4-BE49-F238E27FC236}">
                  <a16:creationId xmlns:a16="http://schemas.microsoft.com/office/drawing/2014/main" id="{B0498149-EB77-45CC-95B0-258DE984CC14}"/>
                </a:ext>
              </a:extLst>
            </p:cNvPr>
            <p:cNvSpPr/>
            <p:nvPr/>
          </p:nvSpPr>
          <p:spPr>
            <a:xfrm>
              <a:off x="4120430" y="5329999"/>
              <a:ext cx="949707" cy="369332"/>
            </a:xfrm>
            <a:prstGeom prst="rect">
              <a:avLst/>
            </a:prstGeom>
            <a:solidFill>
              <a:srgbClr val="6FBC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Twinkl" pitchFamily="2" charset="0"/>
                </a:rPr>
                <a:t>Zakat</a:t>
              </a:r>
            </a:p>
          </p:txBody>
        </p:sp>
      </p:grpSp>
      <p:sp>
        <p:nvSpPr>
          <p:cNvPr id="14" name="Rectangle 13">
            <a:hlinkClick r:id="rId3"/>
            <a:extLst>
              <a:ext uri="{FF2B5EF4-FFF2-40B4-BE49-F238E27FC236}">
                <a16:creationId xmlns:a16="http://schemas.microsoft.com/office/drawing/2014/main" id="{4498222C-9C6D-4EF1-89E3-D8F49D7474E8}"/>
              </a:ext>
            </a:extLst>
          </p:cNvPr>
          <p:cNvSpPr/>
          <p:nvPr/>
        </p:nvSpPr>
        <p:spPr>
          <a:xfrm>
            <a:off x="8633605" y="6396606"/>
            <a:ext cx="510395" cy="461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00907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2B8D2-F7C7-4D71-96AE-0EB61B789F28}"/>
              </a:ext>
            </a:extLst>
          </p:cNvPr>
          <p:cNvSpPr>
            <a:spLocks noGrp="1"/>
          </p:cNvSpPr>
          <p:nvPr>
            <p:ph type="title"/>
          </p:nvPr>
        </p:nvSpPr>
        <p:spPr/>
        <p:txBody>
          <a:bodyPr/>
          <a:lstStyle/>
          <a:p>
            <a:r>
              <a:rPr lang="en-GB" sz="3600" b="1" i="0" u="none" strike="noStrike" dirty="0">
                <a:solidFill>
                  <a:srgbClr val="FFC000"/>
                </a:solidFill>
                <a:effectLst/>
                <a:latin typeface="+mn-lt"/>
              </a:rPr>
              <a:t>Helping Others</a:t>
            </a:r>
            <a:endParaRPr lang="en-GB" sz="6600" dirty="0">
              <a:solidFill>
                <a:srgbClr val="FFC000"/>
              </a:solidFill>
              <a:latin typeface="+mn-lt"/>
            </a:endParaRPr>
          </a:p>
        </p:txBody>
      </p:sp>
      <p:sp>
        <p:nvSpPr>
          <p:cNvPr id="3" name="Rectangle 2">
            <a:hlinkClick r:id="rId2"/>
            <a:extLst>
              <a:ext uri="{FF2B5EF4-FFF2-40B4-BE49-F238E27FC236}">
                <a16:creationId xmlns:a16="http://schemas.microsoft.com/office/drawing/2014/main" id="{591A33D3-74A7-481C-B31B-5A21070B6607}"/>
              </a:ext>
            </a:extLst>
          </p:cNvPr>
          <p:cNvSpPr/>
          <p:nvPr/>
        </p:nvSpPr>
        <p:spPr>
          <a:xfrm>
            <a:off x="8633605" y="6396606"/>
            <a:ext cx="510395" cy="461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6270DFA-9713-411D-8B90-843D46347B82}"/>
              </a:ext>
            </a:extLst>
          </p:cNvPr>
          <p:cNvSpPr txBox="1"/>
          <p:nvPr/>
        </p:nvSpPr>
        <p:spPr>
          <a:xfrm>
            <a:off x="760537" y="1473201"/>
            <a:ext cx="7873068" cy="1200329"/>
          </a:xfrm>
          <a:prstGeom prst="rect">
            <a:avLst/>
          </a:prstGeom>
          <a:noFill/>
        </p:spPr>
        <p:txBody>
          <a:bodyPr wrap="square">
            <a:spAutoFit/>
          </a:bodyPr>
          <a:lstStyle/>
          <a:p>
            <a:pPr rtl="0">
              <a:spcBef>
                <a:spcPts val="0"/>
              </a:spcBef>
              <a:spcAft>
                <a:spcPts val="0"/>
              </a:spcAft>
            </a:pPr>
            <a:r>
              <a:rPr lang="en-GB" sz="1800" b="0" i="0" u="none" strike="noStrike" dirty="0">
                <a:solidFill>
                  <a:srgbClr val="000000"/>
                </a:solidFill>
                <a:effectLst/>
              </a:rPr>
              <a:t>There are two types of Zakat and both are obligatory - Zakat ul-Mal and Zakat ul-</a:t>
            </a:r>
            <a:r>
              <a:rPr lang="en-GB" sz="1800" b="0" i="0" u="none" strike="noStrike" dirty="0" err="1">
                <a:solidFill>
                  <a:srgbClr val="000000"/>
                </a:solidFill>
                <a:effectLst/>
              </a:rPr>
              <a:t>Fitr</a:t>
            </a:r>
            <a:r>
              <a:rPr lang="en-GB" sz="1800" b="0" i="0" u="none" strike="noStrike" dirty="0">
                <a:solidFill>
                  <a:srgbClr val="000000"/>
                </a:solidFill>
                <a:effectLst/>
              </a:rPr>
              <a:t>. </a:t>
            </a:r>
            <a:endParaRPr lang="en-GB" b="0" dirty="0">
              <a:effectLst/>
            </a:endParaRPr>
          </a:p>
          <a:p>
            <a:br>
              <a:rPr lang="en-GB" dirty="0"/>
            </a:br>
            <a:endParaRPr lang="en-GB" dirty="0"/>
          </a:p>
        </p:txBody>
      </p:sp>
      <p:sp>
        <p:nvSpPr>
          <p:cNvPr id="10" name="Rectangle 9">
            <a:extLst>
              <a:ext uri="{FF2B5EF4-FFF2-40B4-BE49-F238E27FC236}">
                <a16:creationId xmlns:a16="http://schemas.microsoft.com/office/drawing/2014/main" id="{EE757AB4-3AAB-4721-9195-60A6A635373E}"/>
              </a:ext>
            </a:extLst>
          </p:cNvPr>
          <p:cNvSpPr/>
          <p:nvPr/>
        </p:nvSpPr>
        <p:spPr>
          <a:xfrm>
            <a:off x="830511" y="2261001"/>
            <a:ext cx="5394120" cy="893260"/>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0000"/>
                </a:solidFill>
              </a:rPr>
              <a:t>Zakat ul-Mal, the third pillar of Islam, is                                                         all about looking after others.</a:t>
            </a:r>
            <a:endParaRPr lang="en-GB" b="0" dirty="0">
              <a:effectLst/>
            </a:endParaRPr>
          </a:p>
        </p:txBody>
      </p:sp>
      <p:sp>
        <p:nvSpPr>
          <p:cNvPr id="11" name="Rectangle 10">
            <a:extLst>
              <a:ext uri="{FF2B5EF4-FFF2-40B4-BE49-F238E27FC236}">
                <a16:creationId xmlns:a16="http://schemas.microsoft.com/office/drawing/2014/main" id="{0C7A0273-983B-4E41-A424-491BAFD384DA}"/>
              </a:ext>
            </a:extLst>
          </p:cNvPr>
          <p:cNvSpPr/>
          <p:nvPr/>
        </p:nvSpPr>
        <p:spPr>
          <a:xfrm>
            <a:off x="830510" y="3290472"/>
            <a:ext cx="5503177" cy="2777008"/>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Every year, Muslims give up a share of                         their savings to help those in need. It                                is thought that when someone helps                            another in this way, they become                              cleansed from selfishness and greed.</a:t>
            </a:r>
            <a:endParaRPr lang="en-GB" b="0" dirty="0">
              <a:effectLst/>
            </a:endParaRPr>
          </a:p>
          <a:p>
            <a:pPr rtl="0">
              <a:spcBef>
                <a:spcPts val="0"/>
              </a:spcBef>
              <a:spcAft>
                <a:spcPts val="0"/>
              </a:spcAft>
            </a:pPr>
            <a:br>
              <a:rPr lang="en-GB" b="0" dirty="0">
                <a:effectLst/>
              </a:rPr>
            </a:br>
            <a:r>
              <a:rPr lang="en-GB" sz="1800" b="0" i="0" u="none" strike="noStrike" dirty="0">
                <a:solidFill>
                  <a:srgbClr val="000000"/>
                </a:solidFill>
                <a:effectLst/>
              </a:rPr>
              <a:t>Many Muslims give donations of                                  money to different charities around                                 the world.</a:t>
            </a:r>
            <a:endParaRPr lang="en-GB" b="0" dirty="0">
              <a:effectLst/>
            </a:endParaRPr>
          </a:p>
        </p:txBody>
      </p:sp>
      <p:pic>
        <p:nvPicPr>
          <p:cNvPr id="7" name="Picture 6">
            <a:extLst>
              <a:ext uri="{FF2B5EF4-FFF2-40B4-BE49-F238E27FC236}">
                <a16:creationId xmlns:a16="http://schemas.microsoft.com/office/drawing/2014/main" id="{BC9E9A47-7700-4928-A16B-74FFD9B9CE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01367" y="2159886"/>
            <a:ext cx="3675906" cy="4049169"/>
          </a:xfrm>
          <a:prstGeom prst="rect">
            <a:avLst/>
          </a:prstGeom>
        </p:spPr>
      </p:pic>
    </p:spTree>
    <p:extLst>
      <p:ext uri="{BB962C8B-B14F-4D97-AF65-F5344CB8AC3E}">
        <p14:creationId xmlns:p14="http://schemas.microsoft.com/office/powerpoint/2010/main" val="1759623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FDEFBA1-1EA1-4EB4-B075-4E88F52159FD}"/>
              </a:ext>
            </a:extLst>
          </p:cNvPr>
          <p:cNvSpPr>
            <a:spLocks noGrp="1"/>
          </p:cNvSpPr>
          <p:nvPr>
            <p:ph type="title"/>
          </p:nvPr>
        </p:nvSpPr>
        <p:spPr>
          <a:xfrm>
            <a:off x="457198" y="478895"/>
            <a:ext cx="8220075" cy="994306"/>
          </a:xfrm>
        </p:spPr>
        <p:txBody>
          <a:bodyPr/>
          <a:lstStyle/>
          <a:p>
            <a:r>
              <a:rPr lang="en-GB" sz="3600" dirty="0">
                <a:solidFill>
                  <a:srgbClr val="FFC000"/>
                </a:solidFill>
                <a:latin typeface="+mn-lt"/>
              </a:rPr>
              <a:t>Zakat ul-Mal</a:t>
            </a:r>
            <a:endParaRPr lang="en-GB" sz="6000" dirty="0">
              <a:solidFill>
                <a:srgbClr val="FFC000"/>
              </a:solidFill>
              <a:latin typeface="+mn-lt"/>
            </a:endParaRPr>
          </a:p>
        </p:txBody>
      </p:sp>
      <p:sp>
        <p:nvSpPr>
          <p:cNvPr id="4" name="Rectangle 3">
            <a:hlinkClick r:id="rId2"/>
            <a:extLst>
              <a:ext uri="{FF2B5EF4-FFF2-40B4-BE49-F238E27FC236}">
                <a16:creationId xmlns:a16="http://schemas.microsoft.com/office/drawing/2014/main" id="{777B449B-BCDE-42B4-8072-D5C7DB5A0DCF}"/>
              </a:ext>
            </a:extLst>
          </p:cNvPr>
          <p:cNvSpPr/>
          <p:nvPr/>
        </p:nvSpPr>
        <p:spPr>
          <a:xfrm>
            <a:off x="8633605" y="6396606"/>
            <a:ext cx="510395" cy="461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0EB87A82-6BA7-431B-A848-91AF828ED0E1}"/>
              </a:ext>
            </a:extLst>
          </p:cNvPr>
          <p:cNvSpPr/>
          <p:nvPr/>
        </p:nvSpPr>
        <p:spPr>
          <a:xfrm>
            <a:off x="662730" y="1388545"/>
            <a:ext cx="7768205" cy="1648270"/>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This compulsory charity contribution must be made by all Muslims who have a certain level of wealth, also known as the Nisab. </a:t>
            </a:r>
          </a:p>
          <a:p>
            <a:br>
              <a:rPr lang="en-GB" dirty="0">
                <a:solidFill>
                  <a:schemeClr val="tx1"/>
                </a:solidFill>
              </a:rPr>
            </a:br>
            <a:r>
              <a:rPr lang="en-GB" dirty="0">
                <a:solidFill>
                  <a:schemeClr val="tx1"/>
                </a:solidFill>
              </a:rPr>
              <a:t>The Nisab is calculated based on the value of three ounces of pure gold at the time. At the time of writing, the gold Nisab is £3,787.88.</a:t>
            </a:r>
            <a:endParaRPr lang="en-GB" b="0" dirty="0">
              <a:solidFill>
                <a:schemeClr val="tx1"/>
              </a:solidFill>
              <a:effectLst/>
            </a:endParaRPr>
          </a:p>
        </p:txBody>
      </p:sp>
      <p:sp>
        <p:nvSpPr>
          <p:cNvPr id="8" name="Rectangle 7">
            <a:extLst>
              <a:ext uri="{FF2B5EF4-FFF2-40B4-BE49-F238E27FC236}">
                <a16:creationId xmlns:a16="http://schemas.microsoft.com/office/drawing/2014/main" id="{E446902C-75E2-4E98-A50F-BA4D18687CB8}"/>
              </a:ext>
            </a:extLst>
          </p:cNvPr>
          <p:cNvSpPr/>
          <p:nvPr/>
        </p:nvSpPr>
        <p:spPr>
          <a:xfrm>
            <a:off x="662729" y="3192011"/>
            <a:ext cx="7768205" cy="1888055"/>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If your total savings reach (or exceed) the Nisab level (the value of three ounces of pure gold), you have to pay Zakat (2.5%) of the total amount of your savings, every lunar year. </a:t>
            </a:r>
            <a:endParaRPr lang="en-GB" b="0" dirty="0">
              <a:effectLst/>
            </a:endParaRPr>
          </a:p>
          <a:p>
            <a:pPr rtl="0">
              <a:spcBef>
                <a:spcPts val="0"/>
              </a:spcBef>
              <a:spcAft>
                <a:spcPts val="0"/>
              </a:spcAft>
            </a:pPr>
            <a:br>
              <a:rPr lang="en-GB" b="0" dirty="0">
                <a:effectLst/>
              </a:rPr>
            </a:br>
            <a:r>
              <a:rPr lang="en-GB" sz="1800" b="0" i="0" u="none" strike="noStrike" dirty="0">
                <a:solidFill>
                  <a:srgbClr val="000000"/>
                </a:solidFill>
                <a:effectLst/>
              </a:rPr>
              <a:t>There are online Zakat calculators to help you                                                    to work out how much you must pay.</a:t>
            </a:r>
            <a:endParaRPr lang="en-GB" b="0" dirty="0">
              <a:effectLst/>
            </a:endParaRPr>
          </a:p>
        </p:txBody>
      </p:sp>
      <p:grpSp>
        <p:nvGrpSpPr>
          <p:cNvPr id="11" name="Group 10">
            <a:extLst>
              <a:ext uri="{FF2B5EF4-FFF2-40B4-BE49-F238E27FC236}">
                <a16:creationId xmlns:a16="http://schemas.microsoft.com/office/drawing/2014/main" id="{501591B3-939C-4B0E-8316-492B1FBA2431}"/>
              </a:ext>
            </a:extLst>
          </p:cNvPr>
          <p:cNvGrpSpPr/>
          <p:nvPr/>
        </p:nvGrpSpPr>
        <p:grpSpPr>
          <a:xfrm>
            <a:off x="662728" y="5236450"/>
            <a:ext cx="7768205" cy="803623"/>
            <a:chOff x="662728" y="5236450"/>
            <a:chExt cx="7768205" cy="803623"/>
          </a:xfrm>
        </p:grpSpPr>
        <p:sp>
          <p:nvSpPr>
            <p:cNvPr id="9" name="Rectangle 8">
              <a:extLst>
                <a:ext uri="{FF2B5EF4-FFF2-40B4-BE49-F238E27FC236}">
                  <a16:creationId xmlns:a16="http://schemas.microsoft.com/office/drawing/2014/main" id="{646AF7E7-5138-4EF4-950B-F3CC377B5E3F}"/>
                </a:ext>
              </a:extLst>
            </p:cNvPr>
            <p:cNvSpPr/>
            <p:nvPr/>
          </p:nvSpPr>
          <p:spPr>
            <a:xfrm>
              <a:off x="662728" y="5236450"/>
              <a:ext cx="7768205" cy="803623"/>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rtl="0">
                <a:spcBef>
                  <a:spcPts val="0"/>
                </a:spcBef>
                <a:spcAft>
                  <a:spcPts val="0"/>
                </a:spcAft>
              </a:pPr>
              <a:r>
                <a:rPr lang="en-GB" sz="1800" b="0" i="0" u="none" strike="noStrike" dirty="0">
                  <a:solidFill>
                    <a:srgbClr val="000000"/>
                  </a:solidFill>
                  <a:effectLst/>
                </a:rPr>
                <a:t>Will everyone donate the same amount? </a:t>
              </a:r>
              <a:endParaRPr lang="en-GB" b="0" dirty="0">
                <a:effectLst/>
              </a:endParaRPr>
            </a:p>
          </p:txBody>
        </p:sp>
        <p:sp>
          <p:nvSpPr>
            <p:cNvPr id="10" name="Rectangle 9">
              <a:extLst>
                <a:ext uri="{FF2B5EF4-FFF2-40B4-BE49-F238E27FC236}">
                  <a16:creationId xmlns:a16="http://schemas.microsoft.com/office/drawing/2014/main" id="{1EE9455C-629C-4B88-80F0-70979DBBB0B5}"/>
                </a:ext>
              </a:extLst>
            </p:cNvPr>
            <p:cNvSpPr/>
            <p:nvPr/>
          </p:nvSpPr>
          <p:spPr>
            <a:xfrm>
              <a:off x="662728" y="5236450"/>
              <a:ext cx="7768205" cy="38417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i="0" u="none" strike="noStrike" dirty="0">
                  <a:solidFill>
                    <a:schemeClr val="tx1"/>
                  </a:solidFill>
                  <a:effectLst/>
                </a:rPr>
                <a:t>Discuss It </a:t>
              </a:r>
              <a:endParaRPr lang="en-GB" dirty="0">
                <a:solidFill>
                  <a:schemeClr val="tx1"/>
                </a:solidFill>
              </a:endParaRPr>
            </a:p>
          </p:txBody>
        </p:sp>
      </p:grpSp>
      <p:pic>
        <p:nvPicPr>
          <p:cNvPr id="6" name="Picture 5">
            <a:extLst>
              <a:ext uri="{FF2B5EF4-FFF2-40B4-BE49-F238E27FC236}">
                <a16:creationId xmlns:a16="http://schemas.microsoft.com/office/drawing/2014/main" id="{80852A3F-CFDA-44E9-86C2-6E79B5C8549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91449" y="3940272"/>
            <a:ext cx="3685823" cy="2339738"/>
          </a:xfrm>
          <a:prstGeom prst="rect">
            <a:avLst/>
          </a:prstGeom>
        </p:spPr>
      </p:pic>
    </p:spTree>
    <p:extLst>
      <p:ext uri="{BB962C8B-B14F-4D97-AF65-F5344CB8AC3E}">
        <p14:creationId xmlns:p14="http://schemas.microsoft.com/office/powerpoint/2010/main" val="232404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78C36055-147C-4E11-B518-1D632E1BCFF9}"/>
              </a:ext>
            </a:extLst>
          </p:cNvPr>
          <p:cNvSpPr>
            <a:spLocks noGrp="1"/>
          </p:cNvSpPr>
          <p:nvPr>
            <p:ph type="title"/>
          </p:nvPr>
        </p:nvSpPr>
        <p:spPr>
          <a:xfrm>
            <a:off x="457198" y="478895"/>
            <a:ext cx="8220075" cy="994306"/>
          </a:xfrm>
        </p:spPr>
        <p:txBody>
          <a:bodyPr/>
          <a:lstStyle/>
          <a:p>
            <a:r>
              <a:rPr lang="en-GB" sz="3600" b="1" i="0" u="none" strike="noStrike" dirty="0">
                <a:solidFill>
                  <a:srgbClr val="FFC000"/>
                </a:solidFill>
                <a:effectLst/>
                <a:latin typeface="+mn-lt"/>
              </a:rPr>
              <a:t>Who Does It Help?</a:t>
            </a:r>
            <a:endParaRPr lang="en-GB" sz="9600" dirty="0">
              <a:solidFill>
                <a:srgbClr val="FFC000"/>
              </a:solidFill>
              <a:latin typeface="+mn-lt"/>
            </a:endParaRPr>
          </a:p>
        </p:txBody>
      </p:sp>
      <p:sp>
        <p:nvSpPr>
          <p:cNvPr id="4" name="Rectangle 3">
            <a:hlinkClick r:id="rId2"/>
            <a:extLst>
              <a:ext uri="{FF2B5EF4-FFF2-40B4-BE49-F238E27FC236}">
                <a16:creationId xmlns:a16="http://schemas.microsoft.com/office/drawing/2014/main" id="{28AC986A-1ADA-4FE8-ACB9-06152921FAD9}"/>
              </a:ext>
            </a:extLst>
          </p:cNvPr>
          <p:cNvSpPr/>
          <p:nvPr/>
        </p:nvSpPr>
        <p:spPr>
          <a:xfrm>
            <a:off x="8633605" y="6396606"/>
            <a:ext cx="510395" cy="461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546030F-792E-4AEF-AC65-8D71BDB89111}"/>
              </a:ext>
            </a:extLst>
          </p:cNvPr>
          <p:cNvSpPr txBox="1"/>
          <p:nvPr/>
        </p:nvSpPr>
        <p:spPr>
          <a:xfrm>
            <a:off x="583035" y="1422394"/>
            <a:ext cx="8050570" cy="369332"/>
          </a:xfrm>
          <a:prstGeom prst="rect">
            <a:avLst/>
          </a:prstGeom>
          <a:noFill/>
        </p:spPr>
        <p:txBody>
          <a:bodyPr wrap="square">
            <a:spAutoFit/>
          </a:bodyPr>
          <a:lstStyle/>
          <a:p>
            <a:r>
              <a:rPr lang="en-GB" sz="1800" b="0" i="0" u="none" strike="noStrike" dirty="0">
                <a:solidFill>
                  <a:srgbClr val="000000"/>
                </a:solidFill>
                <a:effectLst/>
              </a:rPr>
              <a:t>There are eight groups of people to whom Zakat ul-Mal can be given. </a:t>
            </a:r>
            <a:endParaRPr lang="en-GB" dirty="0"/>
          </a:p>
        </p:txBody>
      </p:sp>
      <p:sp>
        <p:nvSpPr>
          <p:cNvPr id="11" name="Rectangle 10">
            <a:extLst>
              <a:ext uri="{FF2B5EF4-FFF2-40B4-BE49-F238E27FC236}">
                <a16:creationId xmlns:a16="http://schemas.microsoft.com/office/drawing/2014/main" id="{0C1D6902-F747-403D-8DF1-8A8AAE506E0C}"/>
              </a:ext>
            </a:extLst>
          </p:cNvPr>
          <p:cNvSpPr/>
          <p:nvPr/>
        </p:nvSpPr>
        <p:spPr>
          <a:xfrm>
            <a:off x="683132" y="1936224"/>
            <a:ext cx="7768205" cy="1056201"/>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r>
              <a:rPr lang="en-GB" sz="1800" b="1" i="0" u="none" strike="noStrike" dirty="0">
                <a:solidFill>
                  <a:srgbClr val="000000"/>
                </a:solidFill>
                <a:effectLst/>
              </a:rPr>
              <a:t>The poor</a:t>
            </a:r>
            <a:br>
              <a:rPr lang="en-GB" b="0" dirty="0">
                <a:effectLst/>
              </a:rPr>
            </a:br>
            <a:r>
              <a:rPr lang="en-GB" sz="1800" b="0" i="0" u="none" strike="noStrike" dirty="0">
                <a:solidFill>
                  <a:srgbClr val="000000"/>
                </a:solidFill>
                <a:effectLst/>
              </a:rPr>
              <a:t>Those who live in poverty with not enough money to buy daily necessities, such as food and clothing.</a:t>
            </a:r>
          </a:p>
        </p:txBody>
      </p:sp>
      <p:sp>
        <p:nvSpPr>
          <p:cNvPr id="13" name="Rectangle 12">
            <a:extLst>
              <a:ext uri="{FF2B5EF4-FFF2-40B4-BE49-F238E27FC236}">
                <a16:creationId xmlns:a16="http://schemas.microsoft.com/office/drawing/2014/main" id="{5B1D1FE4-89C5-4D16-92CF-9A96C231B04A}"/>
              </a:ext>
            </a:extLst>
          </p:cNvPr>
          <p:cNvSpPr/>
          <p:nvPr/>
        </p:nvSpPr>
        <p:spPr>
          <a:xfrm>
            <a:off x="678930" y="3115567"/>
            <a:ext cx="7768205" cy="784321"/>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r>
              <a:rPr lang="en-GB" sz="1800" b="1" i="0" u="none" strike="noStrike" dirty="0">
                <a:solidFill>
                  <a:srgbClr val="000000"/>
                </a:solidFill>
                <a:effectLst/>
              </a:rPr>
              <a:t>The needy</a:t>
            </a:r>
            <a:br>
              <a:rPr lang="en-GB" b="0" dirty="0">
                <a:effectLst/>
              </a:rPr>
            </a:br>
            <a:r>
              <a:rPr lang="en-GB" sz="1800" b="0" i="0" u="none" strike="noStrike" dirty="0">
                <a:solidFill>
                  <a:srgbClr val="000000"/>
                </a:solidFill>
                <a:effectLst/>
              </a:rPr>
              <a:t>Those who don’t own anything or receive an income.</a:t>
            </a:r>
            <a:endParaRPr lang="en-GB" b="0" dirty="0">
              <a:effectLst/>
            </a:endParaRPr>
          </a:p>
        </p:txBody>
      </p:sp>
      <p:sp>
        <p:nvSpPr>
          <p:cNvPr id="14" name="Rectangle 13">
            <a:extLst>
              <a:ext uri="{FF2B5EF4-FFF2-40B4-BE49-F238E27FC236}">
                <a16:creationId xmlns:a16="http://schemas.microsoft.com/office/drawing/2014/main" id="{27092499-4D45-46F7-9D6E-63CD2EB6FA0D}"/>
              </a:ext>
            </a:extLst>
          </p:cNvPr>
          <p:cNvSpPr/>
          <p:nvPr/>
        </p:nvSpPr>
        <p:spPr>
          <a:xfrm>
            <a:off x="678931" y="4027452"/>
            <a:ext cx="7165468" cy="1056201"/>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r>
              <a:rPr lang="en-GB" sz="1800" b="1" i="0" u="none" strike="noStrike" dirty="0">
                <a:solidFill>
                  <a:srgbClr val="000000"/>
                </a:solidFill>
                <a:effectLst/>
              </a:rPr>
              <a:t>Zakat collectors</a:t>
            </a:r>
            <a:br>
              <a:rPr lang="en-GB" b="0" dirty="0">
                <a:effectLst/>
              </a:rPr>
            </a:br>
            <a:r>
              <a:rPr lang="en-GB" sz="1800" b="0" i="0" u="none" strike="noStrike" dirty="0">
                <a:solidFill>
                  <a:srgbClr val="000000"/>
                </a:solidFill>
                <a:effectLst/>
              </a:rPr>
              <a:t>Authorised collectors, who give out the money to the                          poor and needy. </a:t>
            </a:r>
          </a:p>
        </p:txBody>
      </p:sp>
      <p:sp>
        <p:nvSpPr>
          <p:cNvPr id="15" name="Rectangle 14">
            <a:extLst>
              <a:ext uri="{FF2B5EF4-FFF2-40B4-BE49-F238E27FC236}">
                <a16:creationId xmlns:a16="http://schemas.microsoft.com/office/drawing/2014/main" id="{E1EE5669-5249-41F1-BAE0-61322AC7AD2B}"/>
              </a:ext>
            </a:extLst>
          </p:cNvPr>
          <p:cNvSpPr/>
          <p:nvPr/>
        </p:nvSpPr>
        <p:spPr>
          <a:xfrm>
            <a:off x="678929" y="5211885"/>
            <a:ext cx="7768205" cy="1056201"/>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r>
              <a:rPr lang="en-GB" sz="1800" b="1" i="0" u="none" strike="noStrike" dirty="0">
                <a:solidFill>
                  <a:srgbClr val="000000"/>
                </a:solidFill>
                <a:effectLst/>
              </a:rPr>
              <a:t>Those who have converted to Islam</a:t>
            </a:r>
            <a:br>
              <a:rPr lang="en-GB" b="0" dirty="0">
                <a:effectLst/>
              </a:rPr>
            </a:br>
            <a:r>
              <a:rPr lang="en-GB" sz="1800" b="0" i="0" u="none" strike="noStrike" dirty="0">
                <a:solidFill>
                  <a:srgbClr val="000000"/>
                </a:solidFill>
                <a:effectLst/>
              </a:rPr>
              <a:t>If someone who has converted to Islam is                                                              needy, they can receive financial support. </a:t>
            </a:r>
            <a:endParaRPr lang="en-GB" b="0" dirty="0">
              <a:effectLst/>
            </a:endParaRPr>
          </a:p>
        </p:txBody>
      </p:sp>
      <p:pic>
        <p:nvPicPr>
          <p:cNvPr id="8" name="Picture 7">
            <a:extLst>
              <a:ext uri="{FF2B5EF4-FFF2-40B4-BE49-F238E27FC236}">
                <a16:creationId xmlns:a16="http://schemas.microsoft.com/office/drawing/2014/main" id="{C2C5E156-F8F5-4C38-95DC-A57296DE1F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21591" y="3139075"/>
            <a:ext cx="3112014" cy="3257531"/>
          </a:xfrm>
          <a:prstGeom prst="rect">
            <a:avLst/>
          </a:prstGeom>
        </p:spPr>
      </p:pic>
    </p:spTree>
    <p:extLst>
      <p:ext uri="{BB962C8B-B14F-4D97-AF65-F5344CB8AC3E}">
        <p14:creationId xmlns:p14="http://schemas.microsoft.com/office/powerpoint/2010/main" val="1509423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DE0295B-6CA4-4125-8A50-54BCE82A860A}"/>
              </a:ext>
            </a:extLst>
          </p:cNvPr>
          <p:cNvSpPr>
            <a:spLocks noGrp="1"/>
          </p:cNvSpPr>
          <p:nvPr>
            <p:ph type="title"/>
          </p:nvPr>
        </p:nvSpPr>
        <p:spPr>
          <a:xfrm>
            <a:off x="457198" y="478895"/>
            <a:ext cx="8220075" cy="994306"/>
          </a:xfrm>
        </p:spPr>
        <p:txBody>
          <a:bodyPr/>
          <a:lstStyle/>
          <a:p>
            <a:r>
              <a:rPr lang="en-GB" sz="3600" b="1" i="0" u="none" strike="noStrike" dirty="0">
                <a:solidFill>
                  <a:srgbClr val="FFC000"/>
                </a:solidFill>
                <a:effectLst/>
                <a:latin typeface="+mn-lt"/>
              </a:rPr>
              <a:t>Who Does It Help?</a:t>
            </a:r>
            <a:endParaRPr lang="en-GB" sz="9600" dirty="0">
              <a:solidFill>
                <a:srgbClr val="FFC000"/>
              </a:solidFill>
              <a:latin typeface="+mn-lt"/>
            </a:endParaRPr>
          </a:p>
        </p:txBody>
      </p:sp>
      <p:sp>
        <p:nvSpPr>
          <p:cNvPr id="4" name="Rectangle 3">
            <a:hlinkClick r:id="rId2"/>
            <a:extLst>
              <a:ext uri="{FF2B5EF4-FFF2-40B4-BE49-F238E27FC236}">
                <a16:creationId xmlns:a16="http://schemas.microsoft.com/office/drawing/2014/main" id="{5208DBDF-F81B-409F-90C1-D6A92A0F4A69}"/>
              </a:ext>
            </a:extLst>
          </p:cNvPr>
          <p:cNvSpPr/>
          <p:nvPr/>
        </p:nvSpPr>
        <p:spPr>
          <a:xfrm>
            <a:off x="8633605" y="6396606"/>
            <a:ext cx="510395" cy="461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011A7C57-2A0E-48A6-95A7-2FF6680C5093}"/>
              </a:ext>
            </a:extLst>
          </p:cNvPr>
          <p:cNvSpPr/>
          <p:nvPr/>
        </p:nvSpPr>
        <p:spPr>
          <a:xfrm>
            <a:off x="687897" y="1549402"/>
            <a:ext cx="7763439" cy="860424"/>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00"/>
              </a:spcBef>
            </a:pPr>
            <a:r>
              <a:rPr lang="en-GB" b="1" dirty="0">
                <a:solidFill>
                  <a:schemeClr val="tx1"/>
                </a:solidFill>
              </a:rPr>
              <a:t>Freeing those who are enslaved</a:t>
            </a:r>
            <a:br>
              <a:rPr lang="en-GB" b="0" dirty="0">
                <a:solidFill>
                  <a:schemeClr val="tx1"/>
                </a:solidFill>
                <a:effectLst/>
              </a:rPr>
            </a:br>
            <a:r>
              <a:rPr lang="en-GB" dirty="0">
                <a:solidFill>
                  <a:schemeClr val="tx1"/>
                </a:solidFill>
              </a:rPr>
              <a:t>It can help enslaved people to free themselves.</a:t>
            </a:r>
            <a:endParaRPr lang="en-GB" sz="1800" b="0" i="0" u="none" strike="noStrike" dirty="0">
              <a:solidFill>
                <a:schemeClr val="tx1"/>
              </a:solidFill>
              <a:effectLst/>
            </a:endParaRPr>
          </a:p>
        </p:txBody>
      </p:sp>
      <p:sp>
        <p:nvSpPr>
          <p:cNvPr id="6" name="Rectangle 5">
            <a:extLst>
              <a:ext uri="{FF2B5EF4-FFF2-40B4-BE49-F238E27FC236}">
                <a16:creationId xmlns:a16="http://schemas.microsoft.com/office/drawing/2014/main" id="{E1F700E3-05EE-400A-A77B-F29326AE3A73}"/>
              </a:ext>
            </a:extLst>
          </p:cNvPr>
          <p:cNvSpPr/>
          <p:nvPr/>
        </p:nvSpPr>
        <p:spPr>
          <a:xfrm>
            <a:off x="683133" y="2566497"/>
            <a:ext cx="7489318" cy="860424"/>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00"/>
              </a:spcBef>
            </a:pPr>
            <a:r>
              <a:rPr lang="en-GB" b="1" dirty="0">
                <a:solidFill>
                  <a:schemeClr val="tx1"/>
                </a:solidFill>
              </a:rPr>
              <a:t>Debtors</a:t>
            </a:r>
            <a:br>
              <a:rPr lang="en-GB" b="0" dirty="0">
                <a:solidFill>
                  <a:schemeClr val="tx1"/>
                </a:solidFill>
                <a:effectLst/>
              </a:rPr>
            </a:br>
            <a:r>
              <a:rPr lang="en-GB" dirty="0">
                <a:solidFill>
                  <a:schemeClr val="tx1"/>
                </a:solidFill>
              </a:rPr>
              <a:t>Given to those who are in debt and unable to pay. </a:t>
            </a:r>
            <a:endParaRPr lang="en-GB" b="0" dirty="0">
              <a:solidFill>
                <a:schemeClr val="tx1"/>
              </a:solidFill>
              <a:effectLst/>
            </a:endParaRPr>
          </a:p>
        </p:txBody>
      </p:sp>
      <p:sp>
        <p:nvSpPr>
          <p:cNvPr id="7" name="Rectangle 6">
            <a:extLst>
              <a:ext uri="{FF2B5EF4-FFF2-40B4-BE49-F238E27FC236}">
                <a16:creationId xmlns:a16="http://schemas.microsoft.com/office/drawing/2014/main" id="{E291CEC4-ED59-44A9-938A-4227AA19D867}"/>
              </a:ext>
            </a:extLst>
          </p:cNvPr>
          <p:cNvSpPr/>
          <p:nvPr/>
        </p:nvSpPr>
        <p:spPr>
          <a:xfrm>
            <a:off x="683133" y="3600996"/>
            <a:ext cx="7768204" cy="866859"/>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00"/>
              </a:spcBef>
            </a:pPr>
            <a:r>
              <a:rPr lang="en-GB" b="1" dirty="0">
                <a:solidFill>
                  <a:schemeClr val="tx1"/>
                </a:solidFill>
              </a:rPr>
              <a:t>In the path of Allah (God)</a:t>
            </a:r>
            <a:br>
              <a:rPr lang="en-GB" b="0" dirty="0">
                <a:solidFill>
                  <a:schemeClr val="tx1"/>
                </a:solidFill>
                <a:effectLst/>
              </a:rPr>
            </a:br>
            <a:r>
              <a:rPr lang="en-GB" dirty="0">
                <a:solidFill>
                  <a:schemeClr val="tx1"/>
                </a:solidFill>
              </a:rPr>
              <a:t>Those who are fighting for Allah’s cause.</a:t>
            </a:r>
            <a:endParaRPr lang="en-GB" sz="1800" b="0" i="0" u="none" strike="noStrike" dirty="0">
              <a:solidFill>
                <a:schemeClr val="tx1"/>
              </a:solidFill>
              <a:effectLst/>
            </a:endParaRPr>
          </a:p>
        </p:txBody>
      </p:sp>
      <p:sp>
        <p:nvSpPr>
          <p:cNvPr id="8" name="Rectangle 7">
            <a:extLst>
              <a:ext uri="{FF2B5EF4-FFF2-40B4-BE49-F238E27FC236}">
                <a16:creationId xmlns:a16="http://schemas.microsoft.com/office/drawing/2014/main" id="{56FD15EC-3837-463B-9CFC-8C7277F0CBD5}"/>
              </a:ext>
            </a:extLst>
          </p:cNvPr>
          <p:cNvSpPr/>
          <p:nvPr/>
        </p:nvSpPr>
        <p:spPr>
          <a:xfrm>
            <a:off x="683133" y="4636930"/>
            <a:ext cx="7768205" cy="1056201"/>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00"/>
              </a:spcBef>
            </a:pPr>
            <a:r>
              <a:rPr lang="en-GB" b="1" dirty="0">
                <a:solidFill>
                  <a:schemeClr val="tx1"/>
                </a:solidFill>
              </a:rPr>
              <a:t>Travellers </a:t>
            </a:r>
            <a:br>
              <a:rPr lang="en-GB" b="0" dirty="0">
                <a:solidFill>
                  <a:schemeClr val="tx1"/>
                </a:solidFill>
                <a:effectLst/>
              </a:rPr>
            </a:br>
            <a:r>
              <a:rPr lang="en-GB" dirty="0">
                <a:solidFill>
                  <a:schemeClr val="tx1"/>
                </a:solidFill>
              </a:rPr>
              <a:t>Refugees can be given money to help them to escape violence in their country.</a:t>
            </a:r>
            <a:endParaRPr lang="en-GB" b="0" dirty="0">
              <a:solidFill>
                <a:schemeClr val="tx1"/>
              </a:solidFill>
              <a:effectLst/>
            </a:endParaRPr>
          </a:p>
        </p:txBody>
      </p:sp>
      <p:pic>
        <p:nvPicPr>
          <p:cNvPr id="10" name="Picture 9">
            <a:extLst>
              <a:ext uri="{FF2B5EF4-FFF2-40B4-BE49-F238E27FC236}">
                <a16:creationId xmlns:a16="http://schemas.microsoft.com/office/drawing/2014/main" id="{64FCEC53-253D-43F3-8297-80AF8334F7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39564" y="1315114"/>
            <a:ext cx="2394041" cy="2416531"/>
          </a:xfrm>
          <a:prstGeom prst="rect">
            <a:avLst/>
          </a:prstGeom>
        </p:spPr>
      </p:pic>
    </p:spTree>
    <p:extLst>
      <p:ext uri="{BB962C8B-B14F-4D97-AF65-F5344CB8AC3E}">
        <p14:creationId xmlns:p14="http://schemas.microsoft.com/office/powerpoint/2010/main" val="89076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B5A63AA-7A75-4FB4-8BB8-07A4CA1858A5}"/>
              </a:ext>
            </a:extLst>
          </p:cNvPr>
          <p:cNvSpPr>
            <a:spLocks noGrp="1"/>
          </p:cNvSpPr>
          <p:nvPr>
            <p:ph type="title"/>
          </p:nvPr>
        </p:nvSpPr>
        <p:spPr>
          <a:xfrm>
            <a:off x="457198" y="478895"/>
            <a:ext cx="8220075" cy="994306"/>
          </a:xfrm>
        </p:spPr>
        <p:txBody>
          <a:bodyPr/>
          <a:lstStyle/>
          <a:p>
            <a:r>
              <a:rPr lang="en-GB" sz="3600" b="1" i="0" u="none" strike="noStrike" dirty="0">
                <a:solidFill>
                  <a:srgbClr val="FFC000"/>
                </a:solidFill>
                <a:effectLst/>
                <a:latin typeface="+mn-lt"/>
              </a:rPr>
              <a:t>Zakat ul-</a:t>
            </a:r>
            <a:r>
              <a:rPr lang="en-GB" sz="3600" b="1" i="0" u="none" strike="noStrike" dirty="0" err="1">
                <a:solidFill>
                  <a:srgbClr val="FFC000"/>
                </a:solidFill>
                <a:effectLst/>
                <a:latin typeface="+mn-lt"/>
              </a:rPr>
              <a:t>Fitr</a:t>
            </a:r>
            <a:endParaRPr lang="en-GB" sz="23900" dirty="0">
              <a:solidFill>
                <a:srgbClr val="FFC000"/>
              </a:solidFill>
              <a:latin typeface="+mn-lt"/>
            </a:endParaRPr>
          </a:p>
        </p:txBody>
      </p:sp>
      <p:sp>
        <p:nvSpPr>
          <p:cNvPr id="4" name="Rectangle 3">
            <a:hlinkClick r:id="rId2"/>
            <a:extLst>
              <a:ext uri="{FF2B5EF4-FFF2-40B4-BE49-F238E27FC236}">
                <a16:creationId xmlns:a16="http://schemas.microsoft.com/office/drawing/2014/main" id="{506C79CC-E849-4D69-AC1E-223A1E4776A3}"/>
              </a:ext>
            </a:extLst>
          </p:cNvPr>
          <p:cNvSpPr/>
          <p:nvPr/>
        </p:nvSpPr>
        <p:spPr>
          <a:xfrm>
            <a:off x="8633605" y="6396606"/>
            <a:ext cx="510395" cy="461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EB902A4-172E-4326-8654-EF93D544B005}"/>
              </a:ext>
            </a:extLst>
          </p:cNvPr>
          <p:cNvSpPr/>
          <p:nvPr/>
        </p:nvSpPr>
        <p:spPr>
          <a:xfrm>
            <a:off x="662730" y="1388545"/>
            <a:ext cx="7768205" cy="1183205"/>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0" i="0" u="none" strike="noStrike" dirty="0">
                <a:solidFill>
                  <a:srgbClr val="000000"/>
                </a:solidFill>
                <a:effectLst/>
              </a:rPr>
              <a:t>Zakat ul-</a:t>
            </a:r>
            <a:r>
              <a:rPr lang="en-GB" sz="1800" b="0" i="0" u="none" strike="noStrike" dirty="0" err="1">
                <a:solidFill>
                  <a:srgbClr val="000000"/>
                </a:solidFill>
                <a:effectLst/>
              </a:rPr>
              <a:t>Fitr</a:t>
            </a:r>
            <a:r>
              <a:rPr lang="en-GB" sz="1800" b="0" i="0" u="none" strike="noStrike" dirty="0">
                <a:solidFill>
                  <a:srgbClr val="000000"/>
                </a:solidFill>
                <a:effectLst/>
              </a:rPr>
              <a:t> is different to Zakat ul-Mal. Zakat ul-</a:t>
            </a:r>
            <a:r>
              <a:rPr lang="en-GB" sz="1800" b="0" i="0" u="none" strike="noStrike" dirty="0" err="1">
                <a:solidFill>
                  <a:srgbClr val="000000"/>
                </a:solidFill>
                <a:effectLst/>
              </a:rPr>
              <a:t>Fitr</a:t>
            </a:r>
            <a:r>
              <a:rPr lang="en-GB" sz="1800" b="0" i="0" u="none" strike="noStrike" dirty="0">
                <a:solidFill>
                  <a:srgbClr val="000000"/>
                </a:solidFill>
                <a:effectLst/>
              </a:rPr>
              <a:t> is the donation of food made during the month of Ramadan. All adult Muslims, who have food to spare, donate their food at this time.  </a:t>
            </a:r>
            <a:endParaRPr lang="en-GB" b="0" dirty="0">
              <a:solidFill>
                <a:schemeClr val="tx1"/>
              </a:solidFill>
              <a:effectLst/>
            </a:endParaRPr>
          </a:p>
        </p:txBody>
      </p:sp>
      <p:sp>
        <p:nvSpPr>
          <p:cNvPr id="6" name="Rectangle 5">
            <a:extLst>
              <a:ext uri="{FF2B5EF4-FFF2-40B4-BE49-F238E27FC236}">
                <a16:creationId xmlns:a16="http://schemas.microsoft.com/office/drawing/2014/main" id="{F2CD9AD8-3D69-46DA-9EED-CB94812BBF62}"/>
              </a:ext>
            </a:extLst>
          </p:cNvPr>
          <p:cNvSpPr/>
          <p:nvPr/>
        </p:nvSpPr>
        <p:spPr>
          <a:xfrm>
            <a:off x="662730" y="2692446"/>
            <a:ext cx="7768205" cy="1469979"/>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During Ramadan, Muslims (from the age of around 14) don’t eat or drink during daylight hours. Ramadan marks the month that the Qur’an (the Muslim holy book) was first revealed to the                                         Prophet Muhammad (Peace Be Upon Him). </a:t>
            </a:r>
            <a:endParaRPr lang="en-GB" b="0" dirty="0">
              <a:solidFill>
                <a:schemeClr val="tx1"/>
              </a:solidFill>
              <a:effectLst/>
            </a:endParaRPr>
          </a:p>
        </p:txBody>
      </p:sp>
      <p:sp>
        <p:nvSpPr>
          <p:cNvPr id="9" name="Rectangle 8">
            <a:extLst>
              <a:ext uri="{FF2B5EF4-FFF2-40B4-BE49-F238E27FC236}">
                <a16:creationId xmlns:a16="http://schemas.microsoft.com/office/drawing/2014/main" id="{0AEBED45-5F4D-4376-9972-A0B81B25305E}"/>
              </a:ext>
            </a:extLst>
          </p:cNvPr>
          <p:cNvSpPr/>
          <p:nvPr/>
        </p:nvSpPr>
        <p:spPr>
          <a:xfrm>
            <a:off x="662729" y="4283121"/>
            <a:ext cx="5928571" cy="1327104"/>
          </a:xfrm>
          <a:prstGeom prst="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At the end of Ramadan, there is a big                                    celebration called Eid al-Fitr. Muslims wear                             their best clothes and spend time with                               family and friends. </a:t>
            </a:r>
            <a:endParaRPr lang="en-GB" b="0" dirty="0">
              <a:effectLst/>
            </a:endParaRPr>
          </a:p>
        </p:txBody>
      </p:sp>
      <p:pic>
        <p:nvPicPr>
          <p:cNvPr id="8" name="Picture 7">
            <a:extLst>
              <a:ext uri="{FF2B5EF4-FFF2-40B4-BE49-F238E27FC236}">
                <a16:creationId xmlns:a16="http://schemas.microsoft.com/office/drawing/2014/main" id="{3E73BD22-0ED7-4F21-8D2F-3400DC9BC6D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3689"/>
          <a:stretch/>
        </p:blipFill>
        <p:spPr>
          <a:xfrm>
            <a:off x="4981575" y="3500450"/>
            <a:ext cx="3705224" cy="3397986"/>
          </a:xfrm>
          <a:prstGeom prst="rect">
            <a:avLst/>
          </a:prstGeom>
        </p:spPr>
      </p:pic>
    </p:spTree>
    <p:extLst>
      <p:ext uri="{BB962C8B-B14F-4D97-AF65-F5344CB8AC3E}">
        <p14:creationId xmlns:p14="http://schemas.microsoft.com/office/powerpoint/2010/main" val="3158841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56464499-26D7-44B1-BBF0-8FDD3FF9EC81}"/>
              </a:ext>
            </a:extLst>
          </p:cNvPr>
          <p:cNvSpPr/>
          <p:nvPr/>
        </p:nvSpPr>
        <p:spPr>
          <a:xfrm>
            <a:off x="1457822" y="1987104"/>
            <a:ext cx="6143626" cy="4430101"/>
          </a:xfrm>
          <a:custGeom>
            <a:avLst/>
            <a:gdLst>
              <a:gd name="connsiteX0" fmla="*/ 3071813 w 6143626"/>
              <a:gd name="connsiteY0" fmla="*/ 0 h 4430101"/>
              <a:gd name="connsiteX1" fmla="*/ 6143626 w 6143626"/>
              <a:gd name="connsiteY1" fmla="*/ 3071813 h 4430101"/>
              <a:gd name="connsiteX2" fmla="*/ 5902228 w 6143626"/>
              <a:gd name="connsiteY2" fmla="*/ 4267501 h 4430101"/>
              <a:gd name="connsiteX3" fmla="*/ 5823900 w 6143626"/>
              <a:gd name="connsiteY3" fmla="*/ 4430101 h 4430101"/>
              <a:gd name="connsiteX4" fmla="*/ 319727 w 6143626"/>
              <a:gd name="connsiteY4" fmla="*/ 4430101 h 4430101"/>
              <a:gd name="connsiteX5" fmla="*/ 241398 w 6143626"/>
              <a:gd name="connsiteY5" fmla="*/ 4267501 h 4430101"/>
              <a:gd name="connsiteX6" fmla="*/ 0 w 6143626"/>
              <a:gd name="connsiteY6" fmla="*/ 3071813 h 4430101"/>
              <a:gd name="connsiteX7" fmla="*/ 3071813 w 6143626"/>
              <a:gd name="connsiteY7" fmla="*/ 0 h 443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43626" h="4430101">
                <a:moveTo>
                  <a:pt x="3071813" y="0"/>
                </a:moveTo>
                <a:cubicBezTo>
                  <a:pt x="4768328" y="0"/>
                  <a:pt x="6143626" y="1375298"/>
                  <a:pt x="6143626" y="3071813"/>
                </a:cubicBezTo>
                <a:cubicBezTo>
                  <a:pt x="6143626" y="3495942"/>
                  <a:pt x="6057670" y="3899994"/>
                  <a:pt x="5902228" y="4267501"/>
                </a:cubicBezTo>
                <a:lnTo>
                  <a:pt x="5823900" y="4430101"/>
                </a:lnTo>
                <a:lnTo>
                  <a:pt x="319727" y="4430101"/>
                </a:lnTo>
                <a:lnTo>
                  <a:pt x="241398" y="4267501"/>
                </a:lnTo>
                <a:cubicBezTo>
                  <a:pt x="85956" y="3899994"/>
                  <a:pt x="0" y="3495942"/>
                  <a:pt x="0" y="3071813"/>
                </a:cubicBezTo>
                <a:cubicBezTo>
                  <a:pt x="0" y="1375298"/>
                  <a:pt x="1375298" y="0"/>
                  <a:pt x="3071813" y="0"/>
                </a:cubicBezTo>
                <a:close/>
              </a:path>
            </a:pathLst>
          </a:custGeom>
          <a:solidFill>
            <a:schemeClr val="accent4">
              <a:lumMod val="20000"/>
              <a:lumOff val="8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 name="Title 1">
            <a:extLst>
              <a:ext uri="{FF2B5EF4-FFF2-40B4-BE49-F238E27FC236}">
                <a16:creationId xmlns:a16="http://schemas.microsoft.com/office/drawing/2014/main" id="{41E847BF-4CF4-44BC-ACE4-6599297613DA}"/>
              </a:ext>
            </a:extLst>
          </p:cNvPr>
          <p:cNvSpPr>
            <a:spLocks noGrp="1"/>
          </p:cNvSpPr>
          <p:nvPr>
            <p:ph type="title"/>
          </p:nvPr>
        </p:nvSpPr>
        <p:spPr>
          <a:xfrm>
            <a:off x="457198" y="478895"/>
            <a:ext cx="8220075" cy="994306"/>
          </a:xfrm>
        </p:spPr>
        <p:txBody>
          <a:bodyPr/>
          <a:lstStyle/>
          <a:p>
            <a:r>
              <a:rPr lang="en-GB" sz="3600" b="1" i="0" u="none" strike="noStrike" dirty="0">
                <a:solidFill>
                  <a:srgbClr val="FFC000"/>
                </a:solidFill>
                <a:effectLst/>
                <a:latin typeface="+mn-lt"/>
              </a:rPr>
              <a:t>Final Thoughts</a:t>
            </a:r>
            <a:endParaRPr lang="en-GB" sz="59500" dirty="0">
              <a:solidFill>
                <a:srgbClr val="FFC000"/>
              </a:solidFill>
              <a:latin typeface="+mn-lt"/>
            </a:endParaRPr>
          </a:p>
        </p:txBody>
      </p:sp>
      <p:sp>
        <p:nvSpPr>
          <p:cNvPr id="4" name="Rectangle 3">
            <a:hlinkClick r:id="rId2"/>
            <a:extLst>
              <a:ext uri="{FF2B5EF4-FFF2-40B4-BE49-F238E27FC236}">
                <a16:creationId xmlns:a16="http://schemas.microsoft.com/office/drawing/2014/main" id="{A1B087D3-3307-4244-9F04-851F487CD9C7}"/>
              </a:ext>
            </a:extLst>
          </p:cNvPr>
          <p:cNvSpPr/>
          <p:nvPr/>
        </p:nvSpPr>
        <p:spPr>
          <a:xfrm>
            <a:off x="8633605" y="6396606"/>
            <a:ext cx="510395" cy="461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9CE2CD8-EE73-4081-A7E7-B0ED3E599B4B}"/>
              </a:ext>
            </a:extLst>
          </p:cNvPr>
          <p:cNvSpPr txBox="1"/>
          <p:nvPr/>
        </p:nvSpPr>
        <p:spPr>
          <a:xfrm>
            <a:off x="590550" y="1473201"/>
            <a:ext cx="7957330" cy="369332"/>
          </a:xfrm>
          <a:prstGeom prst="rect">
            <a:avLst/>
          </a:prstGeom>
          <a:noFill/>
        </p:spPr>
        <p:txBody>
          <a:bodyPr wrap="square">
            <a:spAutoFit/>
          </a:bodyPr>
          <a:lstStyle/>
          <a:p>
            <a:pPr algn="ctr"/>
            <a:r>
              <a:rPr lang="en-GB" sz="1800" b="0" i="0" u="none" strike="noStrike" dirty="0">
                <a:solidFill>
                  <a:srgbClr val="000000"/>
                </a:solidFill>
                <a:effectLst/>
              </a:rPr>
              <a:t>Do you donate items, money or your time to help others? </a:t>
            </a:r>
            <a:endParaRPr lang="en-GB" dirty="0"/>
          </a:p>
        </p:txBody>
      </p:sp>
      <p:pic>
        <p:nvPicPr>
          <p:cNvPr id="8" name="Picture 7">
            <a:extLst>
              <a:ext uri="{FF2B5EF4-FFF2-40B4-BE49-F238E27FC236}">
                <a16:creationId xmlns:a16="http://schemas.microsoft.com/office/drawing/2014/main" id="{35ECA907-B380-4FE3-AF4A-DE7B2CB90C3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13978" y="2036654"/>
            <a:ext cx="5524997" cy="4380551"/>
          </a:xfrm>
          <a:prstGeom prst="rect">
            <a:avLst/>
          </a:prstGeom>
        </p:spPr>
      </p:pic>
    </p:spTree>
    <p:extLst>
      <p:ext uri="{BB962C8B-B14F-4D97-AF65-F5344CB8AC3E}">
        <p14:creationId xmlns:p14="http://schemas.microsoft.com/office/powerpoint/2010/main" val="2910556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12A1076C-C73F-409D-B673-2988E56EFBF8}"/>
              </a:ext>
            </a:extLst>
          </p:cNvPr>
          <p:cNvSpPr/>
          <p:nvPr/>
        </p:nvSpPr>
        <p:spPr>
          <a:xfrm>
            <a:off x="92279" y="6031684"/>
            <a:ext cx="746620" cy="7298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E3F10296-0523-4094-BF0A-D34CE46D4016}"/>
              </a:ext>
            </a:extLst>
          </p:cNvPr>
          <p:cNvSpPr/>
          <p:nvPr/>
        </p:nvSpPr>
        <p:spPr>
          <a:xfrm>
            <a:off x="7450821" y="5666762"/>
            <a:ext cx="1600899" cy="12793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5E5A73060CE99468FA5B37A54099EB5" ma:contentTypeVersion="9" ma:contentTypeDescription="Create a new document." ma:contentTypeScope="" ma:versionID="b213140624ee9fc2672c30cece8b925c">
  <xsd:schema xmlns:xsd="http://www.w3.org/2001/XMLSchema" xmlns:xs="http://www.w3.org/2001/XMLSchema" xmlns:p="http://schemas.microsoft.com/office/2006/metadata/properties" xmlns:ns2="0c73ca18-0c09-4efd-9131-b2084d5b57c4" targetNamespace="http://schemas.microsoft.com/office/2006/metadata/properties" ma:root="true" ma:fieldsID="6a0166a9dca74a780c95399fe038fae9" ns2:_="">
    <xsd:import namespace="0c73ca18-0c09-4efd-9131-b2084d5b57c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73ca18-0c09-4efd-9131-b2084d5b57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EE656E-04FD-47D5-9C56-AA2016A1337F}">
  <ds:schemaRefs>
    <ds:schemaRef ds:uri="http://schemas.openxmlformats.org/package/2006/metadata/core-properties"/>
    <ds:schemaRef ds:uri="http://purl.org/dc/elements/1.1/"/>
    <ds:schemaRef ds:uri="http://schemas.microsoft.com/office/2006/metadata/properties"/>
    <ds:schemaRef ds:uri="http://schemas.microsoft.com/office/2006/documentManagement/types"/>
    <ds:schemaRef ds:uri="http://purl.org/dc/terms/"/>
    <ds:schemaRef ds:uri="0c73ca18-0c09-4efd-9131-b2084d5b57c4"/>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7D65F7E4-3538-497F-92DB-AFF3B9A19FC6}">
  <ds:schemaRefs>
    <ds:schemaRef ds:uri="http://schemas.microsoft.com/sharepoint/v3/contenttype/forms"/>
  </ds:schemaRefs>
</ds:datastoreItem>
</file>

<file path=customXml/itemProps3.xml><?xml version="1.0" encoding="utf-8"?>
<ds:datastoreItem xmlns:ds="http://schemas.openxmlformats.org/officeDocument/2006/customXml" ds:itemID="{86358F82-08C0-484E-AEEA-DB151BCA81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73ca18-0c09-4efd-9131-b2084d5b5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Template</Template>
  <TotalTime>47</TotalTime>
  <Words>586</Words>
  <Application>Microsoft Office PowerPoint</Application>
  <PresentationFormat>On-screen Show (4:3)</PresentationFormat>
  <Paragraphs>39</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Twinkl</vt:lpstr>
      <vt:lpstr>Office Theme</vt:lpstr>
      <vt:lpstr>PowerPoint Presentation</vt:lpstr>
      <vt:lpstr>What Are the Five Pillars of Islam?</vt:lpstr>
      <vt:lpstr>Helping Others</vt:lpstr>
      <vt:lpstr>Zakat ul-Mal</vt:lpstr>
      <vt:lpstr>Who Does It Help?</vt:lpstr>
      <vt:lpstr>Who Does It Help?</vt:lpstr>
      <vt:lpstr>Zakat ul-Fitr</vt:lpstr>
      <vt:lpstr>Final Thoughts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Natalie Clarke</cp:lastModifiedBy>
  <cp:revision>7</cp:revision>
  <dcterms:created xsi:type="dcterms:W3CDTF">2021-07-09T11:33:09Z</dcterms:created>
  <dcterms:modified xsi:type="dcterms:W3CDTF">2022-01-18T08:49:06Z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0x01010085E5A73060CE99468FA5B37A54099EB5</vt:lpwstr>
  </property>
</Properties>
</file>