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8" r:id="rId5"/>
  </p:sldIdLst>
  <p:sldSz cx="9906000" cy="6858000" type="A4"/>
  <p:notesSz cx="7104063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0420" autoAdjust="0"/>
    <p:restoredTop sz="94660"/>
  </p:normalViewPr>
  <p:slideViewPr>
    <p:cSldViewPr snapToGrid="0">
      <p:cViewPr>
        <p:scale>
          <a:sx n="100" d="100"/>
          <a:sy n="100" d="100"/>
        </p:scale>
        <p:origin x="1214" y="-3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4A2A1-A727-4D3A-B4A8-C19B28F67B29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6826A-626E-40BE-A841-25CC87396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8709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4A2A1-A727-4D3A-B4A8-C19B28F67B29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6826A-626E-40BE-A841-25CC87396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147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4A2A1-A727-4D3A-B4A8-C19B28F67B29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6826A-626E-40BE-A841-25CC87396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0626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4A2A1-A727-4D3A-B4A8-C19B28F67B29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6826A-626E-40BE-A841-25CC87396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380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4A2A1-A727-4D3A-B4A8-C19B28F67B29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6826A-626E-40BE-A841-25CC87396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471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4A2A1-A727-4D3A-B4A8-C19B28F67B29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6826A-626E-40BE-A841-25CC87396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296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4A2A1-A727-4D3A-B4A8-C19B28F67B29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6826A-626E-40BE-A841-25CC87396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09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4A2A1-A727-4D3A-B4A8-C19B28F67B29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6826A-626E-40BE-A841-25CC87396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735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4A2A1-A727-4D3A-B4A8-C19B28F67B29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6826A-626E-40BE-A841-25CC87396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996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4A2A1-A727-4D3A-B4A8-C19B28F67B29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6826A-626E-40BE-A841-25CC87396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155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4A2A1-A727-4D3A-B4A8-C19B28F67B29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6826A-626E-40BE-A841-25CC87396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521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34A2A1-A727-4D3A-B4A8-C19B28F67B29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46826A-626E-40BE-A841-25CC87396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679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7421" y="163773"/>
            <a:ext cx="94988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Year 5: Earth Explorers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3426457"/>
              </p:ext>
            </p:extLst>
          </p:nvPr>
        </p:nvGraphicFramePr>
        <p:xfrm>
          <a:off x="162866" y="363828"/>
          <a:ext cx="4185429" cy="4578055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1356279">
                  <a:extLst>
                    <a:ext uri="{9D8B030D-6E8A-4147-A177-3AD203B41FA5}">
                      <a16:colId xmlns:a16="http://schemas.microsoft.com/office/drawing/2014/main" val="1294599426"/>
                    </a:ext>
                  </a:extLst>
                </a:gridCol>
                <a:gridCol w="2829150">
                  <a:extLst>
                    <a:ext uri="{9D8B030D-6E8A-4147-A177-3AD203B41FA5}">
                      <a16:colId xmlns:a16="http://schemas.microsoft.com/office/drawing/2014/main" val="2331022176"/>
                    </a:ext>
                  </a:extLst>
                </a:gridCol>
              </a:tblGrid>
              <a:tr h="242982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+mn-lt"/>
                        </a:rPr>
                        <a:t>1. Terms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+mn-lt"/>
                        </a:rPr>
                        <a:t>Definitions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9678506"/>
                  </a:ext>
                </a:extLst>
              </a:tr>
              <a:tr h="247649">
                <a:tc>
                  <a:txBody>
                    <a:bodyPr/>
                    <a:lstStyle/>
                    <a:p>
                      <a:r>
                        <a:rPr lang="en-GB" sz="900" b="1" dirty="0">
                          <a:latin typeface="+mn-lt"/>
                        </a:rPr>
                        <a:t>mountains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 landform that rises high above the surrounding terrain in a limited area. They are made from rocks and earth. Generally, mountains are higher than 600 metres</a:t>
                      </a:r>
                      <a:endParaRPr lang="en-US" sz="9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0421566"/>
                  </a:ext>
                </a:extLst>
              </a:tr>
              <a:tr h="242982">
                <a:tc>
                  <a:txBody>
                    <a:bodyPr/>
                    <a:lstStyle/>
                    <a:p>
                      <a:r>
                        <a:rPr lang="en-GB" sz="900" b="1" dirty="0">
                          <a:latin typeface="+mn-lt"/>
                        </a:rPr>
                        <a:t>U-shaped Valleys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When a big glacier (see below) melts, it leaves a valley of a deep U-shape</a:t>
                      </a:r>
                      <a:endParaRPr lang="en-US" sz="9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4928006"/>
                  </a:ext>
                </a:extLst>
              </a:tr>
              <a:tr h="24298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dirty="0">
                          <a:latin typeface="+mn-lt"/>
                        </a:rPr>
                        <a:t>Glaciers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large body of ice moving slowly down a slope or over a wide area of land.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3322525"/>
                  </a:ext>
                </a:extLst>
              </a:tr>
              <a:tr h="24298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dirty="0">
                          <a:latin typeface="+mn-lt"/>
                        </a:rPr>
                        <a:t>Tropical Rainforest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forests with tall trees, warm climates, and lots of rain.</a:t>
                      </a:r>
                      <a:endParaRPr lang="en-GB" sz="900" b="0" baseline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1308349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900" b="1" dirty="0"/>
                        <a:t>biome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A biome is a large region of Earth (such as a tropical rainforest) that has a certain climate and certain types of living things. </a:t>
                      </a:r>
                      <a:endParaRPr lang="en-GB" sz="900" b="0" baseline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2642549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r>
                        <a:rPr lang="en-GB" sz="900" b="1" dirty="0">
                          <a:latin typeface="+mn-lt"/>
                        </a:rPr>
                        <a:t>climate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average measurements of temperature, wind, humidity, snow, and rain in a place over the course of years. </a:t>
                      </a:r>
                      <a:endParaRPr lang="en-US" sz="9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6277069"/>
                  </a:ext>
                </a:extLst>
              </a:tr>
              <a:tr h="34070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dirty="0">
                          <a:latin typeface="+mn-lt"/>
                        </a:rPr>
                        <a:t>Equator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imaginary circle around Earth. It divides Earth into two equal halves called hemispheres.</a:t>
                      </a:r>
                      <a:endParaRPr lang="en-GB" sz="900" b="0" i="0" u="none" strike="noStrike" baseline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230146"/>
                  </a:ext>
                </a:extLst>
              </a:tr>
              <a:tr h="273917">
                <a:tc>
                  <a:txBody>
                    <a:bodyPr/>
                    <a:lstStyle/>
                    <a:p>
                      <a:r>
                        <a:rPr lang="en-GB" sz="900" b="1" dirty="0">
                          <a:latin typeface="+mn-lt"/>
                        </a:rPr>
                        <a:t>Tropic of Cancer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 imaginary latitude line located above the equator that runs across the globe at about 23 degrees north</a:t>
                      </a:r>
                      <a:endParaRPr lang="en-GB" sz="9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9098673"/>
                  </a:ext>
                </a:extLst>
              </a:tr>
              <a:tr h="242982">
                <a:tc>
                  <a:txBody>
                    <a:bodyPr/>
                    <a:lstStyle/>
                    <a:p>
                      <a:r>
                        <a:rPr lang="en-GB" sz="900" b="1" dirty="0">
                          <a:latin typeface="+mn-lt"/>
                        </a:rPr>
                        <a:t>Tropic of Capricorn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imaginary line of latitude going around the Earth at approximately 23.5° south of the equator</a:t>
                      </a:r>
                      <a:endParaRPr lang="en-GB" sz="9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8608437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r>
                        <a:rPr lang="en-GB" sz="900" b="1" dirty="0">
                          <a:latin typeface="+mn-lt"/>
                        </a:rPr>
                        <a:t>deforestation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 cutting down of forests or groups of trees which is then turned into non-forest use.</a:t>
                      </a:r>
                      <a:endParaRPr lang="en-GB" sz="9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9814056"/>
                  </a:ext>
                </a:extLst>
              </a:tr>
              <a:tr h="388771">
                <a:tc>
                  <a:txBody>
                    <a:bodyPr/>
                    <a:lstStyle/>
                    <a:p>
                      <a:r>
                        <a:rPr lang="en-GB" sz="900" b="1" dirty="0">
                          <a:latin typeface="+mn-lt"/>
                        </a:rPr>
                        <a:t>Layers of the rainforest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1" dirty="0">
                          <a:latin typeface="+mn-lt"/>
                        </a:rPr>
                        <a:t>Forest floor, understory, canopy and emergent layer</a:t>
                      </a:r>
                      <a:r>
                        <a:rPr lang="en-GB" sz="900" b="0" dirty="0">
                          <a:latin typeface="+mn-lt"/>
                        </a:rPr>
                        <a:t> (see diagram for more details)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5227511"/>
                  </a:ext>
                </a:extLst>
              </a:tr>
            </a:tbl>
          </a:graphicData>
        </a:graphic>
      </p:graphicFrame>
      <p:pic>
        <p:nvPicPr>
          <p:cNvPr id="17" name="Picture 2" descr="Greet TS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21" y="69128"/>
            <a:ext cx="747612" cy="299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411579" y="533103"/>
            <a:ext cx="3579365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6201261" y="4739290"/>
            <a:ext cx="3578355" cy="246221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000" dirty="0"/>
              <a:t>.</a:t>
            </a:r>
          </a:p>
        </p:txBody>
      </p:sp>
      <p:pic>
        <p:nvPicPr>
          <p:cNvPr id="1028" name="Picture 4" descr="Layers of the rainforest diagram | Rainforest classroom, Rainforest  activities, Rainforest preschool">
            <a:extLst>
              <a:ext uri="{FF2B5EF4-FFF2-40B4-BE49-F238E27FC236}">
                <a16:creationId xmlns:a16="http://schemas.microsoft.com/office/drawing/2014/main" id="{83D0B1F7-1279-4B9D-8626-BC70F027B3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552" y="4941883"/>
            <a:ext cx="1698100" cy="1878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ainForests - Facts For Kids, Wild Life &amp;amp; Nature - Kinooze">
            <a:extLst>
              <a:ext uri="{FF2B5EF4-FFF2-40B4-BE49-F238E27FC236}">
                <a16:creationId xmlns:a16="http://schemas.microsoft.com/office/drawing/2014/main" id="{488B3142-F06B-4BC4-975D-2874827F98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1188" y="5694412"/>
            <a:ext cx="1751560" cy="1126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he United Kingdom Maps &amp;amp; Facts - World Atlas">
            <a:extLst>
              <a:ext uri="{FF2B5EF4-FFF2-40B4-BE49-F238E27FC236}">
                <a16:creationId xmlns:a16="http://schemas.microsoft.com/office/drawing/2014/main" id="{9C23B2B9-79EB-44CF-B341-49C4AAD66E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3609" y="477314"/>
            <a:ext cx="2057400" cy="221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aps: World Map Mountain Ranges">
            <a:extLst>
              <a:ext uri="{FF2B5EF4-FFF2-40B4-BE49-F238E27FC236}">
                <a16:creationId xmlns:a16="http://schemas.microsoft.com/office/drawing/2014/main" id="{74FD3655-D4AD-4973-ADF9-F5BB563C0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8503" y="2844101"/>
            <a:ext cx="3072315" cy="1812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97D3EA8E-32AF-4C61-A9BF-E3E1D956B6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4634646"/>
              </p:ext>
            </p:extLst>
          </p:nvPr>
        </p:nvGraphicFramePr>
        <p:xfrm>
          <a:off x="6333313" y="5032387"/>
          <a:ext cx="3465578" cy="16242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2789">
                  <a:extLst>
                    <a:ext uri="{9D8B030D-6E8A-4147-A177-3AD203B41FA5}">
                      <a16:colId xmlns:a16="http://schemas.microsoft.com/office/drawing/2014/main" val="3296603951"/>
                    </a:ext>
                  </a:extLst>
                </a:gridCol>
                <a:gridCol w="1732789">
                  <a:extLst>
                    <a:ext uri="{9D8B030D-6E8A-4147-A177-3AD203B41FA5}">
                      <a16:colId xmlns:a16="http://schemas.microsoft.com/office/drawing/2014/main" val="1282002376"/>
                    </a:ext>
                  </a:extLst>
                </a:gridCol>
              </a:tblGrid>
              <a:tr h="270703">
                <a:tc>
                  <a:txBody>
                    <a:bodyPr/>
                    <a:lstStyle/>
                    <a:p>
                      <a:r>
                        <a:rPr lang="en-GB" sz="900" dirty="0"/>
                        <a:t>Physical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Human features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5618740"/>
                  </a:ext>
                </a:extLst>
              </a:tr>
              <a:tr h="270703">
                <a:tc>
                  <a:txBody>
                    <a:bodyPr/>
                    <a:lstStyle/>
                    <a:p>
                      <a:r>
                        <a:rPr lang="en-GB" sz="900" dirty="0"/>
                        <a:t>mountains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Railway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0211721"/>
                  </a:ext>
                </a:extLst>
              </a:tr>
              <a:tr h="270703">
                <a:tc>
                  <a:txBody>
                    <a:bodyPr/>
                    <a:lstStyle/>
                    <a:p>
                      <a:r>
                        <a:rPr lang="en-GB" sz="900" dirty="0"/>
                        <a:t>rivers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roads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8647275"/>
                  </a:ext>
                </a:extLst>
              </a:tr>
              <a:tr h="270703">
                <a:tc>
                  <a:txBody>
                    <a:bodyPr/>
                    <a:lstStyle/>
                    <a:p>
                      <a:r>
                        <a:rPr lang="en-GB" sz="900" dirty="0"/>
                        <a:t>waterfalls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hotels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7096085"/>
                  </a:ext>
                </a:extLst>
              </a:tr>
              <a:tr h="270703">
                <a:tc>
                  <a:txBody>
                    <a:bodyPr/>
                    <a:lstStyle/>
                    <a:p>
                      <a:r>
                        <a:rPr lang="en-GB" sz="900" dirty="0"/>
                        <a:t>valleys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restaurants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0270322"/>
                  </a:ext>
                </a:extLst>
              </a:tr>
              <a:tr h="270703">
                <a:tc>
                  <a:txBody>
                    <a:bodyPr/>
                    <a:lstStyle/>
                    <a:p>
                      <a:r>
                        <a:rPr lang="en-GB" sz="900" dirty="0"/>
                        <a:t>Trees and plants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shops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9873123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930D1F3D-D64F-4543-AB56-B907AF19814C}"/>
              </a:ext>
            </a:extLst>
          </p:cNvPr>
          <p:cNvSpPr txBox="1"/>
          <p:nvPr/>
        </p:nvSpPr>
        <p:spPr>
          <a:xfrm>
            <a:off x="4430115" y="4862400"/>
            <a:ext cx="1946225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u="sng" dirty="0"/>
              <a:t>Snowdonia</a:t>
            </a:r>
          </a:p>
          <a:p>
            <a:endParaRPr lang="en-GB" sz="9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 Snowdonia is a mountain range and national park in Wales, UK.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It is home to the highest mountain in Wales (and second highest in the UK): Mount Snowdon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Mount Snowdon is 1085m high.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You can climb Mount Snowdon, or get a little train to the top.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585,000 people visit Snowdon every year.</a:t>
            </a:r>
          </a:p>
          <a:p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D210F4A-7E25-464E-A426-78B1E585D98C}"/>
              </a:ext>
            </a:extLst>
          </p:cNvPr>
          <p:cNvSpPr txBox="1"/>
          <p:nvPr/>
        </p:nvSpPr>
        <p:spPr>
          <a:xfrm>
            <a:off x="6376340" y="486227"/>
            <a:ext cx="3314478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u="sng" dirty="0"/>
              <a:t>UK Mountains and Mountain Ranges</a:t>
            </a:r>
          </a:p>
          <a:p>
            <a:endParaRPr lang="en-GB" sz="900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/>
              <a:t>Ben Nevis is the UK's highest peak. It is in the Grampian Mountain range in Scotland. It is 1345m high – so high that there is snow on the top all year round!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/>
              <a:t>Scafell Pike in the Lake District is England’s highest mountain. It is 978m high.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/>
              <a:t>In the UK a mountain is classed as a peak over 610m above sea level. A peak lower than that is known as a hill.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/>
              <a:t>The Pennines is the largest mountain range in England. It is often called the ‘spine/backbone of England’ (can you spot it on the map and see why?)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/>
              <a:t>Hiking in mountain ranges is very popular in the UK. Snowdonia is the most visited mountain range (see below for more on Snowdonia)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8EB3C07-CF5E-405C-BB5E-5029A81BB4C4}"/>
              </a:ext>
            </a:extLst>
          </p:cNvPr>
          <p:cNvSpPr txBox="1"/>
          <p:nvPr/>
        </p:nvSpPr>
        <p:spPr>
          <a:xfrm>
            <a:off x="4430115" y="2789814"/>
            <a:ext cx="218838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u="sng" dirty="0"/>
              <a:t>World mountain ranges</a:t>
            </a:r>
          </a:p>
          <a:p>
            <a:endParaRPr lang="en-GB" sz="800" u="sng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The world's highest peak on land is Mount Everest in the Himalayas. It is 8,850.1728 m (29,036 ft) tall.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Mountains make up about one-fifth of the world's landscape.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At least one-tenth of the world's people live in mountain ranges.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The world's tallest mountain ranges form when pieces of Earth's crust—called plates—smash against each other in a process called plate tectonics.</a:t>
            </a:r>
          </a:p>
          <a:p>
            <a:endParaRPr lang="en-GB" sz="8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BFD703C-685A-45A4-84AD-BB94A9AC1D34}"/>
              </a:ext>
            </a:extLst>
          </p:cNvPr>
          <p:cNvSpPr txBox="1"/>
          <p:nvPr/>
        </p:nvSpPr>
        <p:spPr>
          <a:xfrm>
            <a:off x="1803929" y="4866523"/>
            <a:ext cx="25852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u="sng" dirty="0"/>
              <a:t>Rainforests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6% of the Earth is covered by Rainforest.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Rainforests usually appear close to the equator, between the Tropic of Cancer and Capricorn.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The world’s largest rainforest is the Amazon in South America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It is often called</a:t>
            </a:r>
          </a:p>
          <a:p>
            <a:r>
              <a:rPr lang="en-GB" sz="900" dirty="0"/>
              <a:t>The ‘Lungs of the </a:t>
            </a:r>
          </a:p>
          <a:p>
            <a:r>
              <a:rPr lang="en-GB" sz="900" dirty="0"/>
              <a:t>World’ because it </a:t>
            </a:r>
          </a:p>
          <a:p>
            <a:r>
              <a:rPr lang="en-GB" sz="900" dirty="0"/>
              <a:t>Provides so much </a:t>
            </a:r>
          </a:p>
          <a:p>
            <a:r>
              <a:rPr lang="en-GB" sz="900" dirty="0"/>
              <a:t>Oxygen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Over 3 million</a:t>
            </a:r>
          </a:p>
          <a:p>
            <a:r>
              <a:rPr lang="en-GB" sz="900" dirty="0"/>
              <a:t>species live in </a:t>
            </a:r>
          </a:p>
          <a:p>
            <a:r>
              <a:rPr lang="en-GB" sz="900" dirty="0"/>
              <a:t>Rainforests.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14681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14C72CB61D9C94EB586E63BBC1915A9" ma:contentTypeVersion="13" ma:contentTypeDescription="Create a new document." ma:contentTypeScope="" ma:versionID="fe3a7be46bc4649cf7fe7b777cec5d1b">
  <xsd:schema xmlns:xsd="http://www.w3.org/2001/XMLSchema" xmlns:xs="http://www.w3.org/2001/XMLSchema" xmlns:p="http://schemas.microsoft.com/office/2006/metadata/properties" xmlns:ns2="701c1903-fed7-4a8a-87d3-54cb9a24053b" xmlns:ns3="8a842455-6561-48a8-95e9-51b2549395a5" targetNamespace="http://schemas.microsoft.com/office/2006/metadata/properties" ma:root="true" ma:fieldsID="3e6f41a9819d40ac885528f16e2262fc" ns2:_="" ns3:_="">
    <xsd:import namespace="701c1903-fed7-4a8a-87d3-54cb9a24053b"/>
    <xsd:import namespace="8a842455-6561-48a8-95e9-51b2549395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1c1903-fed7-4a8a-87d3-54cb9a2405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842455-6561-48a8-95e9-51b2549395a5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34EA0C0-EAED-43DA-8887-7183CDB3E67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AADDF9A-1F2C-4D8D-92B5-0DD5D09276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01c1903-fed7-4a8a-87d3-54cb9a24053b"/>
    <ds:schemaRef ds:uri="8a842455-6561-48a8-95e9-51b2549395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FE98F4A-ABF0-46B6-A6BB-5D891B6303B7}">
  <ds:schemaRefs>
    <ds:schemaRef ds:uri="http://schemas.microsoft.com/office/infopath/2007/PartnerControls"/>
    <ds:schemaRef ds:uri="http://schemas.microsoft.com/office/2006/metadata/properties"/>
    <ds:schemaRef ds:uri="http://purl.org/dc/elements/1.1/"/>
    <ds:schemaRef ds:uri="http://purl.org/dc/terms/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8a842455-6561-48a8-95e9-51b2549395a5"/>
    <ds:schemaRef ds:uri="701c1903-fed7-4a8a-87d3-54cb9a24053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1036</TotalTime>
  <Words>610</Words>
  <Application>Microsoft Office PowerPoint</Application>
  <PresentationFormat>A4 Paper (210x297 mm)</PresentationFormat>
  <Paragraphs>71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Hughes</dc:creator>
  <cp:lastModifiedBy>Natalie Clarke</cp:lastModifiedBy>
  <cp:revision>134</cp:revision>
  <cp:lastPrinted>2020-11-10T11:49:03Z</cp:lastPrinted>
  <dcterms:created xsi:type="dcterms:W3CDTF">2020-11-05T12:22:19Z</dcterms:created>
  <dcterms:modified xsi:type="dcterms:W3CDTF">2022-02-14T12:59:24Z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0x010100F14C72CB61D9C94EB586E63BBC1915A9</vt:lpwstr>
  </property>
</Properties>
</file>